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F26B43"/>
          </p15:clr>
        </p15:guide>
        <p15:guide id="2" orient="horz"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gJdxDAd2CeNr3jax466kOql+ALA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F5D5CF-514B-4C36-B297-699D5677A0BD}" v="35" dt="2023-09-22T22:21:28.159"/>
  </p1510:revLst>
</p1510:revInfo>
</file>

<file path=ppt/tableStyles.xml><?xml version="1.0" encoding="utf-8"?>
<a:tblStyleLst xmlns:a="http://schemas.openxmlformats.org/drawingml/2006/main" def="{564FAFC7-FE9E-45E3-89D8-9027974AB0F0}">
  <a:tblStyle styleId="{564FAFC7-FE9E-45E3-89D8-9027974AB0F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7F0"/>
          </a:solidFill>
        </a:fill>
      </a:tcStyle>
    </a:wholeTbl>
    <a:band1H>
      <a:tcTxStyle b="off" i="off"/>
      <a:tcStyle>
        <a:tcBdr/>
        <a:fill>
          <a:solidFill>
            <a:srgbClr val="D3CBE1"/>
          </a:solidFill>
        </a:fill>
      </a:tcStyle>
    </a:band1H>
    <a:band2H>
      <a:tcTxStyle b="off" i="off"/>
      <a:tcStyle>
        <a:tcBdr/>
      </a:tcStyle>
    </a:band2H>
    <a:band1V>
      <a:tcTxStyle b="off" i="off"/>
      <a:tcStyle>
        <a:tcBdr/>
        <a:fill>
          <a:solidFill>
            <a:srgbClr val="D3CBE1"/>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86"/>
    <p:restoredTop sz="94690"/>
  </p:normalViewPr>
  <p:slideViewPr>
    <p:cSldViewPr snapToGrid="0">
      <p:cViewPr varScale="1">
        <p:scale>
          <a:sx n="104" d="100"/>
          <a:sy n="104" d="100"/>
        </p:scale>
        <p:origin x="1434" y="108"/>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customschemas.google.com/relationships/presentationmetadata" Target="meta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7736" y="458788"/>
            <a:ext cx="6042528" cy="339892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1: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0: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1: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2: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3: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4: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5: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6: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17: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8: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18: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9: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2: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3: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4: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6: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7: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8: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397040" y="4106779"/>
            <a:ext cx="6063920" cy="45784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9:notes"/>
          <p:cNvSpPr>
            <a:spLocks noGrp="1" noRot="1" noChangeAspect="1"/>
          </p:cNvSpPr>
          <p:nvPr>
            <p:ph type="sldImg" idx="2"/>
          </p:nvPr>
        </p:nvSpPr>
        <p:spPr>
          <a:xfrm>
            <a:off x="407988" y="458788"/>
            <a:ext cx="6042025" cy="3398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hyperlink" Target="mailto:customersuccess@omdia.com"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1"/>
          <p:cNvSpPr txBox="1">
            <a:spLocks noGrp="1"/>
          </p:cNvSpPr>
          <p:nvPr>
            <p:ph type="body" idx="1"/>
          </p:nvPr>
        </p:nvSpPr>
        <p:spPr>
          <a:xfrm>
            <a:off x="355600" y="5602835"/>
            <a:ext cx="3329940" cy="914400"/>
          </a:xfrm>
          <a:prstGeom prst="rect">
            <a:avLst/>
          </a:prstGeom>
          <a:noFill/>
          <a:ln>
            <a:noFill/>
          </a:ln>
        </p:spPr>
        <p:txBody>
          <a:bodyPr spcFirstLastPara="1" wrap="square" lIns="0" tIns="72000" rIns="0" bIns="0" anchor="b" anchorCtr="0">
            <a:noAutofit/>
          </a:bodyPr>
          <a:lstStyle>
            <a:lvl1pPr marL="457200" lvl="0" indent="-228600" algn="l">
              <a:lnSpc>
                <a:spcPct val="105000"/>
              </a:lnSpc>
              <a:spcBef>
                <a:spcPts val="0"/>
              </a:spcBef>
              <a:spcAft>
                <a:spcPts val="0"/>
              </a:spcAft>
              <a:buSzPts val="1300"/>
              <a:buFont typeface="Calibri"/>
              <a:buNone/>
              <a:defRPr sz="1300" b="1">
                <a:solidFill>
                  <a:schemeClr val="dk1"/>
                </a:solidFill>
              </a:defRPr>
            </a:lvl1pPr>
            <a:lvl2pPr marL="914400" lvl="1" indent="-228600" algn="l">
              <a:lnSpc>
                <a:spcPct val="105000"/>
              </a:lnSpc>
              <a:spcBef>
                <a:spcPts val="400"/>
              </a:spcBef>
              <a:spcAft>
                <a:spcPts val="0"/>
              </a:spcAft>
              <a:buSzPts val="1300"/>
              <a:buNone/>
              <a:defRPr sz="1300">
                <a:solidFill>
                  <a:schemeClr val="dk1"/>
                </a:solidFill>
              </a:defRPr>
            </a:lvl2pPr>
            <a:lvl3pPr marL="1371600" lvl="2" indent="-304800" algn="l">
              <a:lnSpc>
                <a:spcPct val="95000"/>
              </a:lnSpc>
              <a:spcBef>
                <a:spcPts val="600"/>
              </a:spcBef>
              <a:spcAft>
                <a:spcPts val="0"/>
              </a:spcAft>
              <a:buSzPts val="1200"/>
              <a:buChar char="–"/>
              <a:defRPr sz="1200"/>
            </a:lvl3pPr>
            <a:lvl4pPr marL="1828800" lvl="3" indent="-304800" algn="l">
              <a:lnSpc>
                <a:spcPct val="95000"/>
              </a:lnSpc>
              <a:spcBef>
                <a:spcPts val="600"/>
              </a:spcBef>
              <a:spcAft>
                <a:spcPts val="0"/>
              </a:spcAft>
              <a:buSzPts val="1200"/>
              <a:buChar char="–"/>
              <a:defRPr sz="1200"/>
            </a:lvl4pPr>
            <a:lvl5pPr marL="2286000" lvl="4" indent="-304800" algn="l">
              <a:lnSpc>
                <a:spcPct val="95000"/>
              </a:lnSpc>
              <a:spcBef>
                <a:spcPts val="600"/>
              </a:spcBef>
              <a:spcAft>
                <a:spcPts val="0"/>
              </a:spcAft>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 name="Google Shape;19;p21"/>
          <p:cNvPicPr preferRelativeResize="0"/>
          <p:nvPr/>
        </p:nvPicPr>
        <p:blipFill rotWithShape="1">
          <a:blip r:embed="rId3">
            <a:alphaModFix/>
          </a:blip>
          <a:srcRect/>
          <a:stretch/>
        </p:blipFill>
        <p:spPr>
          <a:xfrm>
            <a:off x="9264375" y="5577195"/>
            <a:ext cx="2568497" cy="942017"/>
          </a:xfrm>
          <a:prstGeom prst="rect">
            <a:avLst/>
          </a:prstGeom>
          <a:noFill/>
          <a:ln>
            <a:noFill/>
          </a:ln>
        </p:spPr>
      </p:pic>
      <p:sp>
        <p:nvSpPr>
          <p:cNvPr id="20" name="Google Shape;20;p21"/>
          <p:cNvSpPr txBox="1"/>
          <p:nvPr/>
        </p:nvSpPr>
        <p:spPr>
          <a:xfrm>
            <a:off x="3518016" y="6259022"/>
            <a:ext cx="4511047" cy="239108"/>
          </a:xfrm>
          <a:prstGeom prst="rect">
            <a:avLst/>
          </a:prstGeom>
          <a:noFill/>
          <a:ln>
            <a:noFill/>
          </a:ln>
        </p:spPr>
        <p:txBody>
          <a:bodyPr spcFirstLastPara="1" wrap="square" lIns="0" tIns="0" rIns="0" bIns="0" anchor="b" anchorCtr="0">
            <a:normAutofit/>
          </a:bodyPr>
          <a:lstStyle/>
          <a:p>
            <a:pPr marL="0" marR="0" lvl="0" indent="0" algn="ctr" rtl="0">
              <a:lnSpc>
                <a:spcPct val="85000"/>
              </a:lnSpc>
              <a:spcBef>
                <a:spcPts val="0"/>
              </a:spcBef>
              <a:spcAft>
                <a:spcPts val="0"/>
              </a:spcAft>
              <a:buClr>
                <a:srgbClr val="000000"/>
              </a:buClr>
              <a:buSzPts val="700"/>
              <a:buFont typeface="Arial"/>
              <a:buNone/>
            </a:pPr>
            <a:r>
              <a:rPr lang="en-US" sz="700" b="0" i="0" u="none" strike="noStrike" cap="none">
                <a:solidFill>
                  <a:schemeClr val="dk1"/>
                </a:solidFill>
                <a:latin typeface="Calibri"/>
                <a:ea typeface="Calibri"/>
                <a:cs typeface="Calibri"/>
                <a:sym typeface="Calibri"/>
              </a:rPr>
              <a:t>Copyright © 2023. All rights reserved. Informa Tech, a trading division of Informa PLC</a:t>
            </a:r>
            <a:endParaRPr sz="700" b="0" i="0" u="none" strike="noStrike" cap="none">
              <a:solidFill>
                <a:schemeClr val="dk1"/>
              </a:solidFill>
              <a:latin typeface="Calibri"/>
              <a:ea typeface="Calibri"/>
              <a:cs typeface="Calibri"/>
              <a:sym typeface="Calibri"/>
            </a:endParaRPr>
          </a:p>
        </p:txBody>
      </p:sp>
      <p:sp>
        <p:nvSpPr>
          <p:cNvPr id="21" name="Google Shape;21;p21"/>
          <p:cNvSpPr txBox="1">
            <a:spLocks noGrp="1"/>
          </p:cNvSpPr>
          <p:nvPr>
            <p:ph type="ctrTitle"/>
          </p:nvPr>
        </p:nvSpPr>
        <p:spPr>
          <a:xfrm>
            <a:off x="351930" y="476250"/>
            <a:ext cx="7596683" cy="337273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6D2CA7"/>
              </a:buClr>
              <a:buSzPts val="5400"/>
              <a:buFont typeface="Calibri"/>
              <a:buNone/>
              <a:defRPr sz="5400" b="1">
                <a:solidFill>
                  <a:srgbClr val="6D2CA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ppendix Slide">
  <p:cSld name="Appendix Slide">
    <p:bg>
      <p:bgPr>
        <a:blipFill>
          <a:blip r:embed="rId2">
            <a:alphaModFix amt="35000"/>
          </a:blip>
          <a:stretch>
            <a:fillRect/>
          </a:stretch>
        </a:blipFill>
        <a:effectLst/>
      </p:bgPr>
    </p:bg>
    <p:spTree>
      <p:nvGrpSpPr>
        <p:cNvPr id="1" name="Shape 63"/>
        <p:cNvGrpSpPr/>
        <p:nvPr/>
      </p:nvGrpSpPr>
      <p:grpSpPr>
        <a:xfrm>
          <a:off x="0" y="0"/>
          <a:ext cx="0" cy="0"/>
          <a:chOff x="0" y="0"/>
          <a:chExt cx="0" cy="0"/>
        </a:xfrm>
      </p:grpSpPr>
      <p:sp>
        <p:nvSpPr>
          <p:cNvPr id="64" name="Google Shape;64;p30"/>
          <p:cNvSpPr txBox="1">
            <a:spLocks noGrp="1"/>
          </p:cNvSpPr>
          <p:nvPr>
            <p:ph type="body" idx="1"/>
          </p:nvPr>
        </p:nvSpPr>
        <p:spPr>
          <a:xfrm>
            <a:off x="348314" y="1412875"/>
            <a:ext cx="11480800" cy="4575063"/>
          </a:xfrm>
          <a:prstGeom prst="rect">
            <a:avLst/>
          </a:prstGeom>
          <a:noFill/>
          <a:ln>
            <a:noFill/>
          </a:ln>
        </p:spPr>
        <p:txBody>
          <a:bodyPr spcFirstLastPara="1" wrap="square" lIns="0" tIns="72000" rIns="0" bIns="0" anchor="t" anchorCtr="0">
            <a:noAutofit/>
          </a:bodyPr>
          <a:lstStyle>
            <a:lvl1pPr marL="457200" lvl="0" indent="-342900" algn="l">
              <a:lnSpc>
                <a:spcPct val="95000"/>
              </a:lnSpc>
              <a:spcBef>
                <a:spcPts val="300"/>
              </a:spcBef>
              <a:spcAft>
                <a:spcPts val="0"/>
              </a:spcAft>
              <a:buSzPts val="1800"/>
              <a:buChar char="•"/>
              <a:defRPr/>
            </a:lvl1pPr>
            <a:lvl2pPr marL="914400" lvl="1" indent="-342900" algn="l">
              <a:lnSpc>
                <a:spcPct val="95000"/>
              </a:lnSpc>
              <a:spcBef>
                <a:spcPts val="4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0"/>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2_Legal Disclaimer">
  <p:cSld name="2_Legal Disclaimer">
    <p:bg>
      <p:bgPr>
        <a:blipFill>
          <a:blip r:embed="rId2">
            <a:alphaModFix amt="80000"/>
          </a:blip>
          <a:stretch>
            <a:fillRect/>
          </a:stretch>
        </a:blipFill>
        <a:effectLst/>
      </p:bgPr>
    </p:bg>
    <p:spTree>
      <p:nvGrpSpPr>
        <p:cNvPr id="1" name="Shape 66"/>
        <p:cNvGrpSpPr/>
        <p:nvPr/>
      </p:nvGrpSpPr>
      <p:grpSpPr>
        <a:xfrm>
          <a:off x="0" y="0"/>
          <a:ext cx="0" cy="0"/>
          <a:chOff x="0" y="0"/>
          <a:chExt cx="0" cy="0"/>
        </a:xfrm>
      </p:grpSpPr>
      <p:cxnSp>
        <p:nvCxnSpPr>
          <p:cNvPr id="67" name="Google Shape;67;p31"/>
          <p:cNvCxnSpPr/>
          <p:nvPr/>
        </p:nvCxnSpPr>
        <p:spPr>
          <a:xfrm>
            <a:off x="347663" y="6087665"/>
            <a:ext cx="11487150" cy="0"/>
          </a:xfrm>
          <a:prstGeom prst="straightConnector1">
            <a:avLst/>
          </a:prstGeom>
          <a:noFill/>
          <a:ln w="12700" cap="flat" cmpd="sng">
            <a:solidFill>
              <a:schemeClr val="dk1"/>
            </a:solidFill>
            <a:prstDash val="solid"/>
            <a:miter lim="800000"/>
            <a:headEnd type="none" w="sm" len="sm"/>
            <a:tailEnd type="none" w="sm" len="sm"/>
          </a:ln>
        </p:spPr>
      </p:cxnSp>
      <p:pic>
        <p:nvPicPr>
          <p:cNvPr id="68" name="Google Shape;68;p31"/>
          <p:cNvPicPr preferRelativeResize="0"/>
          <p:nvPr/>
        </p:nvPicPr>
        <p:blipFill rotWithShape="1">
          <a:blip r:embed="rId3">
            <a:alphaModFix/>
          </a:blip>
          <a:srcRect/>
          <a:stretch/>
        </p:blipFill>
        <p:spPr>
          <a:xfrm>
            <a:off x="10670000" y="6247807"/>
            <a:ext cx="1166400" cy="250323"/>
          </a:xfrm>
          <a:prstGeom prst="rect">
            <a:avLst/>
          </a:prstGeom>
          <a:noFill/>
          <a:ln>
            <a:noFill/>
          </a:ln>
        </p:spPr>
      </p:pic>
      <p:sp>
        <p:nvSpPr>
          <p:cNvPr id="69" name="Google Shape;69;p31"/>
          <p:cNvSpPr txBox="1"/>
          <p:nvPr/>
        </p:nvSpPr>
        <p:spPr>
          <a:xfrm>
            <a:off x="3518016" y="6259022"/>
            <a:ext cx="4511047" cy="239108"/>
          </a:xfrm>
          <a:prstGeom prst="rect">
            <a:avLst/>
          </a:prstGeom>
          <a:noFill/>
          <a:ln>
            <a:noFill/>
          </a:ln>
        </p:spPr>
        <p:txBody>
          <a:bodyPr spcFirstLastPara="1" wrap="square" lIns="0" tIns="0" rIns="0" bIns="0" anchor="b" anchorCtr="0">
            <a:normAutofit/>
          </a:bodyPr>
          <a:lstStyle/>
          <a:p>
            <a:pPr marL="0" marR="0" lvl="0" indent="0" algn="ctr" rtl="0">
              <a:lnSpc>
                <a:spcPct val="85000"/>
              </a:lnSpc>
              <a:spcBef>
                <a:spcPts val="0"/>
              </a:spcBef>
              <a:spcAft>
                <a:spcPts val="0"/>
              </a:spcAft>
              <a:buClr>
                <a:srgbClr val="000000"/>
              </a:buClr>
              <a:buSzPts val="700"/>
              <a:buFont typeface="Arial"/>
              <a:buNone/>
            </a:pPr>
            <a:r>
              <a:rPr lang="en-US" sz="700" b="0" i="0" u="none" strike="noStrike" cap="none">
                <a:solidFill>
                  <a:schemeClr val="dk1"/>
                </a:solidFill>
                <a:latin typeface="Calibri"/>
                <a:ea typeface="Calibri"/>
                <a:cs typeface="Calibri"/>
                <a:sym typeface="Calibri"/>
              </a:rPr>
              <a:t>Copyright © 2023. All rights reserved. Informa Tech, a trading division of Informa PLC</a:t>
            </a:r>
            <a:endParaRPr sz="700" b="0" i="0" u="none" strike="noStrike" cap="none">
              <a:solidFill>
                <a:schemeClr val="dk1"/>
              </a:solidFill>
              <a:latin typeface="Calibri"/>
              <a:ea typeface="Calibri"/>
              <a:cs typeface="Calibri"/>
              <a:sym typeface="Calibri"/>
            </a:endParaRPr>
          </a:p>
        </p:txBody>
      </p:sp>
      <p:sp>
        <p:nvSpPr>
          <p:cNvPr id="70" name="Google Shape;70;p31"/>
          <p:cNvSpPr txBox="1"/>
          <p:nvPr/>
        </p:nvSpPr>
        <p:spPr>
          <a:xfrm>
            <a:off x="338138" y="6133005"/>
            <a:ext cx="904875" cy="365125"/>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Page </a:t>
            </a:r>
            <a:fld id="{00000000-1234-1234-1234-123412341234}" type="slidenum">
              <a:rPr lang="en-US" sz="1200" b="0" i="0" u="none" strike="noStrike" cap="none">
                <a:solidFill>
                  <a:srgbClr val="000000"/>
                </a:solidFill>
                <a:latin typeface="Calibri"/>
                <a:ea typeface="Calibri"/>
                <a:cs typeface="Calibri"/>
                <a:sym typeface="Calibri"/>
              </a:rPr>
              <a:t>‹#›</a:t>
            </a:fld>
            <a:endParaRPr sz="1200" b="0" i="0" u="none" strike="noStrike" cap="none">
              <a:solidFill>
                <a:srgbClr val="000000"/>
              </a:solidFill>
              <a:latin typeface="Calibri"/>
              <a:ea typeface="Calibri"/>
              <a:cs typeface="Calibri"/>
              <a:sym typeface="Calibri"/>
            </a:endParaRPr>
          </a:p>
        </p:txBody>
      </p:sp>
      <p:sp>
        <p:nvSpPr>
          <p:cNvPr id="72" name="Google Shape;72;p31"/>
          <p:cNvSpPr txBox="1"/>
          <p:nvPr/>
        </p:nvSpPr>
        <p:spPr>
          <a:xfrm>
            <a:off x="256585" y="483116"/>
            <a:ext cx="9635127" cy="3370153"/>
          </a:xfrm>
          <a:prstGeom prst="rect">
            <a:avLst/>
          </a:prstGeom>
          <a:noFill/>
          <a:ln>
            <a:noFill/>
          </a:ln>
        </p:spPr>
        <p:txBody>
          <a:bodyPr spcFirstLastPara="1" wrap="square" lIns="91425" tIns="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chemeClr val="accent1"/>
                </a:solidFill>
                <a:latin typeface="Calibri"/>
                <a:ea typeface="Calibri"/>
                <a:cs typeface="Calibri"/>
                <a:sym typeface="Calibri"/>
              </a:rPr>
              <a:t>Disclaimer</a:t>
            </a:r>
            <a:br>
              <a:rPr lang="en-US" sz="1200" b="0" i="0" u="none" strike="noStrike" cap="none" dirty="0">
                <a:solidFill>
                  <a:schemeClr val="dk1"/>
                </a:solidFill>
                <a:latin typeface="Calibri"/>
                <a:ea typeface="Calibri"/>
                <a:cs typeface="Calibri"/>
                <a:sym typeface="Calibri"/>
              </a:rPr>
            </a:b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The Omdia research, data and information referenced herein (the “Omdia Materials”) are the copyrighted property of Informa Tech and its subsidiaries or affiliates (together “Informa Tech”) or its third party data providers and represent data, research, opinions, or viewpoints published by Informa Tech, and are not representations of fact.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The Omdia Materials reflect information and opinions from the original publication date and not from the date of this document. The information and opinions expressed in the Omdia Materials are subject to change without notice and Informa Tech does not have any duty or responsibility to update the Omdia Materials or this publication as a result.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Omdia Materials are delivered on an “as-is” and “as-available” basis. No representation or warranty, express or implied, is made as to the fairness, accuracy, completeness, or correctness of the information, opinions, and conclusions contained in Omdia Materials.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To the maximum extent permitted by law, Informa Tech and its affiliates, officers, directors, employees, agents, and third party data providers disclaim any liability (including, without limitation, any liability arising from fault or negligence) as to the accuracy or completeness or use of the Omdia Materials. Informa Tech will not, under any circumstance whatsoever, be liable for any trading, investment, commercial, or other decisions based on or made in reliance of the Omdia Materials.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p:txBody>
      </p:sp>
      <p:sp>
        <p:nvSpPr>
          <p:cNvPr id="3" name="TextBox 2">
            <a:extLst>
              <a:ext uri="{FF2B5EF4-FFF2-40B4-BE49-F238E27FC236}">
                <a16:creationId xmlns:a16="http://schemas.microsoft.com/office/drawing/2014/main" id="{FAE54B53-AAFC-3364-63A6-EF3F01DCDED0}"/>
              </a:ext>
            </a:extLst>
          </p:cNvPr>
          <p:cNvSpPr txBox="1"/>
          <p:nvPr userDrawn="1"/>
        </p:nvSpPr>
        <p:spPr>
          <a:xfrm>
            <a:off x="256585" y="3884093"/>
            <a:ext cx="7676153" cy="2308324"/>
          </a:xfrm>
          <a:prstGeom prst="rect">
            <a:avLst/>
          </a:prstGeom>
          <a:noFill/>
        </p:spPr>
        <p:txBody>
          <a:bodyPr wrap="square" numCol="3" rtlCol="0" anchor="b">
            <a:spAutoFit/>
          </a:bodyPr>
          <a:lstStyle/>
          <a:p>
            <a:pPr>
              <a:buClrTx/>
              <a:buFontTx/>
              <a:buNone/>
            </a:pPr>
            <a:endParaRPr lang="en-US" sz="1200" b="1" kern="1200" dirty="0">
              <a:solidFill>
                <a:srgbClr val="6D2CA7"/>
              </a:solidFill>
              <a:latin typeface="Calibri" panose="020F0502020204030204"/>
              <a:ea typeface="+mn-ea"/>
              <a:cs typeface="+mn-cs"/>
            </a:endParaRPr>
          </a:p>
          <a:p>
            <a:pPr>
              <a:buClrTx/>
              <a:buFontTx/>
              <a:buNone/>
            </a:pPr>
            <a:r>
              <a:rPr lang="en-US" sz="1200" b="1" kern="1200" dirty="0">
                <a:solidFill>
                  <a:srgbClr val="6D2CA7"/>
                </a:solidFill>
                <a:latin typeface="Calibri" panose="020F0502020204030204"/>
                <a:ea typeface="+mn-ea"/>
                <a:cs typeface="+mn-cs"/>
              </a:rPr>
              <a:t>Get in touch</a:t>
            </a:r>
          </a:p>
          <a:p>
            <a:pPr>
              <a:buClrTx/>
              <a:buFontTx/>
              <a:buNone/>
            </a:pPr>
            <a:r>
              <a:rPr lang="en-US" sz="1200" kern="1200" dirty="0">
                <a:latin typeface="Calibri" panose="020F0502020204030204"/>
                <a:ea typeface="+mn-ea"/>
                <a:cs typeface="+mn-cs"/>
              </a:rPr>
              <a:t>Americas</a:t>
            </a:r>
          </a:p>
          <a:p>
            <a:pPr>
              <a:buClrTx/>
              <a:buFontTx/>
              <a:buNone/>
            </a:pPr>
            <a:r>
              <a:rPr lang="en-US" sz="1200" kern="1200" dirty="0">
                <a:solidFill>
                  <a:srgbClr val="6D2CA7"/>
                </a:solidFill>
                <a:latin typeface="Calibri" panose="020F0502020204030204"/>
                <a:ea typeface="+mn-ea"/>
                <a:cs typeface="+mn-cs"/>
                <a:hlinkClick r:id="rId4">
                  <a:extLst>
                    <a:ext uri="{A12FA001-AC4F-418D-AE19-62706E023703}">
                      <ahyp:hlinkClr xmlns:ahyp="http://schemas.microsoft.com/office/drawing/2018/hyperlinkcolor" val="tx"/>
                    </a:ext>
                  </a:extLst>
                </a:hlinkClick>
              </a:rPr>
              <a:t>customersuccess@omdia.com</a:t>
            </a:r>
            <a:r>
              <a:rPr lang="en-US" sz="1200" kern="1200" dirty="0">
                <a:latin typeface="Calibri" panose="020F0502020204030204"/>
                <a:ea typeface="+mn-ea"/>
                <a:cs typeface="+mn-cs"/>
              </a:rPr>
              <a:t> </a:t>
            </a:r>
          </a:p>
          <a:p>
            <a:pPr>
              <a:buClrTx/>
              <a:buFontTx/>
              <a:buNone/>
            </a:pPr>
            <a:r>
              <a:rPr lang="en-US" sz="1200" kern="1200" dirty="0">
                <a:latin typeface="Calibri" panose="020F0502020204030204"/>
                <a:ea typeface="+mn-ea"/>
                <a:cs typeface="+mn-cs"/>
              </a:rPr>
              <a:t>08:00 – 18:00 GMT -5</a:t>
            </a:r>
          </a:p>
          <a:p>
            <a:pPr>
              <a:buClrTx/>
              <a:buFontTx/>
              <a:buNone/>
            </a:pPr>
            <a:endParaRPr lang="en-US" sz="1200" kern="1200" dirty="0">
              <a:latin typeface="Calibri" panose="020F0502020204030204"/>
              <a:ea typeface="+mn-ea"/>
              <a:cs typeface="+mn-cs"/>
            </a:endParaRPr>
          </a:p>
          <a:p>
            <a:pPr>
              <a:buClrTx/>
              <a:buFontTx/>
              <a:buNone/>
            </a:pPr>
            <a:endParaRPr lang="en-US" sz="1200" kern="1200" dirty="0">
              <a:latin typeface="Calibri" panose="020F0502020204030204"/>
              <a:ea typeface="+mn-ea"/>
              <a:cs typeface="+mn-cs"/>
            </a:endParaRPr>
          </a:p>
          <a:p>
            <a:pPr>
              <a:buClrTx/>
              <a:buFontTx/>
              <a:buNone/>
            </a:pPr>
            <a:endParaRPr lang="en-US" sz="1200" kern="1200" dirty="0">
              <a:latin typeface="Calibri" panose="020F0502020204030204"/>
              <a:ea typeface="+mn-ea"/>
              <a:cs typeface="+mn-cs"/>
            </a:endParaRPr>
          </a:p>
          <a:p>
            <a:pPr>
              <a:buClrTx/>
              <a:buFontTx/>
              <a:buNone/>
            </a:pPr>
            <a:endParaRPr lang="en-US" sz="1200" kern="1200" dirty="0">
              <a:latin typeface="Calibri" panose="020F0502020204030204"/>
              <a:ea typeface="+mn-ea"/>
              <a:cs typeface="+mn-cs"/>
            </a:endParaRPr>
          </a:p>
          <a:p>
            <a:pPr>
              <a:buClrTx/>
              <a:buFontTx/>
              <a:buNone/>
            </a:pPr>
            <a:endParaRPr lang="en-US" sz="1200" kern="1200" dirty="0">
              <a:latin typeface="Calibri" panose="020F0502020204030204"/>
              <a:ea typeface="+mn-ea"/>
              <a:cs typeface="+mn-cs"/>
            </a:endParaRPr>
          </a:p>
          <a:p>
            <a:pPr>
              <a:buClrTx/>
              <a:buFontTx/>
              <a:buNone/>
            </a:pPr>
            <a:endParaRPr lang="en-US" sz="1200" kern="1200" dirty="0">
              <a:latin typeface="Calibri" panose="020F0502020204030204"/>
              <a:ea typeface="+mn-ea"/>
              <a:cs typeface="+mn-cs"/>
            </a:endParaRPr>
          </a:p>
          <a:p>
            <a:pPr>
              <a:buClrTx/>
              <a:buFontTx/>
              <a:buNone/>
            </a:pPr>
            <a:endParaRPr lang="en-US" sz="1200" kern="1200" dirty="0">
              <a:latin typeface="Calibri" panose="020F0502020204030204"/>
              <a:ea typeface="+mn-ea"/>
              <a:cs typeface="+mn-cs"/>
            </a:endParaRPr>
          </a:p>
          <a:p>
            <a:pPr>
              <a:buClrTx/>
              <a:buFontTx/>
              <a:buNone/>
            </a:pPr>
            <a:endParaRPr lang="en-US" sz="1200" kern="1200" dirty="0">
              <a:latin typeface="Calibri" panose="020F0502020204030204"/>
              <a:ea typeface="+mn-ea"/>
              <a:cs typeface="+mn-cs"/>
            </a:endParaRPr>
          </a:p>
          <a:p>
            <a:pPr>
              <a:buClrTx/>
              <a:buFontTx/>
              <a:buNone/>
            </a:pPr>
            <a:endParaRPr lang="en-US" sz="1200" kern="1200" dirty="0">
              <a:latin typeface="Calibri" panose="020F0502020204030204"/>
              <a:ea typeface="+mn-ea"/>
              <a:cs typeface="+mn-cs"/>
            </a:endParaRPr>
          </a:p>
          <a:p>
            <a:pPr>
              <a:buClrTx/>
              <a:buFontTx/>
              <a:buNone/>
            </a:pPr>
            <a:r>
              <a:rPr lang="en-US" sz="1200" kern="1200" dirty="0">
                <a:latin typeface="Calibri" panose="020F0502020204030204"/>
                <a:ea typeface="+mn-ea"/>
                <a:cs typeface="+mn-cs"/>
              </a:rPr>
              <a:t>Europe, Middle East &amp; Africa</a:t>
            </a:r>
          </a:p>
          <a:p>
            <a:pPr>
              <a:buClrTx/>
              <a:buFontTx/>
              <a:buNone/>
            </a:pPr>
            <a:r>
              <a:rPr lang="en-US" sz="1200" kern="1200" dirty="0">
                <a:solidFill>
                  <a:srgbClr val="6D2CA7"/>
                </a:solidFill>
                <a:latin typeface="Calibri" panose="020F0502020204030204"/>
                <a:ea typeface="+mn-ea"/>
                <a:cs typeface="+mn-cs"/>
                <a:hlinkClick r:id="rId4">
                  <a:extLst>
                    <a:ext uri="{A12FA001-AC4F-418D-AE19-62706E023703}">
                      <ahyp:hlinkClr xmlns:ahyp="http://schemas.microsoft.com/office/drawing/2018/hyperlinkcolor" val="tx"/>
                    </a:ext>
                  </a:extLst>
                </a:hlinkClick>
              </a:rPr>
              <a:t>customersuccess@omdia.com</a:t>
            </a:r>
            <a:r>
              <a:rPr lang="en-US" sz="1200" kern="1200" dirty="0">
                <a:solidFill>
                  <a:srgbClr val="6D2CA7"/>
                </a:solidFill>
                <a:latin typeface="Calibri" panose="020F0502020204030204"/>
                <a:ea typeface="+mn-ea"/>
                <a:cs typeface="+mn-cs"/>
              </a:rPr>
              <a:t> </a:t>
            </a:r>
          </a:p>
          <a:p>
            <a:pPr>
              <a:buClrTx/>
              <a:buFontTx/>
              <a:buNone/>
            </a:pPr>
            <a:r>
              <a:rPr lang="en-US" sz="1200" kern="1200" dirty="0">
                <a:latin typeface="Calibri" panose="020F0502020204030204"/>
                <a:ea typeface="+mn-ea"/>
                <a:cs typeface="+mn-cs"/>
              </a:rPr>
              <a:t>8:00 – 18:00 GMT</a:t>
            </a:r>
          </a:p>
          <a:p>
            <a:pPr>
              <a:buClrTx/>
              <a:buFontTx/>
              <a:buNone/>
            </a:pPr>
            <a:endParaRPr lang="en-US" sz="1200" kern="1200" dirty="0">
              <a:latin typeface="Calibri" panose="020F0502020204030204"/>
              <a:ea typeface="+mn-ea"/>
              <a:cs typeface="+mn-cs"/>
            </a:endParaRPr>
          </a:p>
          <a:p>
            <a:pPr>
              <a:buClrTx/>
              <a:buFontTx/>
              <a:buNone/>
            </a:pPr>
            <a:endParaRPr lang="en-US" sz="1200" kern="1200" dirty="0">
              <a:latin typeface="Calibri" panose="020F0502020204030204"/>
              <a:ea typeface="+mn-ea"/>
              <a:cs typeface="+mn-cs"/>
            </a:endParaRPr>
          </a:p>
          <a:p>
            <a:pPr>
              <a:buClrTx/>
              <a:buFontTx/>
              <a:buNone/>
            </a:pPr>
            <a:endParaRPr lang="en-US" sz="1200" kern="1200" dirty="0">
              <a:latin typeface="Calibri" panose="020F0502020204030204"/>
              <a:ea typeface="+mn-ea"/>
              <a:cs typeface="+mn-cs"/>
            </a:endParaRPr>
          </a:p>
          <a:p>
            <a:pPr>
              <a:buClrTx/>
              <a:buFontTx/>
              <a:buNone/>
            </a:pPr>
            <a:endParaRPr lang="en-US" sz="1200" kern="1200" dirty="0">
              <a:latin typeface="Calibri" panose="020F0502020204030204"/>
              <a:ea typeface="+mn-ea"/>
              <a:cs typeface="+mn-cs"/>
            </a:endParaRPr>
          </a:p>
          <a:p>
            <a:pPr>
              <a:buClrTx/>
              <a:buFontTx/>
              <a:buNone/>
            </a:pPr>
            <a:endParaRPr lang="en-US" sz="1200" kern="1200" dirty="0">
              <a:latin typeface="Calibri" panose="020F0502020204030204"/>
              <a:ea typeface="+mn-ea"/>
              <a:cs typeface="+mn-cs"/>
            </a:endParaRPr>
          </a:p>
          <a:p>
            <a:pPr>
              <a:buClrTx/>
              <a:buFontTx/>
              <a:buNone/>
            </a:pPr>
            <a:endParaRPr lang="en-US" sz="1200" kern="1200" dirty="0">
              <a:latin typeface="Calibri" panose="020F0502020204030204"/>
              <a:ea typeface="+mn-ea"/>
              <a:cs typeface="+mn-cs"/>
            </a:endParaRPr>
          </a:p>
          <a:p>
            <a:pPr>
              <a:buClrTx/>
              <a:buFontTx/>
              <a:buNone/>
            </a:pPr>
            <a:endParaRPr lang="en-US" sz="1200" kern="1200" dirty="0">
              <a:latin typeface="Calibri" panose="020F0502020204030204"/>
              <a:ea typeface="+mn-ea"/>
              <a:cs typeface="+mn-cs"/>
            </a:endParaRPr>
          </a:p>
          <a:p>
            <a:pPr>
              <a:buClrTx/>
              <a:buFontTx/>
              <a:buNone/>
            </a:pPr>
            <a:endParaRPr lang="en-US" sz="1200" kern="1200" dirty="0">
              <a:latin typeface="Calibri" panose="020F0502020204030204"/>
              <a:ea typeface="+mn-ea"/>
              <a:cs typeface="+mn-cs"/>
            </a:endParaRPr>
          </a:p>
          <a:p>
            <a:pPr>
              <a:buClrTx/>
              <a:buFontTx/>
              <a:buNone/>
            </a:pPr>
            <a:endParaRPr lang="en-US" sz="1200" kern="1200" dirty="0">
              <a:latin typeface="Calibri" panose="020F0502020204030204"/>
              <a:ea typeface="+mn-ea"/>
              <a:cs typeface="+mn-cs"/>
            </a:endParaRPr>
          </a:p>
          <a:p>
            <a:pPr>
              <a:buClrTx/>
              <a:buFontTx/>
              <a:buNone/>
            </a:pPr>
            <a:r>
              <a:rPr lang="en-US" sz="1200" kern="1200" dirty="0">
                <a:latin typeface="Calibri" panose="020F0502020204030204"/>
                <a:ea typeface="+mn-ea"/>
                <a:cs typeface="+mn-cs"/>
              </a:rPr>
              <a:t>Asia Pacific</a:t>
            </a:r>
          </a:p>
          <a:p>
            <a:pPr>
              <a:buClrTx/>
              <a:buFontTx/>
              <a:buNone/>
            </a:pPr>
            <a:r>
              <a:rPr lang="en-US" sz="1200" kern="1200" dirty="0">
                <a:solidFill>
                  <a:srgbClr val="6D2CA7"/>
                </a:solidFill>
                <a:latin typeface="Calibri" panose="020F0502020204030204"/>
                <a:ea typeface="+mn-ea"/>
                <a:cs typeface="+mn-cs"/>
                <a:hlinkClick r:id="rId4">
                  <a:extLst>
                    <a:ext uri="{A12FA001-AC4F-418D-AE19-62706E023703}">
                      <ahyp:hlinkClr xmlns:ahyp="http://schemas.microsoft.com/office/drawing/2018/hyperlinkcolor" val="tx"/>
                    </a:ext>
                  </a:extLst>
                </a:hlinkClick>
              </a:rPr>
              <a:t>customersuccess@omdia.com</a:t>
            </a:r>
            <a:r>
              <a:rPr lang="en-US" sz="1200" kern="1200" dirty="0">
                <a:solidFill>
                  <a:srgbClr val="6D2CA7"/>
                </a:solidFill>
                <a:latin typeface="Calibri" panose="020F0502020204030204"/>
                <a:ea typeface="+mn-ea"/>
                <a:cs typeface="+mn-cs"/>
              </a:rPr>
              <a:t> </a:t>
            </a:r>
          </a:p>
          <a:p>
            <a:pPr>
              <a:buClrTx/>
              <a:buFontTx/>
              <a:buNone/>
            </a:pPr>
            <a:r>
              <a:rPr lang="en-US" sz="1200" kern="1200" dirty="0">
                <a:latin typeface="Calibri" panose="020F0502020204030204"/>
                <a:ea typeface="+mn-ea"/>
                <a:cs typeface="+mn-cs"/>
              </a:rPr>
              <a:t>08:00 – 18:00 GMT + 8</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p:cSld name="quote">
    <p:bg>
      <p:bgPr>
        <a:solidFill>
          <a:schemeClr val="accent1"/>
        </a:solidFill>
        <a:effectLst/>
      </p:bgPr>
    </p:bg>
    <p:spTree>
      <p:nvGrpSpPr>
        <p:cNvPr id="1" name="Shape 73"/>
        <p:cNvGrpSpPr/>
        <p:nvPr/>
      </p:nvGrpSpPr>
      <p:grpSpPr>
        <a:xfrm>
          <a:off x="0" y="0"/>
          <a:ext cx="0" cy="0"/>
          <a:chOff x="0" y="0"/>
          <a:chExt cx="0" cy="0"/>
        </a:xfrm>
      </p:grpSpPr>
      <p:sp>
        <p:nvSpPr>
          <p:cNvPr id="74" name="Google Shape;74;p32"/>
          <p:cNvSpPr txBox="1">
            <a:spLocks noGrp="1"/>
          </p:cNvSpPr>
          <p:nvPr>
            <p:ph type="title"/>
          </p:nvPr>
        </p:nvSpPr>
        <p:spPr>
          <a:xfrm>
            <a:off x="338473" y="465696"/>
            <a:ext cx="9544050" cy="3373200"/>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5600"/>
              <a:buFont typeface="Calibri"/>
              <a:buNone/>
              <a:defRPr sz="5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2"/>
          <p:cNvSpPr txBox="1">
            <a:spLocks noGrp="1"/>
          </p:cNvSpPr>
          <p:nvPr>
            <p:ph type="sldNum" idx="12"/>
          </p:nvPr>
        </p:nvSpPr>
        <p:spPr>
          <a:xfrm>
            <a:off x="347663" y="6171324"/>
            <a:ext cx="904875" cy="365125"/>
          </a:xfrm>
          <a:prstGeom prst="rect">
            <a:avLst/>
          </a:prstGeom>
          <a:noFill/>
          <a:ln>
            <a:noFill/>
          </a:ln>
        </p:spPr>
        <p:txBody>
          <a:bodyPr spcFirstLastPara="1" wrap="square" lIns="0" tIns="0" rIns="0" bIns="0" anchor="b" anchorCtr="0">
            <a:noAutofit/>
          </a:bodyPr>
          <a:lstStyle>
            <a:lvl1pPr marL="0" marR="0" lvl="0" indent="0" algn="l" rtl="0">
              <a:lnSpc>
                <a:spcPct val="85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rtl="0">
              <a:lnSpc>
                <a:spcPct val="85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rtl="0">
              <a:lnSpc>
                <a:spcPct val="85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rtl="0">
              <a:lnSpc>
                <a:spcPct val="85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rtl="0">
              <a:lnSpc>
                <a:spcPct val="85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rtl="0">
              <a:lnSpc>
                <a:spcPct val="85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rtl="0">
              <a:lnSpc>
                <a:spcPct val="85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rtl="0">
              <a:lnSpc>
                <a:spcPct val="85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rtl="0">
              <a:lnSpc>
                <a:spcPct val="85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r>
              <a:rPr lang="en-US"/>
              <a:t>Page </a:t>
            </a:r>
            <a:fld id="{00000000-1234-1234-1234-123412341234}" type="slidenum">
              <a:rPr lang="en-US"/>
              <a:t>‹#›</a:t>
            </a:fld>
            <a:endParaRPr/>
          </a:p>
        </p:txBody>
      </p:sp>
      <p:cxnSp>
        <p:nvCxnSpPr>
          <p:cNvPr id="76" name="Google Shape;76;p32"/>
          <p:cNvCxnSpPr/>
          <p:nvPr/>
        </p:nvCxnSpPr>
        <p:spPr>
          <a:xfrm>
            <a:off x="347663" y="6087665"/>
            <a:ext cx="11487150" cy="0"/>
          </a:xfrm>
          <a:prstGeom prst="straightConnector1">
            <a:avLst/>
          </a:prstGeom>
          <a:noFill/>
          <a:ln w="12700" cap="flat" cmpd="sng">
            <a:solidFill>
              <a:schemeClr val="lt1"/>
            </a:solidFill>
            <a:prstDash val="solid"/>
            <a:miter lim="800000"/>
            <a:headEnd type="none" w="sm" len="sm"/>
            <a:tailEnd type="none" w="sm" len="sm"/>
          </a:ln>
        </p:spPr>
      </p:cxnSp>
      <p:pic>
        <p:nvPicPr>
          <p:cNvPr id="77" name="Google Shape;77;p32"/>
          <p:cNvPicPr preferRelativeResize="0"/>
          <p:nvPr/>
        </p:nvPicPr>
        <p:blipFill rotWithShape="1">
          <a:blip r:embed="rId2">
            <a:alphaModFix/>
          </a:blip>
          <a:srcRect/>
          <a:stretch/>
        </p:blipFill>
        <p:spPr>
          <a:xfrm>
            <a:off x="10670000" y="6247807"/>
            <a:ext cx="1166400" cy="250323"/>
          </a:xfrm>
          <a:prstGeom prst="rect">
            <a:avLst/>
          </a:prstGeom>
          <a:noFill/>
          <a:ln>
            <a:noFill/>
          </a:ln>
        </p:spPr>
      </p:pic>
      <p:sp>
        <p:nvSpPr>
          <p:cNvPr id="78" name="Google Shape;78;p32"/>
          <p:cNvSpPr txBox="1"/>
          <p:nvPr/>
        </p:nvSpPr>
        <p:spPr>
          <a:xfrm>
            <a:off x="3518016" y="6259022"/>
            <a:ext cx="4511047" cy="239108"/>
          </a:xfrm>
          <a:prstGeom prst="rect">
            <a:avLst/>
          </a:prstGeom>
          <a:noFill/>
          <a:ln>
            <a:noFill/>
          </a:ln>
        </p:spPr>
        <p:txBody>
          <a:bodyPr spcFirstLastPara="1" wrap="square" lIns="0" tIns="0" rIns="0" bIns="0" anchor="b" anchorCtr="0">
            <a:normAutofit/>
          </a:bodyPr>
          <a:lstStyle/>
          <a:p>
            <a:pPr marL="0" marR="0" lvl="0" indent="0" algn="ctr" rtl="0">
              <a:lnSpc>
                <a:spcPct val="85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Copyright © 2023. All rights reserved. Informa Tech, a trading division of Informa PLC</a:t>
            </a:r>
            <a:endParaRPr sz="700" b="0" i="0" u="none" strike="noStrike" cap="none">
              <a:solidFill>
                <a:schemeClr val="lt1"/>
              </a:solidFill>
              <a:latin typeface="Calibri"/>
              <a:ea typeface="Calibri"/>
              <a:cs typeface="Calibri"/>
              <a:sym typeface="Calibri"/>
            </a:endParaRPr>
          </a:p>
        </p:txBody>
      </p:sp>
      <p:sp>
        <p:nvSpPr>
          <p:cNvPr id="79" name="Google Shape;79;p32"/>
          <p:cNvSpPr txBox="1">
            <a:spLocks noGrp="1"/>
          </p:cNvSpPr>
          <p:nvPr>
            <p:ph type="body" idx="1"/>
          </p:nvPr>
        </p:nvSpPr>
        <p:spPr>
          <a:xfrm>
            <a:off x="338473" y="4010252"/>
            <a:ext cx="4043362" cy="1333499"/>
          </a:xfrm>
          <a:prstGeom prst="rect">
            <a:avLst/>
          </a:prstGeom>
          <a:noFill/>
          <a:ln>
            <a:noFill/>
          </a:ln>
        </p:spPr>
        <p:txBody>
          <a:bodyPr spcFirstLastPara="1" wrap="square" lIns="0" tIns="72000" rIns="0" bIns="0" anchor="b" anchorCtr="0">
            <a:noAutofit/>
          </a:bodyPr>
          <a:lstStyle>
            <a:lvl1pPr marL="457200" lvl="0" indent="-228600" algn="l">
              <a:lnSpc>
                <a:spcPct val="95000"/>
              </a:lnSpc>
              <a:spcBef>
                <a:spcPts val="300"/>
              </a:spcBef>
              <a:spcAft>
                <a:spcPts val="0"/>
              </a:spcAft>
              <a:buSzPts val="2800"/>
              <a:buNone/>
              <a:defRPr sz="2800">
                <a:solidFill>
                  <a:schemeClr val="lt1"/>
                </a:solidFill>
              </a:defRPr>
            </a:lvl1pPr>
            <a:lvl2pPr marL="914400" lvl="1" indent="-228600" algn="l">
              <a:lnSpc>
                <a:spcPct val="95000"/>
              </a:lnSpc>
              <a:spcBef>
                <a:spcPts val="400"/>
              </a:spcBef>
              <a:spcAft>
                <a:spcPts val="0"/>
              </a:spcAft>
              <a:buSzPts val="1400"/>
              <a:buNone/>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 Two Column">
  <p:cSld name="Table of Contents - Two Column">
    <p:bg>
      <p:bgPr>
        <a:blipFill>
          <a:blip r:embed="rId2">
            <a:alphaModFix amt="35000"/>
          </a:blip>
          <a:stretch>
            <a:fillRect/>
          </a:stretch>
        </a:blipFill>
        <a:effectLst/>
      </p:bgPr>
    </p:bg>
    <p:spTree>
      <p:nvGrpSpPr>
        <p:cNvPr id="1" name="Shape 80"/>
        <p:cNvGrpSpPr/>
        <p:nvPr/>
      </p:nvGrpSpPr>
      <p:grpSpPr>
        <a:xfrm>
          <a:off x="0" y="0"/>
          <a:ext cx="0" cy="0"/>
          <a:chOff x="0" y="0"/>
          <a:chExt cx="0" cy="0"/>
        </a:xfrm>
      </p:grpSpPr>
      <p:sp>
        <p:nvSpPr>
          <p:cNvPr id="81" name="Google Shape;81;p33"/>
          <p:cNvSpPr txBox="1">
            <a:spLocks noGrp="1"/>
          </p:cNvSpPr>
          <p:nvPr>
            <p:ph type="body" idx="1"/>
          </p:nvPr>
        </p:nvSpPr>
        <p:spPr>
          <a:xfrm>
            <a:off x="348314" y="1419907"/>
            <a:ext cx="11480400" cy="4572001"/>
          </a:xfrm>
          <a:prstGeom prst="rect">
            <a:avLst/>
          </a:prstGeom>
          <a:noFill/>
          <a:ln>
            <a:noFill/>
          </a:ln>
        </p:spPr>
        <p:txBody>
          <a:bodyPr spcFirstLastPara="1" wrap="square" lIns="0" tIns="72000" rIns="0" bIns="0" anchor="t" anchorCtr="0">
            <a:noAutofit/>
          </a:bodyPr>
          <a:lstStyle>
            <a:lvl1pPr marL="457200" marR="0" lvl="0" indent="-304800" algn="l">
              <a:lnSpc>
                <a:spcPct val="100000"/>
              </a:lnSpc>
              <a:spcBef>
                <a:spcPts val="1700"/>
              </a:spcBef>
              <a:spcAft>
                <a:spcPts val="0"/>
              </a:spcAft>
              <a:buClr>
                <a:schemeClr val="accent1"/>
              </a:buClr>
              <a:buSzPts val="1200"/>
              <a:buFont typeface="Calibri"/>
              <a:buChar char="•"/>
              <a:defRPr sz="1200" b="0">
                <a:solidFill>
                  <a:schemeClr val="dk1"/>
                </a:solidFill>
              </a:defRPr>
            </a:lvl1pPr>
            <a:lvl2pPr marL="914400" marR="0" lvl="1" indent="-304800" algn="l">
              <a:lnSpc>
                <a:spcPct val="100000"/>
              </a:lnSpc>
              <a:spcBef>
                <a:spcPts val="0"/>
              </a:spcBef>
              <a:spcAft>
                <a:spcPts val="0"/>
              </a:spcAft>
              <a:buClr>
                <a:schemeClr val="accent1"/>
              </a:buClr>
              <a:buSzPts val="1200"/>
              <a:buFont typeface="Calibri"/>
              <a:buChar char="–"/>
              <a:defRPr sz="1200">
                <a:solidFill>
                  <a:schemeClr val="dk1"/>
                </a:solidFill>
              </a:defRPr>
            </a:lvl2pPr>
            <a:lvl3pPr marL="1371600" marR="0" lvl="2" indent="-304800" algn="l">
              <a:lnSpc>
                <a:spcPct val="100000"/>
              </a:lnSpc>
              <a:spcBef>
                <a:spcPts val="0"/>
              </a:spcBef>
              <a:spcAft>
                <a:spcPts val="0"/>
              </a:spcAft>
              <a:buClr>
                <a:schemeClr val="accent1"/>
              </a:buClr>
              <a:buSzPts val="1200"/>
              <a:buFont typeface="Calibri"/>
              <a:buChar char="–"/>
              <a:defRPr sz="1200">
                <a:solidFill>
                  <a:schemeClr val="dk1"/>
                </a:solidFill>
              </a:defRPr>
            </a:lvl3pPr>
            <a:lvl4pPr marL="1828800" lvl="3" indent="-304800" algn="l">
              <a:lnSpc>
                <a:spcPct val="100000"/>
              </a:lnSpc>
              <a:spcBef>
                <a:spcPts val="300"/>
              </a:spcBef>
              <a:spcAft>
                <a:spcPts val="0"/>
              </a:spcAft>
              <a:buSzPts val="1200"/>
              <a:buChar char="–"/>
              <a:defRPr sz="1200">
                <a:solidFill>
                  <a:schemeClr val="dk1"/>
                </a:solidFill>
              </a:defRPr>
            </a:lvl4pPr>
            <a:lvl5pPr marL="2286000" lvl="4" indent="-304800" algn="l">
              <a:lnSpc>
                <a:spcPct val="100000"/>
              </a:lnSpc>
              <a:spcBef>
                <a:spcPts val="600"/>
              </a:spcBef>
              <a:spcAft>
                <a:spcPts val="0"/>
              </a:spcAft>
              <a:buSzPts val="1200"/>
              <a:buChar char="–"/>
              <a:defRPr sz="1200">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3"/>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2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Image">
  <p:cSld name="Title and Image">
    <p:bg>
      <p:bgPr>
        <a:blipFill>
          <a:blip r:embed="rId2">
            <a:alphaModFix amt="35000"/>
          </a:blip>
          <a:stretch>
            <a:fillRect/>
          </a:stretch>
        </a:blipFill>
        <a:effectLst/>
      </p:bgPr>
    </p:bg>
    <p:spTree>
      <p:nvGrpSpPr>
        <p:cNvPr id="1" name="Shape 83"/>
        <p:cNvGrpSpPr/>
        <p:nvPr/>
      </p:nvGrpSpPr>
      <p:grpSpPr>
        <a:xfrm>
          <a:off x="0" y="0"/>
          <a:ext cx="0" cy="0"/>
          <a:chOff x="0" y="0"/>
          <a:chExt cx="0" cy="0"/>
        </a:xfrm>
      </p:grpSpPr>
      <p:sp>
        <p:nvSpPr>
          <p:cNvPr id="84" name="Google Shape;84;p34"/>
          <p:cNvSpPr>
            <a:spLocks noGrp="1"/>
          </p:cNvSpPr>
          <p:nvPr>
            <p:ph type="pic" idx="2"/>
          </p:nvPr>
        </p:nvSpPr>
        <p:spPr>
          <a:xfrm>
            <a:off x="348314" y="1419909"/>
            <a:ext cx="11480400" cy="4572000"/>
          </a:xfrm>
          <a:prstGeom prst="rect">
            <a:avLst/>
          </a:prstGeom>
          <a:noFill/>
          <a:ln>
            <a:noFill/>
          </a:ln>
        </p:spPr>
      </p:sp>
      <p:sp>
        <p:nvSpPr>
          <p:cNvPr id="85" name="Google Shape;85;p34"/>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able">
  <p:cSld name="Title and Table">
    <p:bg>
      <p:bgPr>
        <a:blipFill>
          <a:blip r:embed="rId2">
            <a:alphaModFix amt="35000"/>
          </a:blip>
          <a:stretch>
            <a:fillRect/>
          </a:stretch>
        </a:blipFill>
        <a:effectLst/>
      </p:bgPr>
    </p:bg>
    <p:spTree>
      <p:nvGrpSpPr>
        <p:cNvPr id="1" name="Shape 86"/>
        <p:cNvGrpSpPr/>
        <p:nvPr/>
      </p:nvGrpSpPr>
      <p:grpSpPr>
        <a:xfrm>
          <a:off x="0" y="0"/>
          <a:ext cx="0" cy="0"/>
          <a:chOff x="0" y="0"/>
          <a:chExt cx="0" cy="0"/>
        </a:xfrm>
      </p:grpSpPr>
      <p:sp>
        <p:nvSpPr>
          <p:cNvPr id="87" name="Google Shape;87;p35"/>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 Two Title">
  <p:cSld name="Two Content - Two Title">
    <p:bg>
      <p:bgPr>
        <a:blipFill>
          <a:blip r:embed="rId2">
            <a:alphaModFix amt="35000"/>
          </a:blip>
          <a:stretch>
            <a:fillRect/>
          </a:stretch>
        </a:blipFill>
        <a:effectLst/>
      </p:bgPr>
    </p:bg>
    <p:spTree>
      <p:nvGrpSpPr>
        <p:cNvPr id="1" name="Shape 88"/>
        <p:cNvGrpSpPr/>
        <p:nvPr/>
      </p:nvGrpSpPr>
      <p:grpSpPr>
        <a:xfrm>
          <a:off x="0" y="0"/>
          <a:ext cx="0" cy="0"/>
          <a:chOff x="0" y="0"/>
          <a:chExt cx="0" cy="0"/>
        </a:xfrm>
      </p:grpSpPr>
      <p:sp>
        <p:nvSpPr>
          <p:cNvPr id="89" name="Google Shape;89;p36"/>
          <p:cNvSpPr txBox="1">
            <a:spLocks noGrp="1"/>
          </p:cNvSpPr>
          <p:nvPr>
            <p:ph type="body" idx="1"/>
          </p:nvPr>
        </p:nvSpPr>
        <p:spPr>
          <a:xfrm>
            <a:off x="6192494" y="476296"/>
            <a:ext cx="5642319" cy="684000"/>
          </a:xfrm>
          <a:prstGeom prst="rect">
            <a:avLst/>
          </a:prstGeom>
          <a:noFill/>
          <a:ln>
            <a:noFill/>
          </a:ln>
        </p:spPr>
        <p:txBody>
          <a:bodyPr spcFirstLastPara="1" wrap="square" lIns="0" tIns="0" rIns="0" bIns="0" anchor="t" anchorCtr="0">
            <a:noAutofit/>
          </a:bodyPr>
          <a:lstStyle>
            <a:lvl1pPr marL="457200" lvl="0" indent="-228600" algn="l">
              <a:lnSpc>
                <a:spcPct val="85000"/>
              </a:lnSpc>
              <a:spcBef>
                <a:spcPts val="0"/>
              </a:spcBef>
              <a:spcAft>
                <a:spcPts val="0"/>
              </a:spcAft>
              <a:buSzPts val="2800"/>
              <a:buNone/>
              <a:defRPr sz="2800" b="1">
                <a:solidFill>
                  <a:schemeClr val="accent1"/>
                </a:solidFill>
                <a:latin typeface="Calibri"/>
                <a:ea typeface="Calibri"/>
                <a:cs typeface="Calibri"/>
                <a:sym typeface="Calibri"/>
              </a:defRPr>
            </a:lvl1pPr>
            <a:lvl2pPr marL="914400" lvl="1" indent="-342900" algn="l">
              <a:lnSpc>
                <a:spcPct val="95000"/>
              </a:lnSpc>
              <a:spcBef>
                <a:spcPts val="4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6"/>
          <p:cNvSpPr txBox="1">
            <a:spLocks noGrp="1"/>
          </p:cNvSpPr>
          <p:nvPr>
            <p:ph type="title"/>
          </p:nvPr>
        </p:nvSpPr>
        <p:spPr>
          <a:xfrm>
            <a:off x="348314" y="476250"/>
            <a:ext cx="5655611"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6"/>
          <p:cNvSpPr txBox="1">
            <a:spLocks noGrp="1"/>
          </p:cNvSpPr>
          <p:nvPr>
            <p:ph type="body" idx="2"/>
          </p:nvPr>
        </p:nvSpPr>
        <p:spPr>
          <a:xfrm>
            <a:off x="348314" y="1419910"/>
            <a:ext cx="5655611" cy="4572000"/>
          </a:xfrm>
          <a:prstGeom prst="rect">
            <a:avLst/>
          </a:prstGeom>
          <a:noFill/>
          <a:ln>
            <a:noFill/>
          </a:ln>
        </p:spPr>
        <p:txBody>
          <a:bodyPr spcFirstLastPara="1" wrap="square" lIns="0" tIns="72000" rIns="0" bIns="0" anchor="t" anchorCtr="0">
            <a:noAutofit/>
          </a:bodyPr>
          <a:lstStyle>
            <a:lvl1pPr marL="457200" lvl="0" indent="-342900" algn="l">
              <a:lnSpc>
                <a:spcPct val="95000"/>
              </a:lnSpc>
              <a:spcBef>
                <a:spcPts val="300"/>
              </a:spcBef>
              <a:spcAft>
                <a:spcPts val="0"/>
              </a:spcAft>
              <a:buSzPts val="1800"/>
              <a:buChar char="•"/>
              <a:defRPr/>
            </a:lvl1pPr>
            <a:lvl2pPr marL="914400" lvl="1" indent="-342900" algn="l">
              <a:lnSpc>
                <a:spcPct val="95000"/>
              </a:lnSpc>
              <a:spcBef>
                <a:spcPts val="4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6"/>
          <p:cNvSpPr txBox="1">
            <a:spLocks noGrp="1"/>
          </p:cNvSpPr>
          <p:nvPr>
            <p:ph type="body" idx="3"/>
          </p:nvPr>
        </p:nvSpPr>
        <p:spPr>
          <a:xfrm>
            <a:off x="6184900" y="1419910"/>
            <a:ext cx="5658786" cy="4572000"/>
          </a:xfrm>
          <a:prstGeom prst="rect">
            <a:avLst/>
          </a:prstGeom>
          <a:noFill/>
          <a:ln>
            <a:noFill/>
          </a:ln>
        </p:spPr>
        <p:txBody>
          <a:bodyPr spcFirstLastPara="1" wrap="square" lIns="0" tIns="72000" rIns="0" bIns="0" anchor="t" anchorCtr="0">
            <a:noAutofit/>
          </a:bodyPr>
          <a:lstStyle>
            <a:lvl1pPr marL="457200" lvl="0" indent="-342900" algn="l">
              <a:lnSpc>
                <a:spcPct val="95000"/>
              </a:lnSpc>
              <a:spcBef>
                <a:spcPts val="300"/>
              </a:spcBef>
              <a:spcAft>
                <a:spcPts val="0"/>
              </a:spcAft>
              <a:buSzPts val="1800"/>
              <a:buChar char="•"/>
              <a:defRPr/>
            </a:lvl1pPr>
            <a:lvl2pPr marL="914400" lvl="1" indent="-342900" algn="l">
              <a:lnSpc>
                <a:spcPct val="95000"/>
              </a:lnSpc>
              <a:spcBef>
                <a:spcPts val="4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s - Horizontal">
  <p:cSld name="Two Contents - Horizontal">
    <p:bg>
      <p:bgPr>
        <a:blipFill>
          <a:blip r:embed="rId2">
            <a:alphaModFix amt="35000"/>
          </a:blip>
          <a:stretch>
            <a:fillRect/>
          </a:stretch>
        </a:blipFill>
        <a:effectLst/>
      </p:bgPr>
    </p:bg>
    <p:spTree>
      <p:nvGrpSpPr>
        <p:cNvPr id="1" name="Shape 93"/>
        <p:cNvGrpSpPr/>
        <p:nvPr/>
      </p:nvGrpSpPr>
      <p:grpSpPr>
        <a:xfrm>
          <a:off x="0" y="0"/>
          <a:ext cx="0" cy="0"/>
          <a:chOff x="0" y="0"/>
          <a:chExt cx="0" cy="0"/>
        </a:xfrm>
      </p:grpSpPr>
      <p:sp>
        <p:nvSpPr>
          <p:cNvPr id="94" name="Google Shape;94;p37"/>
          <p:cNvSpPr txBox="1">
            <a:spLocks noGrp="1"/>
          </p:cNvSpPr>
          <p:nvPr>
            <p:ph type="body" idx="1"/>
          </p:nvPr>
        </p:nvSpPr>
        <p:spPr>
          <a:xfrm>
            <a:off x="348314" y="1419909"/>
            <a:ext cx="11480800" cy="2196000"/>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7"/>
          <p:cNvSpPr txBox="1">
            <a:spLocks noGrp="1"/>
          </p:cNvSpPr>
          <p:nvPr>
            <p:ph type="body" idx="2"/>
          </p:nvPr>
        </p:nvSpPr>
        <p:spPr>
          <a:xfrm>
            <a:off x="348314" y="3802942"/>
            <a:ext cx="11480800" cy="2196000"/>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7"/>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mall Column and Image">
  <p:cSld name="Small Column and Image">
    <p:bg>
      <p:bgPr>
        <a:blipFill>
          <a:blip r:embed="rId2">
            <a:alphaModFix amt="35000"/>
          </a:blip>
          <a:stretch>
            <a:fillRect/>
          </a:stretch>
        </a:blipFill>
        <a:effectLst/>
      </p:bgPr>
    </p:bg>
    <p:spTree>
      <p:nvGrpSpPr>
        <p:cNvPr id="1" name="Shape 97"/>
        <p:cNvGrpSpPr/>
        <p:nvPr/>
      </p:nvGrpSpPr>
      <p:grpSpPr>
        <a:xfrm>
          <a:off x="0" y="0"/>
          <a:ext cx="0" cy="0"/>
          <a:chOff x="0" y="0"/>
          <a:chExt cx="0" cy="0"/>
        </a:xfrm>
      </p:grpSpPr>
      <p:sp>
        <p:nvSpPr>
          <p:cNvPr id="98" name="Google Shape;98;p38"/>
          <p:cNvSpPr txBox="1">
            <a:spLocks noGrp="1"/>
          </p:cNvSpPr>
          <p:nvPr>
            <p:ph type="body" idx="1"/>
          </p:nvPr>
        </p:nvSpPr>
        <p:spPr>
          <a:xfrm>
            <a:off x="4238625" y="476250"/>
            <a:ext cx="7598175" cy="5508625"/>
          </a:xfrm>
          <a:prstGeom prst="rect">
            <a:avLst/>
          </a:prstGeom>
          <a:noFill/>
          <a:ln>
            <a:noFill/>
          </a:ln>
        </p:spPr>
        <p:txBody>
          <a:bodyPr spcFirstLastPara="1" wrap="square" lIns="0" tIns="72000" rIns="0" bIns="0" anchor="t" anchorCtr="0">
            <a:noAutofit/>
          </a:bodyPr>
          <a:lstStyle>
            <a:lvl1pPr marL="457200" lvl="0" indent="-342900" algn="l">
              <a:lnSpc>
                <a:spcPct val="95000"/>
              </a:lnSpc>
              <a:spcBef>
                <a:spcPts val="300"/>
              </a:spcBef>
              <a:spcAft>
                <a:spcPts val="0"/>
              </a:spcAft>
              <a:buSzPts val="1800"/>
              <a:buChar char="•"/>
              <a:defRPr/>
            </a:lvl1pPr>
            <a:lvl2pPr marL="914400" lvl="1" indent="-342900" algn="l">
              <a:lnSpc>
                <a:spcPct val="95000"/>
              </a:lnSpc>
              <a:spcBef>
                <a:spcPts val="4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8"/>
          <p:cNvSpPr txBox="1">
            <a:spLocks noGrp="1"/>
          </p:cNvSpPr>
          <p:nvPr>
            <p:ph type="body" idx="2"/>
          </p:nvPr>
        </p:nvSpPr>
        <p:spPr>
          <a:xfrm>
            <a:off x="348314" y="1419909"/>
            <a:ext cx="3700800" cy="4577666"/>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8"/>
          <p:cNvSpPr txBox="1">
            <a:spLocks noGrp="1"/>
          </p:cNvSpPr>
          <p:nvPr>
            <p:ph type="title"/>
          </p:nvPr>
        </p:nvSpPr>
        <p:spPr>
          <a:xfrm>
            <a:off x="348314" y="476250"/>
            <a:ext cx="37008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ree Contents - version 2">
  <p:cSld name="Three Contents - version 2">
    <p:bg>
      <p:bgPr>
        <a:blipFill>
          <a:blip r:embed="rId2">
            <a:alphaModFix amt="35000"/>
          </a:blip>
          <a:stretch>
            <a:fillRect/>
          </a:stretch>
        </a:blipFill>
        <a:effectLst/>
      </p:bgPr>
    </p:bg>
    <p:spTree>
      <p:nvGrpSpPr>
        <p:cNvPr id="1" name="Shape 101"/>
        <p:cNvGrpSpPr/>
        <p:nvPr/>
      </p:nvGrpSpPr>
      <p:grpSpPr>
        <a:xfrm>
          <a:off x="0" y="0"/>
          <a:ext cx="0" cy="0"/>
          <a:chOff x="0" y="0"/>
          <a:chExt cx="0" cy="0"/>
        </a:xfrm>
      </p:grpSpPr>
      <p:sp>
        <p:nvSpPr>
          <p:cNvPr id="102" name="Google Shape;102;p39"/>
          <p:cNvSpPr txBox="1">
            <a:spLocks noGrp="1"/>
          </p:cNvSpPr>
          <p:nvPr>
            <p:ph type="body" idx="1"/>
          </p:nvPr>
        </p:nvSpPr>
        <p:spPr>
          <a:xfrm>
            <a:off x="6188075" y="1412875"/>
            <a:ext cx="5648229" cy="2196000"/>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9"/>
          <p:cNvSpPr txBox="1">
            <a:spLocks noGrp="1"/>
          </p:cNvSpPr>
          <p:nvPr>
            <p:ph type="body" idx="2"/>
          </p:nvPr>
        </p:nvSpPr>
        <p:spPr>
          <a:xfrm>
            <a:off x="6188075" y="3788874"/>
            <a:ext cx="5648229" cy="2196000"/>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39"/>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9"/>
          <p:cNvSpPr txBox="1">
            <a:spLocks noGrp="1"/>
          </p:cNvSpPr>
          <p:nvPr>
            <p:ph type="body" idx="3"/>
          </p:nvPr>
        </p:nvSpPr>
        <p:spPr>
          <a:xfrm>
            <a:off x="348314" y="1419909"/>
            <a:ext cx="5648400" cy="4577666"/>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 One Column">
  <p:cSld name="Table of Contents - One Column">
    <p:bg>
      <p:bgPr>
        <a:blipFill>
          <a:blip r:embed="rId2">
            <a:alphaModFix amt="35000"/>
          </a:blip>
          <a:stretch>
            <a:fillRect/>
          </a:stretch>
        </a:blipFill>
        <a:effectLst/>
      </p:bgPr>
    </p:bg>
    <p:spTree>
      <p:nvGrpSpPr>
        <p:cNvPr id="1" name="Shape 22"/>
        <p:cNvGrpSpPr/>
        <p:nvPr/>
      </p:nvGrpSpPr>
      <p:grpSpPr>
        <a:xfrm>
          <a:off x="0" y="0"/>
          <a:ext cx="0" cy="0"/>
          <a:chOff x="0" y="0"/>
          <a:chExt cx="0" cy="0"/>
        </a:xfrm>
      </p:grpSpPr>
      <p:sp>
        <p:nvSpPr>
          <p:cNvPr id="23" name="Google Shape;23;p22"/>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2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2"/>
          <p:cNvSpPr txBox="1">
            <a:spLocks noGrp="1"/>
          </p:cNvSpPr>
          <p:nvPr>
            <p:ph type="body" idx="1"/>
          </p:nvPr>
        </p:nvSpPr>
        <p:spPr>
          <a:xfrm>
            <a:off x="348314" y="1419907"/>
            <a:ext cx="11480400" cy="4572001"/>
          </a:xfrm>
          <a:prstGeom prst="rect">
            <a:avLst/>
          </a:prstGeom>
          <a:noFill/>
          <a:ln>
            <a:noFill/>
          </a:ln>
        </p:spPr>
        <p:txBody>
          <a:bodyPr spcFirstLastPara="1" wrap="square" lIns="0" tIns="72000" rIns="0" bIns="0" anchor="t" anchorCtr="0">
            <a:noAutofit/>
          </a:bodyPr>
          <a:lstStyle>
            <a:lvl1pPr marL="457200" marR="0" lvl="0" indent="-304800" algn="l">
              <a:lnSpc>
                <a:spcPct val="100000"/>
              </a:lnSpc>
              <a:spcBef>
                <a:spcPts val="1700"/>
              </a:spcBef>
              <a:spcAft>
                <a:spcPts val="0"/>
              </a:spcAft>
              <a:buClr>
                <a:schemeClr val="accent1"/>
              </a:buClr>
              <a:buSzPts val="1200"/>
              <a:buFont typeface="Calibri"/>
              <a:buChar char="•"/>
              <a:defRPr sz="1200" b="0">
                <a:solidFill>
                  <a:schemeClr val="dk1"/>
                </a:solidFill>
              </a:defRPr>
            </a:lvl1pPr>
            <a:lvl2pPr marL="914400" marR="0" lvl="1" indent="-304800" algn="l">
              <a:lnSpc>
                <a:spcPct val="100000"/>
              </a:lnSpc>
              <a:spcBef>
                <a:spcPts val="0"/>
              </a:spcBef>
              <a:spcAft>
                <a:spcPts val="0"/>
              </a:spcAft>
              <a:buClr>
                <a:schemeClr val="accent1"/>
              </a:buClr>
              <a:buSzPts val="1200"/>
              <a:buFont typeface="Calibri"/>
              <a:buChar char="–"/>
              <a:defRPr sz="1200">
                <a:solidFill>
                  <a:schemeClr val="dk1"/>
                </a:solidFill>
              </a:defRPr>
            </a:lvl2pPr>
            <a:lvl3pPr marL="1371600" marR="0" lvl="2" indent="-304800" algn="l">
              <a:lnSpc>
                <a:spcPct val="100000"/>
              </a:lnSpc>
              <a:spcBef>
                <a:spcPts val="0"/>
              </a:spcBef>
              <a:spcAft>
                <a:spcPts val="0"/>
              </a:spcAft>
              <a:buClr>
                <a:schemeClr val="accent1"/>
              </a:buClr>
              <a:buSzPts val="1200"/>
              <a:buFont typeface="Calibri"/>
              <a:buChar char="–"/>
              <a:defRPr sz="1200">
                <a:solidFill>
                  <a:schemeClr val="dk1"/>
                </a:solidFill>
              </a:defRPr>
            </a:lvl3pPr>
            <a:lvl4pPr marL="1828800" lvl="3" indent="-304800" algn="l">
              <a:lnSpc>
                <a:spcPct val="100000"/>
              </a:lnSpc>
              <a:spcBef>
                <a:spcPts val="300"/>
              </a:spcBef>
              <a:spcAft>
                <a:spcPts val="0"/>
              </a:spcAft>
              <a:buSzPts val="1200"/>
              <a:buChar char="–"/>
              <a:defRPr sz="1200">
                <a:solidFill>
                  <a:schemeClr val="dk1"/>
                </a:solidFill>
              </a:defRPr>
            </a:lvl4pPr>
            <a:lvl5pPr marL="2286000" lvl="4" indent="-304800" algn="l">
              <a:lnSpc>
                <a:spcPct val="100000"/>
              </a:lnSpc>
              <a:spcBef>
                <a:spcPts val="600"/>
              </a:spcBef>
              <a:spcAft>
                <a:spcPts val="0"/>
              </a:spcAft>
              <a:buSzPts val="1200"/>
              <a:buChar char="–"/>
              <a:defRPr sz="1200">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Contents - version 3">
  <p:cSld name="Three Contents - version 3">
    <p:bg>
      <p:bgPr>
        <a:blipFill>
          <a:blip r:embed="rId2">
            <a:alphaModFix amt="35000"/>
          </a:blip>
          <a:stretch>
            <a:fillRect/>
          </a:stretch>
        </a:blipFill>
        <a:effectLst/>
      </p:bgPr>
    </p:bg>
    <p:spTree>
      <p:nvGrpSpPr>
        <p:cNvPr id="1" name="Shape 106"/>
        <p:cNvGrpSpPr/>
        <p:nvPr/>
      </p:nvGrpSpPr>
      <p:grpSpPr>
        <a:xfrm>
          <a:off x="0" y="0"/>
          <a:ext cx="0" cy="0"/>
          <a:chOff x="0" y="0"/>
          <a:chExt cx="0" cy="0"/>
        </a:xfrm>
      </p:grpSpPr>
      <p:sp>
        <p:nvSpPr>
          <p:cNvPr id="107" name="Google Shape;107;p40"/>
          <p:cNvSpPr txBox="1">
            <a:spLocks noGrp="1"/>
          </p:cNvSpPr>
          <p:nvPr>
            <p:ph type="body" idx="1"/>
          </p:nvPr>
        </p:nvSpPr>
        <p:spPr>
          <a:xfrm>
            <a:off x="348314" y="1419909"/>
            <a:ext cx="5648400" cy="2196000"/>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0"/>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40"/>
          <p:cNvSpPr txBox="1">
            <a:spLocks noGrp="1"/>
          </p:cNvSpPr>
          <p:nvPr>
            <p:ph type="body" idx="2"/>
          </p:nvPr>
        </p:nvSpPr>
        <p:spPr>
          <a:xfrm>
            <a:off x="348314" y="3777909"/>
            <a:ext cx="5648400" cy="2219666"/>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0"/>
          <p:cNvSpPr txBox="1">
            <a:spLocks noGrp="1"/>
          </p:cNvSpPr>
          <p:nvPr>
            <p:ph type="body" idx="3"/>
          </p:nvPr>
        </p:nvSpPr>
        <p:spPr>
          <a:xfrm>
            <a:off x="6188075" y="1412875"/>
            <a:ext cx="5648229" cy="4579200"/>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Contents - version 4">
  <p:cSld name="Three Contents - version 4">
    <p:bg>
      <p:bgPr>
        <a:blipFill>
          <a:blip r:embed="rId2">
            <a:alphaModFix amt="35000"/>
          </a:blip>
          <a:stretch>
            <a:fillRect/>
          </a:stretch>
        </a:blipFill>
        <a:effectLst/>
      </p:bgPr>
    </p:bg>
    <p:spTree>
      <p:nvGrpSpPr>
        <p:cNvPr id="1" name="Shape 111"/>
        <p:cNvGrpSpPr/>
        <p:nvPr/>
      </p:nvGrpSpPr>
      <p:grpSpPr>
        <a:xfrm>
          <a:off x="0" y="0"/>
          <a:ext cx="0" cy="0"/>
          <a:chOff x="0" y="0"/>
          <a:chExt cx="0" cy="0"/>
        </a:xfrm>
      </p:grpSpPr>
      <p:sp>
        <p:nvSpPr>
          <p:cNvPr id="112" name="Google Shape;112;p41"/>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1"/>
          <p:cNvSpPr txBox="1">
            <a:spLocks noGrp="1"/>
          </p:cNvSpPr>
          <p:nvPr>
            <p:ph type="body" idx="1"/>
          </p:nvPr>
        </p:nvSpPr>
        <p:spPr>
          <a:xfrm>
            <a:off x="348314" y="1419909"/>
            <a:ext cx="11480800" cy="2196000"/>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1"/>
          <p:cNvSpPr txBox="1">
            <a:spLocks noGrp="1"/>
          </p:cNvSpPr>
          <p:nvPr>
            <p:ph type="body" idx="2"/>
          </p:nvPr>
        </p:nvSpPr>
        <p:spPr>
          <a:xfrm>
            <a:off x="348314" y="3777909"/>
            <a:ext cx="5648400" cy="2219666"/>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1"/>
          <p:cNvSpPr txBox="1">
            <a:spLocks noGrp="1"/>
          </p:cNvSpPr>
          <p:nvPr>
            <p:ph type="body" idx="3"/>
          </p:nvPr>
        </p:nvSpPr>
        <p:spPr>
          <a:xfrm>
            <a:off x="6188075" y="3777909"/>
            <a:ext cx="5648229" cy="2219666"/>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ree Contents - version 5">
  <p:cSld name="Three Contents - version 5">
    <p:bg>
      <p:bgPr>
        <a:blipFill>
          <a:blip r:embed="rId2">
            <a:alphaModFix amt="35000"/>
          </a:blip>
          <a:stretch>
            <a:fillRect/>
          </a:stretch>
        </a:blipFill>
        <a:effectLst/>
      </p:bgPr>
    </p:bg>
    <p:spTree>
      <p:nvGrpSpPr>
        <p:cNvPr id="1" name="Shape 116"/>
        <p:cNvGrpSpPr/>
        <p:nvPr/>
      </p:nvGrpSpPr>
      <p:grpSpPr>
        <a:xfrm>
          <a:off x="0" y="0"/>
          <a:ext cx="0" cy="0"/>
          <a:chOff x="0" y="0"/>
          <a:chExt cx="0" cy="0"/>
        </a:xfrm>
      </p:grpSpPr>
      <p:sp>
        <p:nvSpPr>
          <p:cNvPr id="117" name="Google Shape;117;p42"/>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2"/>
          <p:cNvSpPr txBox="1">
            <a:spLocks noGrp="1"/>
          </p:cNvSpPr>
          <p:nvPr>
            <p:ph type="body" idx="1"/>
          </p:nvPr>
        </p:nvSpPr>
        <p:spPr>
          <a:xfrm>
            <a:off x="348314" y="1419910"/>
            <a:ext cx="5655611" cy="2196000"/>
          </a:xfrm>
          <a:prstGeom prst="rect">
            <a:avLst/>
          </a:prstGeom>
          <a:noFill/>
          <a:ln>
            <a:noFill/>
          </a:ln>
        </p:spPr>
        <p:txBody>
          <a:bodyPr spcFirstLastPara="1" wrap="square" lIns="0" tIns="72000" rIns="0" bIns="0" anchor="t" anchorCtr="0">
            <a:noAutofit/>
          </a:bodyPr>
          <a:lstStyle>
            <a:lvl1pPr marL="457200" lvl="0" indent="-342900" algn="l">
              <a:lnSpc>
                <a:spcPct val="95000"/>
              </a:lnSpc>
              <a:spcBef>
                <a:spcPts val="300"/>
              </a:spcBef>
              <a:spcAft>
                <a:spcPts val="0"/>
              </a:spcAft>
              <a:buSzPts val="1800"/>
              <a:buChar char="•"/>
              <a:defRPr/>
            </a:lvl1pPr>
            <a:lvl2pPr marL="914400" lvl="1" indent="-342900" algn="l">
              <a:lnSpc>
                <a:spcPct val="95000"/>
              </a:lnSpc>
              <a:spcBef>
                <a:spcPts val="4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42"/>
          <p:cNvSpPr txBox="1">
            <a:spLocks noGrp="1"/>
          </p:cNvSpPr>
          <p:nvPr>
            <p:ph type="body" idx="2"/>
          </p:nvPr>
        </p:nvSpPr>
        <p:spPr>
          <a:xfrm>
            <a:off x="6184900" y="1419910"/>
            <a:ext cx="5655611" cy="2196000"/>
          </a:xfrm>
          <a:prstGeom prst="rect">
            <a:avLst/>
          </a:prstGeom>
          <a:noFill/>
          <a:ln>
            <a:noFill/>
          </a:ln>
        </p:spPr>
        <p:txBody>
          <a:bodyPr spcFirstLastPara="1" wrap="square" lIns="0" tIns="72000" rIns="0" bIns="0" anchor="t" anchorCtr="0">
            <a:noAutofit/>
          </a:bodyPr>
          <a:lstStyle>
            <a:lvl1pPr marL="457200" lvl="0" indent="-342900" algn="l">
              <a:lnSpc>
                <a:spcPct val="95000"/>
              </a:lnSpc>
              <a:spcBef>
                <a:spcPts val="300"/>
              </a:spcBef>
              <a:spcAft>
                <a:spcPts val="0"/>
              </a:spcAft>
              <a:buSzPts val="1800"/>
              <a:buChar char="•"/>
              <a:defRPr/>
            </a:lvl1pPr>
            <a:lvl2pPr marL="914400" lvl="1" indent="-342900" algn="l">
              <a:lnSpc>
                <a:spcPct val="95000"/>
              </a:lnSpc>
              <a:spcBef>
                <a:spcPts val="4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2"/>
          <p:cNvSpPr txBox="1">
            <a:spLocks noGrp="1"/>
          </p:cNvSpPr>
          <p:nvPr>
            <p:ph type="body" idx="3"/>
          </p:nvPr>
        </p:nvSpPr>
        <p:spPr>
          <a:xfrm>
            <a:off x="348314" y="3777909"/>
            <a:ext cx="11480400" cy="2219666"/>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our Contents">
  <p:cSld name="Four Contents">
    <p:bg>
      <p:bgPr>
        <a:blipFill>
          <a:blip r:embed="rId2">
            <a:alphaModFix amt="35000"/>
          </a:blip>
          <a:stretch>
            <a:fillRect/>
          </a:stretch>
        </a:blipFill>
        <a:effectLst/>
      </p:bgPr>
    </p:bg>
    <p:spTree>
      <p:nvGrpSpPr>
        <p:cNvPr id="1" name="Shape 121"/>
        <p:cNvGrpSpPr/>
        <p:nvPr/>
      </p:nvGrpSpPr>
      <p:grpSpPr>
        <a:xfrm>
          <a:off x="0" y="0"/>
          <a:ext cx="0" cy="0"/>
          <a:chOff x="0" y="0"/>
          <a:chExt cx="0" cy="0"/>
        </a:xfrm>
      </p:grpSpPr>
      <p:sp>
        <p:nvSpPr>
          <p:cNvPr id="122" name="Google Shape;122;p43"/>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3"/>
          <p:cNvSpPr txBox="1">
            <a:spLocks noGrp="1"/>
          </p:cNvSpPr>
          <p:nvPr>
            <p:ph type="body" idx="1"/>
          </p:nvPr>
        </p:nvSpPr>
        <p:spPr>
          <a:xfrm>
            <a:off x="348314" y="1419910"/>
            <a:ext cx="5655611" cy="2196000"/>
          </a:xfrm>
          <a:prstGeom prst="rect">
            <a:avLst/>
          </a:prstGeom>
          <a:noFill/>
          <a:ln>
            <a:noFill/>
          </a:ln>
        </p:spPr>
        <p:txBody>
          <a:bodyPr spcFirstLastPara="1" wrap="square" lIns="0" tIns="72000" rIns="0" bIns="0" anchor="t" anchorCtr="0">
            <a:noAutofit/>
          </a:bodyPr>
          <a:lstStyle>
            <a:lvl1pPr marL="457200" lvl="0" indent="-342900" algn="l">
              <a:lnSpc>
                <a:spcPct val="95000"/>
              </a:lnSpc>
              <a:spcBef>
                <a:spcPts val="300"/>
              </a:spcBef>
              <a:spcAft>
                <a:spcPts val="0"/>
              </a:spcAft>
              <a:buSzPts val="1800"/>
              <a:buChar char="•"/>
              <a:defRPr/>
            </a:lvl1pPr>
            <a:lvl2pPr marL="914400" lvl="1" indent="-342900" algn="l">
              <a:lnSpc>
                <a:spcPct val="95000"/>
              </a:lnSpc>
              <a:spcBef>
                <a:spcPts val="4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43"/>
          <p:cNvSpPr txBox="1">
            <a:spLocks noGrp="1"/>
          </p:cNvSpPr>
          <p:nvPr>
            <p:ph type="body" idx="2"/>
          </p:nvPr>
        </p:nvSpPr>
        <p:spPr>
          <a:xfrm>
            <a:off x="6184900" y="1419910"/>
            <a:ext cx="5655611" cy="2196000"/>
          </a:xfrm>
          <a:prstGeom prst="rect">
            <a:avLst/>
          </a:prstGeom>
          <a:noFill/>
          <a:ln>
            <a:noFill/>
          </a:ln>
        </p:spPr>
        <p:txBody>
          <a:bodyPr spcFirstLastPara="1" wrap="square" lIns="0" tIns="72000" rIns="0" bIns="0" anchor="t" anchorCtr="0">
            <a:noAutofit/>
          </a:bodyPr>
          <a:lstStyle>
            <a:lvl1pPr marL="457200" lvl="0" indent="-342900" algn="l">
              <a:lnSpc>
                <a:spcPct val="95000"/>
              </a:lnSpc>
              <a:spcBef>
                <a:spcPts val="300"/>
              </a:spcBef>
              <a:spcAft>
                <a:spcPts val="0"/>
              </a:spcAft>
              <a:buSzPts val="1800"/>
              <a:buChar char="•"/>
              <a:defRPr/>
            </a:lvl1pPr>
            <a:lvl2pPr marL="914400" lvl="1" indent="-342900" algn="l">
              <a:lnSpc>
                <a:spcPct val="95000"/>
              </a:lnSpc>
              <a:spcBef>
                <a:spcPts val="4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43"/>
          <p:cNvSpPr txBox="1">
            <a:spLocks noGrp="1"/>
          </p:cNvSpPr>
          <p:nvPr>
            <p:ph type="body" idx="3"/>
          </p:nvPr>
        </p:nvSpPr>
        <p:spPr>
          <a:xfrm>
            <a:off x="348314" y="3777909"/>
            <a:ext cx="5648400" cy="2219666"/>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3"/>
          <p:cNvSpPr txBox="1">
            <a:spLocks noGrp="1"/>
          </p:cNvSpPr>
          <p:nvPr>
            <p:ph type="body" idx="4"/>
          </p:nvPr>
        </p:nvSpPr>
        <p:spPr>
          <a:xfrm>
            <a:off x="6188075" y="3777909"/>
            <a:ext cx="5648229" cy="2219666"/>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8"/>
        <p:cNvGrpSpPr/>
        <p:nvPr/>
      </p:nvGrpSpPr>
      <p:grpSpPr>
        <a:xfrm>
          <a:off x="0" y="0"/>
          <a:ext cx="0" cy="0"/>
          <a:chOff x="0" y="0"/>
          <a:chExt cx="0" cy="0"/>
        </a:xfrm>
      </p:grpSpPr>
      <p:sp>
        <p:nvSpPr>
          <p:cNvPr id="129" name="Google Shape;129;p45"/>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23"/>
          <p:cNvSpPr txBox="1">
            <a:spLocks noGrp="1"/>
          </p:cNvSpPr>
          <p:nvPr>
            <p:ph type="body" idx="1"/>
          </p:nvPr>
        </p:nvSpPr>
        <p:spPr>
          <a:xfrm>
            <a:off x="348314" y="1419910"/>
            <a:ext cx="11480800" cy="4572000"/>
          </a:xfrm>
          <a:prstGeom prst="rect">
            <a:avLst/>
          </a:prstGeom>
          <a:noFill/>
          <a:ln>
            <a:noFill/>
          </a:ln>
        </p:spPr>
        <p:txBody>
          <a:bodyPr spcFirstLastPara="1" wrap="square" lIns="0" tIns="72000" rIns="0" bIns="0" anchor="t" anchorCtr="0">
            <a:noAutofit/>
          </a:bodyPr>
          <a:lstStyle>
            <a:lvl1pPr marL="457200" lvl="0" indent="-342900" algn="l">
              <a:lnSpc>
                <a:spcPct val="95000"/>
              </a:lnSpc>
              <a:spcBef>
                <a:spcPts val="300"/>
              </a:spcBef>
              <a:spcAft>
                <a:spcPts val="0"/>
              </a:spcAft>
              <a:buSzPts val="1800"/>
              <a:buChar char="•"/>
              <a:defRPr/>
            </a:lvl1pPr>
            <a:lvl2pPr marL="914400" lvl="1" indent="-342900" algn="l">
              <a:lnSpc>
                <a:spcPct val="95000"/>
              </a:lnSpc>
              <a:spcBef>
                <a:spcPts val="4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3"/>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slide">
  <p:cSld name="Divider slide">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24"/>
          <p:cNvSpPr txBox="1"/>
          <p:nvPr/>
        </p:nvSpPr>
        <p:spPr>
          <a:xfrm>
            <a:off x="338138" y="6133005"/>
            <a:ext cx="904875" cy="365125"/>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Page </a:t>
            </a: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30" name="Google Shape;30;p24"/>
          <p:cNvPicPr preferRelativeResize="0"/>
          <p:nvPr/>
        </p:nvPicPr>
        <p:blipFill rotWithShape="1">
          <a:blip r:embed="rId3">
            <a:alphaModFix/>
          </a:blip>
          <a:srcRect/>
          <a:stretch/>
        </p:blipFill>
        <p:spPr>
          <a:xfrm>
            <a:off x="10670000" y="6247807"/>
            <a:ext cx="1166400" cy="250323"/>
          </a:xfrm>
          <a:prstGeom prst="rect">
            <a:avLst/>
          </a:prstGeom>
          <a:noFill/>
          <a:ln>
            <a:noFill/>
          </a:ln>
        </p:spPr>
      </p:pic>
      <p:sp>
        <p:nvSpPr>
          <p:cNvPr id="31" name="Google Shape;31;p24"/>
          <p:cNvSpPr txBox="1"/>
          <p:nvPr/>
        </p:nvSpPr>
        <p:spPr>
          <a:xfrm>
            <a:off x="3518016" y="6259022"/>
            <a:ext cx="4511047" cy="239108"/>
          </a:xfrm>
          <a:prstGeom prst="rect">
            <a:avLst/>
          </a:prstGeom>
          <a:noFill/>
          <a:ln>
            <a:noFill/>
          </a:ln>
        </p:spPr>
        <p:txBody>
          <a:bodyPr spcFirstLastPara="1" wrap="square" lIns="0" tIns="0" rIns="0" bIns="0" anchor="b" anchorCtr="0">
            <a:normAutofit/>
          </a:bodyPr>
          <a:lstStyle/>
          <a:p>
            <a:pPr marL="0" marR="0" lvl="0" indent="0" algn="ctr" rtl="0">
              <a:lnSpc>
                <a:spcPct val="85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Copyright © 2023. All rights reserved. Informa Tech, a trading division of Informa PLC</a:t>
            </a:r>
            <a:endParaRPr sz="700" b="0" i="0" u="none" strike="noStrike" cap="none">
              <a:solidFill>
                <a:schemeClr val="lt1"/>
              </a:solidFill>
              <a:latin typeface="Calibri"/>
              <a:ea typeface="Calibri"/>
              <a:cs typeface="Calibri"/>
              <a:sym typeface="Calibri"/>
            </a:endParaRPr>
          </a:p>
        </p:txBody>
      </p:sp>
      <p:pic>
        <p:nvPicPr>
          <p:cNvPr id="32" name="Google Shape;32;p24"/>
          <p:cNvPicPr preferRelativeResize="0"/>
          <p:nvPr/>
        </p:nvPicPr>
        <p:blipFill rotWithShape="1">
          <a:blip r:embed="rId4">
            <a:alphaModFix/>
          </a:blip>
          <a:srcRect/>
          <a:stretch/>
        </p:blipFill>
        <p:spPr>
          <a:xfrm>
            <a:off x="10670000" y="6247807"/>
            <a:ext cx="1166400" cy="250323"/>
          </a:xfrm>
          <a:prstGeom prst="rect">
            <a:avLst/>
          </a:prstGeom>
          <a:noFill/>
          <a:ln>
            <a:noFill/>
          </a:ln>
        </p:spPr>
      </p:pic>
      <p:sp>
        <p:nvSpPr>
          <p:cNvPr id="33" name="Google Shape;33;p24"/>
          <p:cNvSpPr txBox="1"/>
          <p:nvPr/>
        </p:nvSpPr>
        <p:spPr>
          <a:xfrm>
            <a:off x="3518016" y="6259022"/>
            <a:ext cx="4511047" cy="239108"/>
          </a:xfrm>
          <a:prstGeom prst="rect">
            <a:avLst/>
          </a:prstGeom>
          <a:noFill/>
          <a:ln>
            <a:noFill/>
          </a:ln>
        </p:spPr>
        <p:txBody>
          <a:bodyPr spcFirstLastPara="1" wrap="square" lIns="0" tIns="0" rIns="0" bIns="0" anchor="b" anchorCtr="0">
            <a:normAutofit/>
          </a:bodyPr>
          <a:lstStyle/>
          <a:p>
            <a:pPr marL="0" marR="0" lvl="0" indent="0" algn="ctr" rtl="0">
              <a:lnSpc>
                <a:spcPct val="85000"/>
              </a:lnSpc>
              <a:spcBef>
                <a:spcPts val="0"/>
              </a:spcBef>
              <a:spcAft>
                <a:spcPts val="0"/>
              </a:spcAft>
              <a:buClr>
                <a:srgbClr val="000000"/>
              </a:buClr>
              <a:buSzPts val="700"/>
              <a:buFont typeface="Arial"/>
              <a:buNone/>
            </a:pPr>
            <a:r>
              <a:rPr lang="en-US" sz="700" b="0" i="0" u="none" strike="noStrike" cap="none">
                <a:solidFill>
                  <a:schemeClr val="dk1"/>
                </a:solidFill>
                <a:latin typeface="Calibri"/>
                <a:ea typeface="Calibri"/>
                <a:cs typeface="Calibri"/>
                <a:sym typeface="Calibri"/>
              </a:rPr>
              <a:t>Copyright © 2023. All rights reserved. Informa Tech, a trading division of Informa PLC</a:t>
            </a:r>
            <a:endParaRPr sz="700" b="0" i="0" u="none" strike="noStrike" cap="none">
              <a:solidFill>
                <a:schemeClr val="dk1"/>
              </a:solidFill>
              <a:latin typeface="Calibri"/>
              <a:ea typeface="Calibri"/>
              <a:cs typeface="Calibri"/>
              <a:sym typeface="Calibri"/>
            </a:endParaRPr>
          </a:p>
        </p:txBody>
      </p:sp>
      <p:sp>
        <p:nvSpPr>
          <p:cNvPr id="34" name="Google Shape;34;p24"/>
          <p:cNvSpPr txBox="1"/>
          <p:nvPr/>
        </p:nvSpPr>
        <p:spPr>
          <a:xfrm>
            <a:off x="338138" y="6133005"/>
            <a:ext cx="904875" cy="365125"/>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Page </a:t>
            </a: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
        <p:nvSpPr>
          <p:cNvPr id="35" name="Google Shape;35;p24"/>
          <p:cNvSpPr txBox="1">
            <a:spLocks noGrp="1"/>
          </p:cNvSpPr>
          <p:nvPr>
            <p:ph type="title"/>
          </p:nvPr>
        </p:nvSpPr>
        <p:spPr>
          <a:xfrm>
            <a:off x="347664" y="2086928"/>
            <a:ext cx="7600949" cy="320421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accent1"/>
              </a:buClr>
              <a:buSzPts val="5600"/>
              <a:buFont typeface="Calibri"/>
              <a:buNone/>
              <a:defRPr sz="5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6" name="Google Shape;36;p24"/>
          <p:cNvCxnSpPr/>
          <p:nvPr/>
        </p:nvCxnSpPr>
        <p:spPr>
          <a:xfrm>
            <a:off x="347663" y="6087665"/>
            <a:ext cx="11487150"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ng Column and Image">
  <p:cSld name="Long Column and Image">
    <p:bg>
      <p:bgPr>
        <a:blipFill>
          <a:blip r:embed="rId2">
            <a:alphaModFix amt="35000"/>
          </a:blip>
          <a:stretch>
            <a:fillRect/>
          </a:stretch>
        </a:blipFill>
        <a:effectLst/>
      </p:bgPr>
    </p:bg>
    <p:spTree>
      <p:nvGrpSpPr>
        <p:cNvPr id="1" name="Shape 37"/>
        <p:cNvGrpSpPr/>
        <p:nvPr/>
      </p:nvGrpSpPr>
      <p:grpSpPr>
        <a:xfrm>
          <a:off x="0" y="0"/>
          <a:ext cx="0" cy="0"/>
          <a:chOff x="0" y="0"/>
          <a:chExt cx="0" cy="0"/>
        </a:xfrm>
      </p:grpSpPr>
      <p:sp>
        <p:nvSpPr>
          <p:cNvPr id="38" name="Google Shape;38;p25"/>
          <p:cNvSpPr txBox="1">
            <a:spLocks noGrp="1"/>
          </p:cNvSpPr>
          <p:nvPr>
            <p:ph type="body" idx="1"/>
          </p:nvPr>
        </p:nvSpPr>
        <p:spPr>
          <a:xfrm>
            <a:off x="8129588" y="476250"/>
            <a:ext cx="3705225" cy="5508625"/>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300"/>
              </a:spcBef>
              <a:spcAft>
                <a:spcPts val="0"/>
              </a:spcAft>
              <a:buSzPts val="1800"/>
              <a:buChar char="•"/>
              <a:defRPr/>
            </a:lvl1pPr>
            <a:lvl2pPr marL="914400" lvl="1" indent="-342900" algn="l">
              <a:lnSpc>
                <a:spcPct val="95000"/>
              </a:lnSpc>
              <a:spcBef>
                <a:spcPts val="4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5"/>
          <p:cNvSpPr txBox="1">
            <a:spLocks noGrp="1"/>
          </p:cNvSpPr>
          <p:nvPr>
            <p:ph type="title"/>
          </p:nvPr>
        </p:nvSpPr>
        <p:spPr>
          <a:xfrm>
            <a:off x="348314" y="476250"/>
            <a:ext cx="7600486"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
          <p:cNvSpPr txBox="1">
            <a:spLocks noGrp="1"/>
          </p:cNvSpPr>
          <p:nvPr>
            <p:ph type="body" idx="2"/>
          </p:nvPr>
        </p:nvSpPr>
        <p:spPr>
          <a:xfrm>
            <a:off x="348314" y="1419909"/>
            <a:ext cx="7599600" cy="4577666"/>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 One Title">
  <p:cSld name="Two Content - One Title">
    <p:bg>
      <p:bgPr>
        <a:blipFill>
          <a:blip r:embed="rId2">
            <a:alphaModFix amt="35000"/>
          </a:blip>
          <a:stretch>
            <a:fillRect/>
          </a:stretch>
        </a:blipFill>
        <a:effectLst/>
      </p:bgPr>
    </p:bg>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6"/>
          <p:cNvSpPr txBox="1">
            <a:spLocks noGrp="1"/>
          </p:cNvSpPr>
          <p:nvPr>
            <p:ph type="body" idx="1"/>
          </p:nvPr>
        </p:nvSpPr>
        <p:spPr>
          <a:xfrm>
            <a:off x="348314" y="1419910"/>
            <a:ext cx="5655611" cy="4572000"/>
          </a:xfrm>
          <a:prstGeom prst="rect">
            <a:avLst/>
          </a:prstGeom>
          <a:noFill/>
          <a:ln>
            <a:noFill/>
          </a:ln>
        </p:spPr>
        <p:txBody>
          <a:bodyPr spcFirstLastPara="1" wrap="square" lIns="0" tIns="72000" rIns="0" bIns="0" anchor="t" anchorCtr="0">
            <a:noAutofit/>
          </a:bodyPr>
          <a:lstStyle>
            <a:lvl1pPr marL="457200" lvl="0" indent="-342900" algn="l">
              <a:lnSpc>
                <a:spcPct val="95000"/>
              </a:lnSpc>
              <a:spcBef>
                <a:spcPts val="300"/>
              </a:spcBef>
              <a:spcAft>
                <a:spcPts val="0"/>
              </a:spcAft>
              <a:buSzPts val="1800"/>
              <a:buChar char="•"/>
              <a:defRPr/>
            </a:lvl1pPr>
            <a:lvl2pPr marL="914400" lvl="1" indent="-342900" algn="l">
              <a:lnSpc>
                <a:spcPct val="95000"/>
              </a:lnSpc>
              <a:spcBef>
                <a:spcPts val="4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2"/>
          </p:nvPr>
        </p:nvSpPr>
        <p:spPr>
          <a:xfrm>
            <a:off x="6184900" y="1419910"/>
            <a:ext cx="5655611" cy="4572000"/>
          </a:xfrm>
          <a:prstGeom prst="rect">
            <a:avLst/>
          </a:prstGeom>
          <a:noFill/>
          <a:ln>
            <a:noFill/>
          </a:ln>
        </p:spPr>
        <p:txBody>
          <a:bodyPr spcFirstLastPara="1" wrap="square" lIns="0" tIns="72000" rIns="0" bIns="0" anchor="t" anchorCtr="0">
            <a:noAutofit/>
          </a:bodyPr>
          <a:lstStyle>
            <a:lvl1pPr marL="457200" lvl="0" indent="-342900" algn="l">
              <a:lnSpc>
                <a:spcPct val="95000"/>
              </a:lnSpc>
              <a:spcBef>
                <a:spcPts val="300"/>
              </a:spcBef>
              <a:spcAft>
                <a:spcPts val="0"/>
              </a:spcAft>
              <a:buSzPts val="1800"/>
              <a:buChar char="•"/>
              <a:defRPr/>
            </a:lvl1pPr>
            <a:lvl2pPr marL="914400" lvl="1" indent="-342900" algn="l">
              <a:lnSpc>
                <a:spcPct val="95000"/>
              </a:lnSpc>
              <a:spcBef>
                <a:spcPts val="4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lumns ">
  <p:cSld name="Three Columns ">
    <p:bg>
      <p:bgPr>
        <a:blipFill>
          <a:blip r:embed="rId2">
            <a:alphaModFix amt="35000"/>
          </a:blip>
          <a:stretch>
            <a:fillRect/>
          </a:stretch>
        </a:blipFill>
        <a:effectLst/>
      </p:bgPr>
    </p:bg>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7"/>
          <p:cNvSpPr txBox="1">
            <a:spLocks noGrp="1"/>
          </p:cNvSpPr>
          <p:nvPr>
            <p:ph type="body" idx="1"/>
          </p:nvPr>
        </p:nvSpPr>
        <p:spPr>
          <a:xfrm>
            <a:off x="348314" y="1419909"/>
            <a:ext cx="3700800" cy="4577666"/>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7"/>
          <p:cNvSpPr txBox="1">
            <a:spLocks noGrp="1"/>
          </p:cNvSpPr>
          <p:nvPr>
            <p:ph type="body" idx="2"/>
          </p:nvPr>
        </p:nvSpPr>
        <p:spPr>
          <a:xfrm>
            <a:off x="4242290" y="1419909"/>
            <a:ext cx="3700800" cy="4577666"/>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7"/>
          <p:cNvSpPr txBox="1">
            <a:spLocks noGrp="1"/>
          </p:cNvSpPr>
          <p:nvPr>
            <p:ph type="body" idx="3"/>
          </p:nvPr>
        </p:nvSpPr>
        <p:spPr>
          <a:xfrm>
            <a:off x="8130045" y="1419909"/>
            <a:ext cx="3700800" cy="4577666"/>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edium Column and Image">
  <p:cSld name="Medium Column and Image">
    <p:bg>
      <p:bgPr>
        <a:blipFill>
          <a:blip r:embed="rId2">
            <a:alphaModFix amt="35000"/>
          </a:blip>
          <a:stretch>
            <a:fillRect/>
          </a:stretch>
        </a:blipFill>
        <a:effectLst/>
      </p:bgPr>
    </p:bg>
    <p:spTree>
      <p:nvGrpSpPr>
        <p:cNvPr id="1" name="Shape 50"/>
        <p:cNvGrpSpPr/>
        <p:nvPr/>
      </p:nvGrpSpPr>
      <p:grpSpPr>
        <a:xfrm>
          <a:off x="0" y="0"/>
          <a:ext cx="0" cy="0"/>
          <a:chOff x="0" y="0"/>
          <a:chExt cx="0" cy="0"/>
        </a:xfrm>
      </p:grpSpPr>
      <p:sp>
        <p:nvSpPr>
          <p:cNvPr id="51" name="Google Shape;51;p28"/>
          <p:cNvSpPr txBox="1">
            <a:spLocks noGrp="1"/>
          </p:cNvSpPr>
          <p:nvPr>
            <p:ph type="body" idx="1"/>
          </p:nvPr>
        </p:nvSpPr>
        <p:spPr>
          <a:xfrm>
            <a:off x="6188077" y="476250"/>
            <a:ext cx="5646736" cy="5508625"/>
          </a:xfrm>
          <a:prstGeom prst="rect">
            <a:avLst/>
          </a:prstGeom>
          <a:noFill/>
          <a:ln>
            <a:noFill/>
          </a:ln>
        </p:spPr>
        <p:txBody>
          <a:bodyPr spcFirstLastPara="1" wrap="square" lIns="0" tIns="72000" rIns="0" bIns="0" anchor="t" anchorCtr="0">
            <a:noAutofit/>
          </a:bodyPr>
          <a:lstStyle>
            <a:lvl1pPr marL="457200" lvl="0" indent="-317500" algn="l">
              <a:lnSpc>
                <a:spcPct val="95000"/>
              </a:lnSpc>
              <a:spcBef>
                <a:spcPts val="300"/>
              </a:spcBef>
              <a:spcAft>
                <a:spcPts val="0"/>
              </a:spcAft>
              <a:buSzPts val="1400"/>
              <a:buFont typeface="Calibri"/>
              <a:buChar char="•"/>
              <a:defRPr/>
            </a:lvl1pPr>
            <a:lvl2pPr marL="914400" lvl="1" indent="-342900" algn="l">
              <a:lnSpc>
                <a:spcPct val="95000"/>
              </a:lnSpc>
              <a:spcBef>
                <a:spcPts val="4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
              <a:defRPr/>
            </a:lvl4pPr>
            <a:lvl5pPr marL="2286000" lvl="4" indent="-342900" algn="l">
              <a:lnSpc>
                <a:spcPct val="95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8"/>
          <p:cNvSpPr txBox="1">
            <a:spLocks noGrp="1"/>
          </p:cNvSpPr>
          <p:nvPr>
            <p:ph type="title"/>
          </p:nvPr>
        </p:nvSpPr>
        <p:spPr>
          <a:xfrm>
            <a:off x="348314" y="476250"/>
            <a:ext cx="5648400" cy="684214"/>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body" idx="2"/>
          </p:nvPr>
        </p:nvSpPr>
        <p:spPr>
          <a:xfrm>
            <a:off x="348314" y="1419909"/>
            <a:ext cx="5648400" cy="4577666"/>
          </a:xfrm>
          <a:prstGeom prst="rect">
            <a:avLst/>
          </a:prstGeom>
          <a:noFill/>
          <a:ln>
            <a:noFill/>
          </a:ln>
        </p:spPr>
        <p:txBody>
          <a:bodyPr spcFirstLastPara="1" wrap="square" lIns="0" tIns="72000" rIns="0" bIns="0" anchor="t" anchorCtr="0">
            <a:noAutofit/>
          </a:bodyPr>
          <a:lstStyle>
            <a:lvl1pPr marL="457200" marR="0" lvl="0" indent="-317500" algn="l">
              <a:lnSpc>
                <a:spcPct val="95000"/>
              </a:lnSpc>
              <a:spcBef>
                <a:spcPts val="300"/>
              </a:spcBef>
              <a:spcAft>
                <a:spcPts val="0"/>
              </a:spcAft>
              <a:buClr>
                <a:schemeClr val="accent1"/>
              </a:buClr>
              <a:buSzPts val="1400"/>
              <a:buFont typeface="Calibri"/>
              <a:buChar char="•"/>
              <a:defRPr/>
            </a:lvl1pPr>
            <a:lvl2pPr marL="914400" marR="0" lvl="1" indent="-317500" algn="l">
              <a:lnSpc>
                <a:spcPct val="95000"/>
              </a:lnSpc>
              <a:spcBef>
                <a:spcPts val="400"/>
              </a:spcBef>
              <a:spcAft>
                <a:spcPts val="0"/>
              </a:spcAft>
              <a:buClr>
                <a:schemeClr val="accent1"/>
              </a:buClr>
              <a:buSzPts val="1400"/>
              <a:buFont typeface="Calibri"/>
              <a:buChar char="–"/>
              <a:defRPr/>
            </a:lvl2pPr>
            <a:lvl3pPr marL="1371600" marR="0" lvl="2" indent="-317500" algn="l">
              <a:lnSpc>
                <a:spcPct val="95000"/>
              </a:lnSpc>
              <a:spcBef>
                <a:spcPts val="600"/>
              </a:spcBef>
              <a:spcAft>
                <a:spcPts val="0"/>
              </a:spcAft>
              <a:buClr>
                <a:schemeClr val="accent1"/>
              </a:buClr>
              <a:buSzPts val="1400"/>
              <a:buFont typeface="Calibri"/>
              <a:buChar char="–"/>
              <a:defRPr/>
            </a:lvl3pPr>
            <a:lvl4pPr marL="1828800" marR="0" lvl="3" indent="-317500" algn="l">
              <a:lnSpc>
                <a:spcPct val="95000"/>
              </a:lnSpc>
              <a:spcBef>
                <a:spcPts val="600"/>
              </a:spcBef>
              <a:spcAft>
                <a:spcPts val="0"/>
              </a:spcAft>
              <a:buClr>
                <a:schemeClr val="accent1"/>
              </a:buClr>
              <a:buSzPts val="1400"/>
              <a:buFont typeface="Calibri"/>
              <a:buChar char="–"/>
              <a:defRPr/>
            </a:lvl4pPr>
            <a:lvl5pPr marL="2286000" marR="0" lvl="4" indent="-317500" algn="l">
              <a:lnSpc>
                <a:spcPct val="95000"/>
              </a:lnSpc>
              <a:spcBef>
                <a:spcPts val="600"/>
              </a:spcBef>
              <a:spcAft>
                <a:spcPts val="0"/>
              </a:spcAft>
              <a:buClr>
                <a:schemeClr val="accent1"/>
              </a:buClr>
              <a:buSzPts val="1400"/>
              <a:buFont typeface="Calibri"/>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Appendix Divider">
  <p:cSld name="Appendix Divider">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29"/>
          <p:cNvSpPr txBox="1"/>
          <p:nvPr/>
        </p:nvSpPr>
        <p:spPr>
          <a:xfrm>
            <a:off x="268189" y="1889701"/>
            <a:ext cx="5659436"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600"/>
              <a:buFont typeface="Arial"/>
              <a:buNone/>
            </a:pPr>
            <a:r>
              <a:rPr lang="en-US" sz="5600" b="1" i="0" u="none" strike="noStrike" cap="none">
                <a:solidFill>
                  <a:schemeClr val="accent1"/>
                </a:solidFill>
                <a:latin typeface="Calibri"/>
                <a:ea typeface="Calibri"/>
                <a:cs typeface="Calibri"/>
                <a:sym typeface="Calibri"/>
              </a:rPr>
              <a:t>Appendix</a:t>
            </a:r>
            <a:endParaRPr sz="1400" b="0" i="0" u="none" strike="noStrike" cap="none">
              <a:solidFill>
                <a:srgbClr val="000000"/>
              </a:solidFill>
              <a:latin typeface="Arial"/>
              <a:ea typeface="Arial"/>
              <a:cs typeface="Arial"/>
              <a:sym typeface="Arial"/>
            </a:endParaRPr>
          </a:p>
        </p:txBody>
      </p:sp>
      <p:sp>
        <p:nvSpPr>
          <p:cNvPr id="56" name="Google Shape;56;p29"/>
          <p:cNvSpPr txBox="1"/>
          <p:nvPr/>
        </p:nvSpPr>
        <p:spPr>
          <a:xfrm>
            <a:off x="338138" y="6133005"/>
            <a:ext cx="904875" cy="365125"/>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Page </a:t>
            </a: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57" name="Google Shape;57;p29"/>
          <p:cNvPicPr preferRelativeResize="0"/>
          <p:nvPr/>
        </p:nvPicPr>
        <p:blipFill rotWithShape="1">
          <a:blip r:embed="rId3">
            <a:alphaModFix/>
          </a:blip>
          <a:srcRect/>
          <a:stretch/>
        </p:blipFill>
        <p:spPr>
          <a:xfrm>
            <a:off x="10670000" y="6247807"/>
            <a:ext cx="1166400" cy="250323"/>
          </a:xfrm>
          <a:prstGeom prst="rect">
            <a:avLst/>
          </a:prstGeom>
          <a:noFill/>
          <a:ln>
            <a:noFill/>
          </a:ln>
        </p:spPr>
      </p:pic>
      <p:sp>
        <p:nvSpPr>
          <p:cNvPr id="58" name="Google Shape;58;p29"/>
          <p:cNvSpPr txBox="1"/>
          <p:nvPr/>
        </p:nvSpPr>
        <p:spPr>
          <a:xfrm>
            <a:off x="3518016" y="6259022"/>
            <a:ext cx="4511047" cy="239108"/>
          </a:xfrm>
          <a:prstGeom prst="rect">
            <a:avLst/>
          </a:prstGeom>
          <a:noFill/>
          <a:ln>
            <a:noFill/>
          </a:ln>
        </p:spPr>
        <p:txBody>
          <a:bodyPr spcFirstLastPara="1" wrap="square" lIns="0" tIns="0" rIns="0" bIns="0" anchor="b" anchorCtr="0">
            <a:normAutofit/>
          </a:bodyPr>
          <a:lstStyle/>
          <a:p>
            <a:pPr marL="0" marR="0" lvl="0" indent="0" algn="ctr" rtl="0">
              <a:lnSpc>
                <a:spcPct val="85000"/>
              </a:lnSpc>
              <a:spcBef>
                <a:spcPts val="0"/>
              </a:spcBef>
              <a:spcAft>
                <a:spcPts val="0"/>
              </a:spcAft>
              <a:buClr>
                <a:srgbClr val="000000"/>
              </a:buClr>
              <a:buSzPts val="700"/>
              <a:buFont typeface="Arial"/>
              <a:buNone/>
            </a:pPr>
            <a:r>
              <a:rPr lang="en-US" sz="700" b="0" i="0" u="none" strike="noStrike" cap="none">
                <a:solidFill>
                  <a:schemeClr val="lt1"/>
                </a:solidFill>
                <a:latin typeface="Calibri"/>
                <a:ea typeface="Calibri"/>
                <a:cs typeface="Calibri"/>
                <a:sym typeface="Calibri"/>
              </a:rPr>
              <a:t>Copyright © 2023. All rights reserved. Informa Tech, a trading division of Informa PLC</a:t>
            </a:r>
            <a:endParaRPr sz="700" b="0" i="0" u="none" strike="noStrike" cap="none">
              <a:solidFill>
                <a:schemeClr val="lt1"/>
              </a:solidFill>
              <a:latin typeface="Calibri"/>
              <a:ea typeface="Calibri"/>
              <a:cs typeface="Calibri"/>
              <a:sym typeface="Calibri"/>
            </a:endParaRPr>
          </a:p>
        </p:txBody>
      </p:sp>
      <p:pic>
        <p:nvPicPr>
          <p:cNvPr id="59" name="Google Shape;59;p29"/>
          <p:cNvPicPr preferRelativeResize="0"/>
          <p:nvPr/>
        </p:nvPicPr>
        <p:blipFill rotWithShape="1">
          <a:blip r:embed="rId4">
            <a:alphaModFix/>
          </a:blip>
          <a:srcRect/>
          <a:stretch/>
        </p:blipFill>
        <p:spPr>
          <a:xfrm>
            <a:off x="10670000" y="6247807"/>
            <a:ext cx="1166400" cy="250323"/>
          </a:xfrm>
          <a:prstGeom prst="rect">
            <a:avLst/>
          </a:prstGeom>
          <a:noFill/>
          <a:ln>
            <a:noFill/>
          </a:ln>
        </p:spPr>
      </p:pic>
      <p:sp>
        <p:nvSpPr>
          <p:cNvPr id="60" name="Google Shape;60;p29"/>
          <p:cNvSpPr txBox="1"/>
          <p:nvPr/>
        </p:nvSpPr>
        <p:spPr>
          <a:xfrm>
            <a:off x="3518016" y="6259022"/>
            <a:ext cx="4511047" cy="239108"/>
          </a:xfrm>
          <a:prstGeom prst="rect">
            <a:avLst/>
          </a:prstGeom>
          <a:noFill/>
          <a:ln>
            <a:noFill/>
          </a:ln>
        </p:spPr>
        <p:txBody>
          <a:bodyPr spcFirstLastPara="1" wrap="square" lIns="0" tIns="0" rIns="0" bIns="0" anchor="b" anchorCtr="0">
            <a:normAutofit/>
          </a:bodyPr>
          <a:lstStyle/>
          <a:p>
            <a:pPr marL="0" marR="0" lvl="0" indent="0" algn="ctr" rtl="0">
              <a:lnSpc>
                <a:spcPct val="85000"/>
              </a:lnSpc>
              <a:spcBef>
                <a:spcPts val="0"/>
              </a:spcBef>
              <a:spcAft>
                <a:spcPts val="0"/>
              </a:spcAft>
              <a:buClr>
                <a:srgbClr val="000000"/>
              </a:buClr>
              <a:buSzPts val="700"/>
              <a:buFont typeface="Arial"/>
              <a:buNone/>
            </a:pPr>
            <a:r>
              <a:rPr lang="en-US" sz="700" b="0" i="0" u="none" strike="noStrike" cap="none">
                <a:solidFill>
                  <a:schemeClr val="dk1"/>
                </a:solidFill>
                <a:latin typeface="Calibri"/>
                <a:ea typeface="Calibri"/>
                <a:cs typeface="Calibri"/>
                <a:sym typeface="Calibri"/>
              </a:rPr>
              <a:t>Copyright © 2023. All rights reserved. Informa Tech, a trading division of Informa PLC</a:t>
            </a:r>
            <a:endParaRPr sz="700" b="0" i="0" u="none" strike="noStrike" cap="none">
              <a:solidFill>
                <a:schemeClr val="dk1"/>
              </a:solidFill>
              <a:latin typeface="Calibri"/>
              <a:ea typeface="Calibri"/>
              <a:cs typeface="Calibri"/>
              <a:sym typeface="Calibri"/>
            </a:endParaRPr>
          </a:p>
        </p:txBody>
      </p:sp>
      <p:sp>
        <p:nvSpPr>
          <p:cNvPr id="61" name="Google Shape;61;p29"/>
          <p:cNvSpPr txBox="1"/>
          <p:nvPr/>
        </p:nvSpPr>
        <p:spPr>
          <a:xfrm>
            <a:off x="338138" y="6133005"/>
            <a:ext cx="904875" cy="365125"/>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Page </a:t>
            </a: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cxnSp>
        <p:nvCxnSpPr>
          <p:cNvPr id="62" name="Google Shape;62;p29"/>
          <p:cNvCxnSpPr/>
          <p:nvPr/>
        </p:nvCxnSpPr>
        <p:spPr>
          <a:xfrm>
            <a:off x="347663" y="6087665"/>
            <a:ext cx="11487150" cy="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7">
            <a:alphaModFix amt="35000"/>
          </a:blip>
          <a:stretch>
            <a:fillRect/>
          </a:stretch>
        </a:blipFill>
        <a:effectLst/>
      </p:bgPr>
    </p:bg>
    <p:spTree>
      <p:nvGrpSpPr>
        <p:cNvPr id="1" name="Shape 9"/>
        <p:cNvGrpSpPr/>
        <p:nvPr/>
      </p:nvGrpSpPr>
      <p:grpSpPr>
        <a:xfrm>
          <a:off x="0" y="0"/>
          <a:ext cx="0" cy="0"/>
          <a:chOff x="0" y="0"/>
          <a:chExt cx="0" cy="0"/>
        </a:xfrm>
      </p:grpSpPr>
      <p:cxnSp>
        <p:nvCxnSpPr>
          <p:cNvPr id="10" name="Google Shape;10;p20"/>
          <p:cNvCxnSpPr/>
          <p:nvPr/>
        </p:nvCxnSpPr>
        <p:spPr>
          <a:xfrm>
            <a:off x="347663" y="6087665"/>
            <a:ext cx="11487150" cy="0"/>
          </a:xfrm>
          <a:prstGeom prst="straightConnector1">
            <a:avLst/>
          </a:prstGeom>
          <a:noFill/>
          <a:ln w="12700" cap="flat" cmpd="sng">
            <a:solidFill>
              <a:schemeClr val="dk1"/>
            </a:solidFill>
            <a:prstDash val="solid"/>
            <a:miter lim="800000"/>
            <a:headEnd type="none" w="sm" len="sm"/>
            <a:tailEnd type="none" w="sm" len="sm"/>
          </a:ln>
        </p:spPr>
      </p:cxnSp>
      <p:pic>
        <p:nvPicPr>
          <p:cNvPr id="11" name="Google Shape;11;p20"/>
          <p:cNvPicPr preferRelativeResize="0"/>
          <p:nvPr/>
        </p:nvPicPr>
        <p:blipFill rotWithShape="1">
          <a:blip r:embed="rId28">
            <a:alphaModFix/>
          </a:blip>
          <a:srcRect/>
          <a:stretch/>
        </p:blipFill>
        <p:spPr>
          <a:xfrm>
            <a:off x="10670000" y="6247807"/>
            <a:ext cx="1166400" cy="250323"/>
          </a:xfrm>
          <a:prstGeom prst="rect">
            <a:avLst/>
          </a:prstGeom>
          <a:noFill/>
          <a:ln>
            <a:noFill/>
          </a:ln>
        </p:spPr>
      </p:pic>
      <p:sp>
        <p:nvSpPr>
          <p:cNvPr id="12" name="Google Shape;12;p20" descr="HeaderReportName"/>
          <p:cNvSpPr txBox="1"/>
          <p:nvPr/>
        </p:nvSpPr>
        <p:spPr>
          <a:xfrm>
            <a:off x="6242049" y="-1"/>
            <a:ext cx="5592764" cy="498157"/>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1" i="0" u="none" strike="noStrike" cap="none" dirty="0">
                <a:solidFill>
                  <a:schemeClr val="dk1"/>
                </a:solidFill>
                <a:latin typeface="Calibri"/>
                <a:ea typeface="Calibri"/>
                <a:cs typeface="Calibri"/>
                <a:sym typeface="Calibri"/>
              </a:rPr>
              <a:t>Event Recap: Google Cloud Next – August 2023 | September 2023</a:t>
            </a:r>
            <a:endParaRPr sz="800" b="1" i="0" u="none" strike="noStrike" cap="none" dirty="0">
              <a:solidFill>
                <a:schemeClr val="dk1"/>
              </a:solidFill>
              <a:latin typeface="Calibri"/>
              <a:ea typeface="Calibri"/>
              <a:cs typeface="Calibri"/>
              <a:sym typeface="Calibri"/>
            </a:endParaRPr>
          </a:p>
        </p:txBody>
      </p:sp>
      <p:sp>
        <p:nvSpPr>
          <p:cNvPr id="13" name="Google Shape;13;p20"/>
          <p:cNvSpPr txBox="1"/>
          <p:nvPr/>
        </p:nvSpPr>
        <p:spPr>
          <a:xfrm>
            <a:off x="3518016" y="6259022"/>
            <a:ext cx="4511047" cy="239108"/>
          </a:xfrm>
          <a:prstGeom prst="rect">
            <a:avLst/>
          </a:prstGeom>
          <a:noFill/>
          <a:ln>
            <a:noFill/>
          </a:ln>
        </p:spPr>
        <p:txBody>
          <a:bodyPr spcFirstLastPara="1" wrap="square" lIns="0" tIns="0" rIns="0" bIns="0" anchor="b" anchorCtr="0">
            <a:normAutofit/>
          </a:bodyPr>
          <a:lstStyle/>
          <a:p>
            <a:pPr marL="0" marR="0" lvl="0" indent="0" algn="ctr" rtl="0">
              <a:lnSpc>
                <a:spcPct val="85000"/>
              </a:lnSpc>
              <a:spcBef>
                <a:spcPts val="0"/>
              </a:spcBef>
              <a:spcAft>
                <a:spcPts val="0"/>
              </a:spcAft>
              <a:buClr>
                <a:srgbClr val="000000"/>
              </a:buClr>
              <a:buSzPts val="700"/>
              <a:buFont typeface="Arial"/>
              <a:buNone/>
            </a:pPr>
            <a:r>
              <a:rPr lang="en-US" sz="700" b="0" i="0" u="none" strike="noStrike" cap="none">
                <a:solidFill>
                  <a:schemeClr val="dk1"/>
                </a:solidFill>
                <a:latin typeface="Calibri"/>
                <a:ea typeface="Calibri"/>
                <a:cs typeface="Calibri"/>
                <a:sym typeface="Calibri"/>
              </a:rPr>
              <a:t>Copyright © 2023. All rights reserved. Informa Tech, a trading division of Informa PLC</a:t>
            </a:r>
            <a:endParaRPr sz="700" b="0" i="0" u="none" strike="noStrike" cap="none">
              <a:solidFill>
                <a:schemeClr val="dk1"/>
              </a:solidFill>
              <a:latin typeface="Calibri"/>
              <a:ea typeface="Calibri"/>
              <a:cs typeface="Calibri"/>
              <a:sym typeface="Calibri"/>
            </a:endParaRPr>
          </a:p>
        </p:txBody>
      </p:sp>
      <p:sp>
        <p:nvSpPr>
          <p:cNvPr id="14" name="Google Shape;14;p20"/>
          <p:cNvSpPr txBox="1"/>
          <p:nvPr/>
        </p:nvSpPr>
        <p:spPr>
          <a:xfrm>
            <a:off x="338138" y="6133005"/>
            <a:ext cx="904875" cy="365125"/>
          </a:xfrm>
          <a:prstGeom prst="rect">
            <a:avLst/>
          </a:prstGeom>
          <a:noFill/>
          <a:ln>
            <a:noFill/>
          </a:ln>
        </p:spPr>
        <p:txBody>
          <a:bodyPr spcFirstLastPara="1" wrap="square" lIns="0" tIns="0" rIns="0" bIns="0" anchor="b" anchorCtr="0">
            <a:noAutofit/>
          </a:bodyPr>
          <a:lstStyle/>
          <a:p>
            <a:pPr marL="0" marR="0" lvl="0" indent="0" algn="l" rtl="0">
              <a:lnSpc>
                <a:spcPct val="85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Page </a:t>
            </a:r>
            <a:fld id="{00000000-1234-1234-1234-123412341234}" type="slidenum">
              <a:rPr lang="en-US" sz="1200" b="0" i="0" u="none" strike="noStrike" cap="none">
                <a:solidFill>
                  <a:srgbClr val="000000"/>
                </a:solidFill>
                <a:latin typeface="Calibri"/>
                <a:ea typeface="Calibri"/>
                <a:cs typeface="Calibri"/>
                <a:sym typeface="Calibri"/>
              </a:rPr>
              <a:t>‹#›</a:t>
            </a:fld>
            <a:endParaRPr sz="1200" b="0" i="0" u="none" strike="noStrike" cap="none">
              <a:solidFill>
                <a:srgbClr val="000000"/>
              </a:solidFill>
              <a:latin typeface="Calibri"/>
              <a:ea typeface="Calibri"/>
              <a:cs typeface="Calibri"/>
              <a:sym typeface="Calibri"/>
            </a:endParaRPr>
          </a:p>
        </p:txBody>
      </p:sp>
      <p:sp>
        <p:nvSpPr>
          <p:cNvPr id="15" name="Google Shape;15;p20"/>
          <p:cNvSpPr txBox="1">
            <a:spLocks noGrp="1"/>
          </p:cNvSpPr>
          <p:nvPr>
            <p:ph type="title"/>
          </p:nvPr>
        </p:nvSpPr>
        <p:spPr>
          <a:xfrm>
            <a:off x="341590" y="476250"/>
            <a:ext cx="11480800" cy="684214"/>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accent1"/>
              </a:buClr>
              <a:buSzPts val="2800"/>
              <a:buFont typeface="Calibri"/>
              <a:buNone/>
              <a:defRPr sz="28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0"/>
          <p:cNvSpPr txBox="1">
            <a:spLocks noGrp="1"/>
          </p:cNvSpPr>
          <p:nvPr>
            <p:ph type="body" idx="1"/>
          </p:nvPr>
        </p:nvSpPr>
        <p:spPr>
          <a:xfrm>
            <a:off x="341590" y="1418899"/>
            <a:ext cx="11480800" cy="4553457"/>
          </a:xfrm>
          <a:prstGeom prst="rect">
            <a:avLst/>
          </a:prstGeom>
          <a:noFill/>
          <a:ln>
            <a:noFill/>
          </a:ln>
        </p:spPr>
        <p:txBody>
          <a:bodyPr spcFirstLastPara="1" wrap="square" lIns="0" tIns="72000" rIns="0" bIns="0" anchor="t" anchorCtr="0">
            <a:noAutofit/>
          </a:bodyPr>
          <a:lstStyle>
            <a:lvl1pPr marL="457200" marR="0" lvl="0" indent="-317500" algn="l" rtl="0">
              <a:lnSpc>
                <a:spcPct val="95000"/>
              </a:lnSpc>
              <a:spcBef>
                <a:spcPts val="300"/>
              </a:spcBef>
              <a:spcAft>
                <a:spcPts val="0"/>
              </a:spcAft>
              <a:buClr>
                <a:schemeClr val="accent1"/>
              </a:buClr>
              <a:buSzPts val="1400"/>
              <a:buFont typeface="Calibri"/>
              <a:buChar char="•"/>
              <a:defRPr sz="1400" b="0" i="0" u="none" strike="noStrike" cap="none">
                <a:solidFill>
                  <a:schemeClr val="dk1"/>
                </a:solidFill>
                <a:latin typeface="Calibri"/>
                <a:ea typeface="Calibri"/>
                <a:cs typeface="Calibri"/>
                <a:sym typeface="Calibri"/>
              </a:defRPr>
            </a:lvl1pPr>
            <a:lvl2pPr marL="914400" marR="0" lvl="1" indent="-317500" algn="l" rtl="0">
              <a:lnSpc>
                <a:spcPct val="95000"/>
              </a:lnSpc>
              <a:spcBef>
                <a:spcPts val="400"/>
              </a:spcBef>
              <a:spcAft>
                <a:spcPts val="0"/>
              </a:spcAft>
              <a:buClr>
                <a:schemeClr val="accent1"/>
              </a:buClr>
              <a:buSzPts val="1400"/>
              <a:buFont typeface="Calibri"/>
              <a:buChar char="–"/>
              <a:defRPr sz="1400" b="0" i="0" u="none" strike="noStrike" cap="none">
                <a:solidFill>
                  <a:schemeClr val="dk1"/>
                </a:solidFill>
                <a:latin typeface="Calibri"/>
                <a:ea typeface="Calibri"/>
                <a:cs typeface="Calibri"/>
                <a:sym typeface="Calibri"/>
              </a:defRPr>
            </a:lvl2pPr>
            <a:lvl3pPr marL="1371600" marR="0" lvl="2" indent="-317500" algn="l" rtl="0">
              <a:lnSpc>
                <a:spcPct val="95000"/>
              </a:lnSpc>
              <a:spcBef>
                <a:spcPts val="600"/>
              </a:spcBef>
              <a:spcAft>
                <a:spcPts val="0"/>
              </a:spcAft>
              <a:buClr>
                <a:schemeClr val="accent1"/>
              </a:buClr>
              <a:buSzPts val="1400"/>
              <a:buFont typeface="Calibri"/>
              <a:buChar char="–"/>
              <a:defRPr sz="1400" b="0" i="0" u="none" strike="noStrike" cap="none">
                <a:solidFill>
                  <a:schemeClr val="dk1"/>
                </a:solidFill>
                <a:latin typeface="Calibri"/>
                <a:ea typeface="Calibri"/>
                <a:cs typeface="Calibri"/>
                <a:sym typeface="Calibri"/>
              </a:defRPr>
            </a:lvl3pPr>
            <a:lvl4pPr marL="1828800" marR="0" lvl="3" indent="-317500" algn="l" rtl="0">
              <a:lnSpc>
                <a:spcPct val="95000"/>
              </a:lnSpc>
              <a:spcBef>
                <a:spcPts val="600"/>
              </a:spcBef>
              <a:spcAft>
                <a:spcPts val="0"/>
              </a:spcAft>
              <a:buClr>
                <a:schemeClr val="accent1"/>
              </a:buClr>
              <a:buSzPts val="1400"/>
              <a:buFont typeface="Calibri"/>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5000"/>
              </a:lnSpc>
              <a:spcBef>
                <a:spcPts val="600"/>
              </a:spcBef>
              <a:spcAft>
                <a:spcPts val="0"/>
              </a:spcAft>
              <a:buClr>
                <a:schemeClr val="accent1"/>
              </a:buClr>
              <a:buSzPts val="1400"/>
              <a:buFont typeface="Calibri"/>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 name="TextBox 2">
            <a:extLst>
              <a:ext uri="{FF2B5EF4-FFF2-40B4-BE49-F238E27FC236}">
                <a16:creationId xmlns:a16="http://schemas.microsoft.com/office/drawing/2014/main" id="{11D71C2D-E1A3-27D0-69DD-7AEE8FC0E3E9}"/>
              </a:ext>
            </a:extLst>
          </p:cNvPr>
          <p:cNvSpPr txBox="1"/>
          <p:nvPr userDrawn="1">
            <p:extLst>
              <p:ext uri="{1162E1C5-73C7-4A58-AE30-91384D911F3F}">
                <p184:classification xmlns:p184="http://schemas.microsoft.com/office/powerpoint/2018/4/main" val="ftr"/>
              </p:ext>
            </p:extLst>
          </p:nvPr>
        </p:nvSpPr>
        <p:spPr>
          <a:xfrm>
            <a:off x="190500" y="6530340"/>
            <a:ext cx="1857375" cy="137160"/>
          </a:xfrm>
          <a:prstGeom prst="rect">
            <a:avLst/>
          </a:prstGeom>
        </p:spPr>
        <p:txBody>
          <a:bodyPr horzOverflow="overflow" lIns="0" tIns="0" rIns="0" bIns="0">
            <a:spAutoFit/>
          </a:bodyPr>
          <a:lstStyle/>
          <a:p>
            <a:pPr algn="l"/>
            <a:r>
              <a:rPr lang="en-US" sz="900">
                <a:solidFill>
                  <a:srgbClr val="0078D7"/>
                </a:solidFill>
                <a:latin typeface="Rockwell" panose="02060603020205020403" pitchFamily="18" charset="0"/>
              </a:rPr>
              <a:t>Information Classification: General</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31">
          <p15:clr>
            <a:srgbClr val="F26B43"/>
          </p15:clr>
        </p15:guide>
        <p15:guide id="2" pos="3896">
          <p15:clr>
            <a:srgbClr val="F26B43"/>
          </p15:clr>
        </p15:guide>
        <p15:guide id="3" pos="3782">
          <p15:clr>
            <a:srgbClr val="F26B43"/>
          </p15:clr>
        </p15:guide>
        <p15:guide id="4" pos="5007">
          <p15:clr>
            <a:srgbClr val="F26B43"/>
          </p15:clr>
        </p15:guide>
        <p15:guide id="5" pos="5121">
          <p15:clr>
            <a:srgbClr val="F26B43"/>
          </p15:clr>
        </p15:guide>
        <p15:guide id="6" pos="6231">
          <p15:clr>
            <a:srgbClr val="F26B43"/>
          </p15:clr>
        </p15:guide>
        <p15:guide id="7" pos="6344">
          <p15:clr>
            <a:srgbClr val="F26B43"/>
          </p15:clr>
        </p15:guide>
        <p15:guide id="8" pos="7455">
          <p15:clr>
            <a:srgbClr val="F26B43"/>
          </p15:clr>
        </p15:guide>
        <p15:guide id="9" pos="2670">
          <p15:clr>
            <a:srgbClr val="F26B43"/>
          </p15:clr>
        </p15:guide>
        <p15:guide id="10" pos="2556">
          <p15:clr>
            <a:srgbClr val="F26B43"/>
          </p15:clr>
        </p15:guide>
        <p15:guide id="11" pos="1445">
          <p15:clr>
            <a:srgbClr val="F26B43"/>
          </p15:clr>
        </p15:guide>
        <p15:guide id="12" pos="1331">
          <p15:clr>
            <a:srgbClr val="F26B43"/>
          </p15:clr>
        </p15:guide>
        <p15:guide id="13" pos="212">
          <p15:clr>
            <a:srgbClr val="F26B43"/>
          </p15:clr>
        </p15:guide>
        <p15:guide id="14" orient="horz" pos="3778">
          <p15:clr>
            <a:srgbClr val="F26B43"/>
          </p15:clr>
        </p15:guide>
        <p15:guide id="15" orient="horz" pos="292">
          <p15:clr>
            <a:srgbClr val="F26B43"/>
          </p15:clr>
        </p15:guide>
        <p15:guide id="16" orient="horz" pos="890">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hyperlink" Target="mailto:citations@omdia.com" TargetMode="External"/><Relationship Id="rId3" Type="http://schemas.openxmlformats.org/officeDocument/2006/relationships/hyperlink" Target="https://youtu.be/LnIci9MwthM?si=uROn-DDNk8_9jP6t" TargetMode="External"/><Relationship Id="rId7" Type="http://schemas.openxmlformats.org/officeDocument/2006/relationships/hyperlink" Target="mailto:consulting@omdia.com"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mailto:askananalyst@omdia.com" TargetMode="External"/><Relationship Id="rId5" Type="http://schemas.openxmlformats.org/officeDocument/2006/relationships/hyperlink" Target="https://cloud.google.com/model-garden" TargetMode="External"/><Relationship Id="rId4" Type="http://schemas.openxmlformats.org/officeDocument/2006/relationships/hyperlink" Target="https://youtu.be/gtehwj1G4tU?si=8KpKq1YGt4hRUER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
          <p:cNvSpPr txBox="1">
            <a:spLocks noGrp="1"/>
          </p:cNvSpPr>
          <p:nvPr>
            <p:ph type="body" idx="1"/>
          </p:nvPr>
        </p:nvSpPr>
        <p:spPr>
          <a:xfrm>
            <a:off x="355600" y="5602835"/>
            <a:ext cx="3329940" cy="914400"/>
          </a:xfrm>
          <a:prstGeom prst="rect">
            <a:avLst/>
          </a:prstGeom>
          <a:noFill/>
          <a:ln>
            <a:noFill/>
          </a:ln>
        </p:spPr>
        <p:txBody>
          <a:bodyPr spcFirstLastPara="1" wrap="square" lIns="0" tIns="72000" rIns="0" bIns="0" anchor="b" anchorCtr="0">
            <a:noAutofit/>
          </a:bodyPr>
          <a:lstStyle/>
          <a:p>
            <a:pPr marL="0" lvl="0" indent="0" algn="l" rtl="0">
              <a:lnSpc>
                <a:spcPct val="105000"/>
              </a:lnSpc>
              <a:spcBef>
                <a:spcPts val="0"/>
              </a:spcBef>
              <a:spcAft>
                <a:spcPts val="0"/>
              </a:spcAft>
              <a:buSzPts val="1300"/>
              <a:buFont typeface="Calibri"/>
              <a:buNone/>
            </a:pPr>
            <a:r>
              <a:rPr lang="en-US"/>
              <a:t>Bradley Shimmin</a:t>
            </a:r>
            <a:endParaRPr/>
          </a:p>
          <a:p>
            <a:pPr marL="0" lvl="0" indent="0" algn="l" rtl="0">
              <a:lnSpc>
                <a:spcPct val="105000"/>
              </a:lnSpc>
              <a:spcBef>
                <a:spcPts val="400"/>
              </a:spcBef>
              <a:spcAft>
                <a:spcPts val="0"/>
              </a:spcAft>
              <a:buSzPts val="1300"/>
              <a:buFont typeface="Calibri"/>
              <a:buNone/>
            </a:pPr>
            <a:r>
              <a:rPr lang="en-US"/>
              <a:t>Chief Analyst, AI platforms, analytics and data management</a:t>
            </a:r>
            <a:endParaRPr/>
          </a:p>
          <a:p>
            <a:pPr marL="0" lvl="0" indent="0" algn="l" rtl="0">
              <a:lnSpc>
                <a:spcPct val="105000"/>
              </a:lnSpc>
              <a:spcBef>
                <a:spcPts val="400"/>
              </a:spcBef>
              <a:spcAft>
                <a:spcPts val="0"/>
              </a:spcAft>
              <a:buSzPts val="1300"/>
              <a:buFont typeface="Calibri"/>
              <a:buNone/>
            </a:pPr>
            <a:r>
              <a:rPr lang="en-US" b="0" u="sng">
                <a:solidFill>
                  <a:schemeClr val="accent1"/>
                </a:solidFill>
              </a:rPr>
              <a:t>askananalyst@omdia.com</a:t>
            </a:r>
            <a:endParaRPr b="0" u="sng">
              <a:solidFill>
                <a:schemeClr val="accent1"/>
              </a:solidFill>
            </a:endParaRPr>
          </a:p>
        </p:txBody>
      </p:sp>
      <p:sp>
        <p:nvSpPr>
          <p:cNvPr id="135" name="Google Shape;135;p1"/>
          <p:cNvSpPr txBox="1">
            <a:spLocks noGrp="1"/>
          </p:cNvSpPr>
          <p:nvPr>
            <p:ph type="ctrTitle"/>
          </p:nvPr>
        </p:nvSpPr>
        <p:spPr>
          <a:xfrm>
            <a:off x="351930" y="476250"/>
            <a:ext cx="7596683" cy="337273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6D2CA7"/>
              </a:buClr>
              <a:buSzPts val="5400"/>
              <a:buFont typeface="Calibri"/>
              <a:buNone/>
            </a:pPr>
            <a:r>
              <a:rPr lang="en-US" sz="5400" dirty="0"/>
              <a:t>Event Recap: Google Cloud Next – August 2023</a:t>
            </a:r>
            <a:endParaRPr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0"/>
          <p:cNvSpPr txBox="1">
            <a:spLocks noGrp="1"/>
          </p:cNvSpPr>
          <p:nvPr>
            <p:ph type="title"/>
          </p:nvPr>
        </p:nvSpPr>
        <p:spPr>
          <a:xfrm>
            <a:off x="348314" y="476250"/>
            <a:ext cx="5944910" cy="68421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2800"/>
              <a:buFont typeface="Calibri"/>
              <a:buNone/>
            </a:pPr>
            <a:r>
              <a:rPr lang="en-US"/>
              <a:t>Fresh from the garden</a:t>
            </a:r>
            <a:endParaRPr/>
          </a:p>
        </p:txBody>
      </p:sp>
      <p:sp>
        <p:nvSpPr>
          <p:cNvPr id="207" name="Google Shape;207;p10"/>
          <p:cNvSpPr txBox="1">
            <a:spLocks noGrp="1"/>
          </p:cNvSpPr>
          <p:nvPr>
            <p:ph type="body" idx="2"/>
          </p:nvPr>
        </p:nvSpPr>
        <p:spPr>
          <a:xfrm>
            <a:off x="348314" y="1419909"/>
            <a:ext cx="5655611" cy="4577666"/>
          </a:xfrm>
          <a:prstGeom prst="rect">
            <a:avLst/>
          </a:prstGeom>
          <a:noFill/>
          <a:ln>
            <a:noFill/>
          </a:ln>
        </p:spPr>
        <p:txBody>
          <a:bodyPr spcFirstLastPara="1" wrap="square" lIns="0" tIns="72000" rIns="0" bIns="0" anchor="t" anchorCtr="0">
            <a:noAutofit/>
          </a:bodyPr>
          <a:lstStyle/>
          <a:p>
            <a:pPr marL="0" lvl="0" indent="0" algn="l" rtl="0">
              <a:lnSpc>
                <a:spcPct val="95000"/>
              </a:lnSpc>
              <a:spcBef>
                <a:spcPts val="0"/>
              </a:spcBef>
              <a:spcAft>
                <a:spcPts val="0"/>
              </a:spcAft>
              <a:buSzPts val="1800"/>
              <a:buNone/>
            </a:pPr>
            <a:r>
              <a:rPr lang="en-US" b="1" dirty="0"/>
              <a:t>Announcement</a:t>
            </a:r>
            <a:endParaRPr dirty="0"/>
          </a:p>
          <a:p>
            <a:pPr marL="216000" marR="0" lvl="0" indent="-216000" algn="l" rtl="0">
              <a:lnSpc>
                <a:spcPct val="95000"/>
              </a:lnSpc>
              <a:spcBef>
                <a:spcPts val="700"/>
              </a:spcBef>
              <a:spcAft>
                <a:spcPts val="0"/>
              </a:spcAft>
              <a:buClr>
                <a:schemeClr val="accent1"/>
              </a:buClr>
              <a:buSzPts val="1800"/>
              <a:buFont typeface="Calibri"/>
              <a:buChar char="•"/>
            </a:pPr>
            <a:r>
              <a:rPr lang="en-US" dirty="0"/>
              <a:t>Google announced several new additions to Vertex AI Model Garden, adding Meta’s popular Llama 2 and very recently released Code Llama. The company also added support for Technology Innovation Institute’s Falcon LLM. And the company pre-announced support for </a:t>
            </a:r>
            <a:r>
              <a:rPr lang="en-US" dirty="0" err="1"/>
              <a:t>Anthropic’s</a:t>
            </a:r>
            <a:r>
              <a:rPr lang="en-US" dirty="0"/>
              <a:t> Claude 2.</a:t>
            </a:r>
            <a:endParaRPr dirty="0"/>
          </a:p>
          <a:p>
            <a:pPr marL="0" lvl="0" indent="0" algn="l" rtl="0">
              <a:lnSpc>
                <a:spcPct val="95000"/>
              </a:lnSpc>
              <a:spcBef>
                <a:spcPts val="700"/>
              </a:spcBef>
              <a:spcAft>
                <a:spcPts val="0"/>
              </a:spcAft>
              <a:buSzPts val="1800"/>
              <a:buNone/>
            </a:pPr>
            <a:r>
              <a:rPr lang="en-US" b="1" dirty="0"/>
              <a:t>Assessment</a:t>
            </a:r>
            <a:endParaRPr dirty="0"/>
          </a:p>
          <a:p>
            <a:pPr marL="216000" marR="0" lvl="0" indent="-216000" algn="l" rtl="0">
              <a:lnSpc>
                <a:spcPct val="95000"/>
              </a:lnSpc>
              <a:spcBef>
                <a:spcPts val="700"/>
              </a:spcBef>
              <a:spcAft>
                <a:spcPts val="0"/>
              </a:spcAft>
              <a:buClr>
                <a:schemeClr val="accent1"/>
              </a:buClr>
              <a:buSzPts val="1800"/>
              <a:buFont typeface="Calibri"/>
              <a:buChar char="•"/>
            </a:pPr>
            <a:r>
              <a:rPr lang="en-US" dirty="0"/>
              <a:t>Like its main competitors (AWS, Microsoft, IBM, and Salesforce), the addition of native support for not just first party (e.g., Google PaLM 2), but also for open source and third party models like Llama 2 and Falcon will serve as literal jet fuel for the company’s AI development platform, Vertex AI. As early adopters have already discovered, implementing </a:t>
            </a:r>
            <a:r>
              <a:rPr lang="en-US" dirty="0" err="1"/>
              <a:t>GenAI</a:t>
            </a:r>
            <a:r>
              <a:rPr lang="en-US" dirty="0"/>
              <a:t> solutions is an engineering problem that often involves highly iterative and deeply comparative looks at the way different models behave opposite one another with different prompt engineering and fine-tuning methodologies. </a:t>
            </a:r>
            <a:endParaRPr dirty="0"/>
          </a:p>
          <a:p>
            <a:pPr marL="216000" marR="0" lvl="0" indent="-101698" algn="l" rtl="0">
              <a:lnSpc>
                <a:spcPct val="95000"/>
              </a:lnSpc>
              <a:spcBef>
                <a:spcPts val="700"/>
              </a:spcBef>
              <a:spcAft>
                <a:spcPts val="0"/>
              </a:spcAft>
              <a:buClr>
                <a:schemeClr val="accent1"/>
              </a:buClr>
              <a:buSzPts val="1800"/>
              <a:buFont typeface="Calibri"/>
              <a:buNone/>
            </a:pPr>
            <a:endParaRPr dirty="0"/>
          </a:p>
          <a:p>
            <a:pPr marL="216000" marR="0" lvl="0" indent="-101698" algn="l" rtl="0">
              <a:lnSpc>
                <a:spcPct val="95000"/>
              </a:lnSpc>
              <a:spcBef>
                <a:spcPts val="700"/>
              </a:spcBef>
              <a:spcAft>
                <a:spcPts val="0"/>
              </a:spcAft>
              <a:buClr>
                <a:schemeClr val="accent1"/>
              </a:buClr>
              <a:buSzPts val="1800"/>
              <a:buFont typeface="Calibri"/>
              <a:buNone/>
            </a:pPr>
            <a:endParaRPr dirty="0"/>
          </a:p>
          <a:p>
            <a:pPr marL="216000" marR="0" lvl="0" indent="-101698" algn="l" rtl="0">
              <a:lnSpc>
                <a:spcPct val="95000"/>
              </a:lnSpc>
              <a:spcBef>
                <a:spcPts val="700"/>
              </a:spcBef>
              <a:spcAft>
                <a:spcPts val="0"/>
              </a:spcAft>
              <a:buClr>
                <a:schemeClr val="accent1"/>
              </a:buClr>
              <a:buSzPts val="1800"/>
              <a:buFont typeface="Calibri"/>
              <a:buNone/>
            </a:pPr>
            <a:endParaRPr dirty="0"/>
          </a:p>
        </p:txBody>
      </p:sp>
      <p:grpSp>
        <p:nvGrpSpPr>
          <p:cNvPr id="208" name="Google Shape;208;p10"/>
          <p:cNvGrpSpPr/>
          <p:nvPr/>
        </p:nvGrpSpPr>
        <p:grpSpPr>
          <a:xfrm>
            <a:off x="7056360" y="1546256"/>
            <a:ext cx="3834233" cy="359774"/>
            <a:chOff x="0" y="8434"/>
            <a:chExt cx="3834233" cy="359774"/>
          </a:xfrm>
        </p:grpSpPr>
        <p:sp>
          <p:nvSpPr>
            <p:cNvPr id="209" name="Google Shape;209;p10"/>
            <p:cNvSpPr/>
            <p:nvPr/>
          </p:nvSpPr>
          <p:spPr>
            <a:xfrm>
              <a:off x="0" y="8434"/>
              <a:ext cx="3834233" cy="359774"/>
            </a:xfrm>
            <a:prstGeom prst="roundRect">
              <a:avLst>
                <a:gd name="adj" fmla="val 16667"/>
              </a:avLst>
            </a:prstGeom>
            <a:solidFill>
              <a:srgbClr val="6C29A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0"/>
            <p:cNvSpPr txBox="1"/>
            <p:nvPr/>
          </p:nvSpPr>
          <p:spPr>
            <a:xfrm>
              <a:off x="17563" y="25997"/>
              <a:ext cx="3799107" cy="324648"/>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US" sz="1600" b="1" i="0" u="none" strike="noStrike" cap="none" dirty="0">
                  <a:solidFill>
                    <a:schemeClr val="lt1"/>
                  </a:solidFill>
                  <a:latin typeface="Calibri"/>
                  <a:ea typeface="Calibri"/>
                  <a:cs typeface="Calibri"/>
                  <a:sym typeface="Calibri"/>
                </a:rPr>
                <a:t>Google’s first-party foundation models</a:t>
              </a:r>
              <a:endParaRPr sz="1600" b="0" i="0" u="none" strike="noStrike" cap="none" dirty="0">
                <a:solidFill>
                  <a:schemeClr val="lt1"/>
                </a:solidFill>
                <a:latin typeface="Calibri"/>
                <a:ea typeface="Calibri"/>
                <a:cs typeface="Calibri"/>
                <a:sym typeface="Calibri"/>
              </a:endParaRPr>
            </a:p>
          </p:txBody>
        </p:sp>
      </p:grpSp>
      <p:sp>
        <p:nvSpPr>
          <p:cNvPr id="211" name="Google Shape;211;p10"/>
          <p:cNvSpPr txBox="1"/>
          <p:nvPr/>
        </p:nvSpPr>
        <p:spPr>
          <a:xfrm>
            <a:off x="7056360" y="2072407"/>
            <a:ext cx="3834233" cy="1938992"/>
          </a:xfrm>
          <a:prstGeom prst="rect">
            <a:avLst/>
          </a:prstGeom>
          <a:noFill/>
          <a:ln>
            <a:noFill/>
          </a:ln>
        </p:spPr>
        <p:txBody>
          <a:bodyPr spcFirstLastPara="1" wrap="square" lIns="90000" tIns="45700" rIns="90000" bIns="45700" anchor="t" anchorCtr="0">
            <a:spAutoFit/>
          </a:bodyPr>
          <a:lstStyle/>
          <a:p>
            <a:pPr marL="285750" marR="0" lvl="0" indent="-285750" algn="l" rtl="0">
              <a:lnSpc>
                <a:spcPct val="100000"/>
              </a:lnSpc>
              <a:spcBef>
                <a:spcPts val="0"/>
              </a:spcBef>
              <a:spcAft>
                <a:spcPts val="0"/>
              </a:spcAft>
              <a:buClr>
                <a:schemeClr val="accent1"/>
              </a:buClr>
              <a:buSzPts val="2400"/>
              <a:buFont typeface="Arial"/>
              <a:buChar char="•"/>
            </a:pPr>
            <a:r>
              <a:rPr lang="en-US" sz="2400" b="0" i="1" u="none" strike="noStrike" cap="none" dirty="0" err="1">
                <a:solidFill>
                  <a:schemeClr val="accent1"/>
                </a:solidFill>
                <a:latin typeface="Calibri" panose="020F0502020204030204" pitchFamily="34" charset="0"/>
                <a:ea typeface="Calibri"/>
                <a:cs typeface="Calibri" panose="020F0502020204030204" pitchFamily="34" charset="0"/>
                <a:sym typeface="Calibri"/>
              </a:rPr>
              <a:t>PaLM</a:t>
            </a:r>
            <a:r>
              <a:rPr lang="en-US" sz="2400" b="0" i="1" u="none" strike="noStrike" cap="none" dirty="0">
                <a:solidFill>
                  <a:schemeClr val="accent1"/>
                </a:solidFill>
                <a:latin typeface="Calibri" panose="020F0502020204030204" pitchFamily="34" charset="0"/>
                <a:ea typeface="Calibri"/>
                <a:cs typeface="Calibri" panose="020F0502020204030204" pitchFamily="34" charset="0"/>
                <a:sym typeface="Calibri"/>
              </a:rPr>
              <a:t> for Text</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0"/>
              </a:spcBef>
              <a:spcAft>
                <a:spcPts val="0"/>
              </a:spcAft>
              <a:buClr>
                <a:schemeClr val="accent1"/>
              </a:buClr>
              <a:buSzPts val="2400"/>
              <a:buFont typeface="Arial"/>
              <a:buChar char="•"/>
            </a:pPr>
            <a:r>
              <a:rPr lang="en-US" sz="2400" b="0" i="1" u="none" strike="noStrike" cap="none" dirty="0" err="1">
                <a:solidFill>
                  <a:schemeClr val="accent1"/>
                </a:solidFill>
                <a:latin typeface="Calibri" panose="020F0502020204030204" pitchFamily="34" charset="0"/>
                <a:ea typeface="Calibri"/>
                <a:cs typeface="Calibri" panose="020F0502020204030204" pitchFamily="34" charset="0"/>
                <a:sym typeface="Calibri"/>
              </a:rPr>
              <a:t>PaLM</a:t>
            </a:r>
            <a:r>
              <a:rPr lang="en-US" sz="2400" b="0" i="1" u="none" strike="noStrike" cap="none" dirty="0">
                <a:solidFill>
                  <a:schemeClr val="accent1"/>
                </a:solidFill>
                <a:latin typeface="Calibri" panose="020F0502020204030204" pitchFamily="34" charset="0"/>
                <a:ea typeface="Calibri"/>
                <a:cs typeface="Calibri" panose="020F0502020204030204" pitchFamily="34" charset="0"/>
                <a:sym typeface="Calibri"/>
              </a:rPr>
              <a:t> for Chat</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0"/>
              </a:spcBef>
              <a:spcAft>
                <a:spcPts val="0"/>
              </a:spcAft>
              <a:buClr>
                <a:schemeClr val="accent1"/>
              </a:buClr>
              <a:buSzPts val="2400"/>
              <a:buFont typeface="Arial"/>
              <a:buChar char="•"/>
            </a:pPr>
            <a:r>
              <a:rPr lang="en-US" sz="2400" b="0" i="1" u="none" strike="noStrike" cap="none" dirty="0">
                <a:solidFill>
                  <a:schemeClr val="accent1"/>
                </a:solidFill>
                <a:latin typeface="Calibri" panose="020F0502020204030204" pitchFamily="34" charset="0"/>
                <a:ea typeface="Calibri"/>
                <a:cs typeface="Calibri" panose="020F0502020204030204" pitchFamily="34" charset="0"/>
                <a:sym typeface="Calibri"/>
              </a:rPr>
              <a:t>Imagen for text-to-image</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0"/>
              </a:spcBef>
              <a:spcAft>
                <a:spcPts val="0"/>
              </a:spcAft>
              <a:buClr>
                <a:schemeClr val="accent1"/>
              </a:buClr>
              <a:buSzPts val="2400"/>
              <a:buFont typeface="Arial"/>
              <a:buChar char="•"/>
            </a:pPr>
            <a:r>
              <a:rPr lang="en-US" sz="2400" b="0" i="1" u="none" strike="noStrike" cap="none" dirty="0">
                <a:solidFill>
                  <a:schemeClr val="accent1"/>
                </a:solidFill>
                <a:latin typeface="Calibri" panose="020F0502020204030204" pitchFamily="34" charset="0"/>
                <a:ea typeface="Calibri"/>
                <a:cs typeface="Calibri" panose="020F0502020204030204" pitchFamily="34" charset="0"/>
                <a:sym typeface="Calibri"/>
              </a:rPr>
              <a:t>Codey for code completion</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285750" marR="0" lvl="0" indent="-285750" algn="l" rtl="0">
              <a:lnSpc>
                <a:spcPct val="100000"/>
              </a:lnSpc>
              <a:spcBef>
                <a:spcPts val="0"/>
              </a:spcBef>
              <a:spcAft>
                <a:spcPts val="0"/>
              </a:spcAft>
              <a:buClr>
                <a:schemeClr val="accent1"/>
              </a:buClr>
              <a:buSzPts val="2400"/>
              <a:buFont typeface="Arial"/>
              <a:buChar char="•"/>
            </a:pPr>
            <a:r>
              <a:rPr lang="en-US" sz="2400" b="0" i="1" u="none" strike="noStrike" cap="none" dirty="0">
                <a:solidFill>
                  <a:schemeClr val="accent1"/>
                </a:solidFill>
                <a:latin typeface="Calibri" panose="020F0502020204030204" pitchFamily="34" charset="0"/>
                <a:ea typeface="Calibri"/>
                <a:cs typeface="Calibri" panose="020F0502020204030204" pitchFamily="34" charset="0"/>
                <a:sym typeface="Calibri"/>
              </a:rPr>
              <a:t>Chirp for speech-to-text</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1"/>
          <p:cNvSpPr txBox="1">
            <a:spLocks noGrp="1"/>
          </p:cNvSpPr>
          <p:nvPr>
            <p:ph type="title"/>
          </p:nvPr>
        </p:nvSpPr>
        <p:spPr>
          <a:xfrm>
            <a:off x="348314" y="476250"/>
            <a:ext cx="5944910" cy="68421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2800"/>
              <a:buFont typeface="Calibri"/>
              <a:buNone/>
            </a:pPr>
            <a:r>
              <a:rPr lang="en-US"/>
              <a:t>Solid foundations</a:t>
            </a:r>
            <a:endParaRPr/>
          </a:p>
        </p:txBody>
      </p:sp>
      <p:sp>
        <p:nvSpPr>
          <p:cNvPr id="217" name="Google Shape;217;p11"/>
          <p:cNvSpPr txBox="1">
            <a:spLocks noGrp="1"/>
          </p:cNvSpPr>
          <p:nvPr>
            <p:ph type="body" idx="2"/>
          </p:nvPr>
        </p:nvSpPr>
        <p:spPr>
          <a:xfrm>
            <a:off x="348314" y="1419909"/>
            <a:ext cx="7600299" cy="4577666"/>
          </a:xfrm>
          <a:prstGeom prst="rect">
            <a:avLst/>
          </a:prstGeom>
          <a:noFill/>
          <a:ln>
            <a:noFill/>
          </a:ln>
        </p:spPr>
        <p:txBody>
          <a:bodyPr spcFirstLastPara="1" wrap="square" lIns="0" tIns="72000" rIns="0" bIns="0" anchor="t" anchorCtr="0">
            <a:noAutofit/>
          </a:bodyPr>
          <a:lstStyle/>
          <a:p>
            <a:pPr marL="0" lvl="0" indent="0" algn="l" rtl="0">
              <a:lnSpc>
                <a:spcPct val="95000"/>
              </a:lnSpc>
              <a:spcBef>
                <a:spcPts val="0"/>
              </a:spcBef>
              <a:spcAft>
                <a:spcPts val="0"/>
              </a:spcAft>
              <a:buSzPts val="1800"/>
              <a:buNone/>
            </a:pPr>
            <a:r>
              <a:rPr lang="en-US" b="1" dirty="0"/>
              <a:t>Announcement</a:t>
            </a:r>
            <a:endParaRPr dirty="0"/>
          </a:p>
          <a:p>
            <a:pPr marL="216000" marR="0" lvl="0" indent="-216000" algn="l" rtl="0">
              <a:lnSpc>
                <a:spcPct val="95000"/>
              </a:lnSpc>
              <a:spcBef>
                <a:spcPts val="700"/>
              </a:spcBef>
              <a:spcAft>
                <a:spcPts val="0"/>
              </a:spcAft>
              <a:buClr>
                <a:schemeClr val="accent1"/>
              </a:buClr>
              <a:buSzPts val="1800"/>
              <a:buFont typeface="Calibri"/>
              <a:buChar char="•"/>
            </a:pPr>
            <a:r>
              <a:rPr lang="en-US" dirty="0"/>
              <a:t>During the show, Google announced updates to its core LLM, Google PaLM 2, adding releasing support for 38 languages and extending the model’s context window to a whopping 32,000-tokens, which will enable the model to ingest much larger documents and software. The company also announced several updates to its code generation model,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Codey</a:t>
            </a:r>
            <a:r>
              <a:rPr lang="en-US" dirty="0"/>
              <a:t>, as well as its image generation model, Imagen.</a:t>
            </a:r>
            <a:endParaRPr dirty="0"/>
          </a:p>
          <a:p>
            <a:pPr marL="0" lvl="0" indent="0" algn="l" rtl="0">
              <a:lnSpc>
                <a:spcPct val="95000"/>
              </a:lnSpc>
              <a:spcBef>
                <a:spcPts val="700"/>
              </a:spcBef>
              <a:spcAft>
                <a:spcPts val="0"/>
              </a:spcAft>
              <a:buSzPts val="1800"/>
              <a:buNone/>
            </a:pPr>
            <a:r>
              <a:rPr lang="en-US" b="1" dirty="0"/>
              <a:t>Assessment</a:t>
            </a:r>
            <a:endParaRPr dirty="0"/>
          </a:p>
          <a:p>
            <a:pPr marL="216000" marR="0" lvl="0" indent="-216000" algn="l" rtl="0">
              <a:lnSpc>
                <a:spcPct val="95000"/>
              </a:lnSpc>
              <a:spcBef>
                <a:spcPts val="700"/>
              </a:spcBef>
              <a:spcAft>
                <a:spcPts val="0"/>
              </a:spcAft>
              <a:buClr>
                <a:schemeClr val="accent1"/>
              </a:buClr>
              <a:buSzPts val="1800"/>
              <a:buFont typeface="Calibri"/>
              <a:buChar char="•"/>
            </a:pPr>
            <a:r>
              <a:rPr lang="en-US" dirty="0"/>
              <a:t>It’s important to note that Google is not sitting on its DeepMind technical laurels in plying its first-party, flagship </a:t>
            </a:r>
            <a:r>
              <a:rPr lang="en-US" dirty="0" err="1"/>
              <a:t>GenAI</a:t>
            </a:r>
            <a:r>
              <a:rPr lang="en-US" dirty="0"/>
              <a:t> models. Beyond expanding the basics for PaLM 2 (e.g., context window expansion), the vendor announced that it’s HIPAA-compliant Med-PaLM 2 model will be available in preview. And it introduced what appears to be one of the first instances of digital watermarking to Imagen. Powered by Google DeepMind’s SynthID technology, Imagen can now provide companies with assurance that AI-generated artwork is authentic and free of potential copyright concerns.</a:t>
            </a:r>
            <a:endParaRPr dirty="0"/>
          </a:p>
          <a:p>
            <a:pPr marL="216000" marR="0" lvl="0" indent="-101698" algn="l" rtl="0">
              <a:lnSpc>
                <a:spcPct val="95000"/>
              </a:lnSpc>
              <a:spcBef>
                <a:spcPts val="700"/>
              </a:spcBef>
              <a:spcAft>
                <a:spcPts val="0"/>
              </a:spcAft>
              <a:buClr>
                <a:schemeClr val="accent1"/>
              </a:buClr>
              <a:buSzPts val="1800"/>
              <a:buFont typeface="Calibri"/>
              <a:buNone/>
            </a:pPr>
            <a:endParaRPr dirty="0"/>
          </a:p>
          <a:p>
            <a:pPr marL="216000" marR="0" lvl="0" indent="-101698" algn="l" rtl="0">
              <a:lnSpc>
                <a:spcPct val="95000"/>
              </a:lnSpc>
              <a:spcBef>
                <a:spcPts val="700"/>
              </a:spcBef>
              <a:spcAft>
                <a:spcPts val="0"/>
              </a:spcAft>
              <a:buClr>
                <a:schemeClr val="accent1"/>
              </a:buClr>
              <a:buSzPts val="1800"/>
              <a:buFont typeface="Calibri"/>
              <a:buNone/>
            </a:pPr>
            <a:endParaRPr dirty="0"/>
          </a:p>
        </p:txBody>
      </p:sp>
      <p:pic>
        <p:nvPicPr>
          <p:cNvPr id="218" name="Google Shape;218;p11"/>
          <p:cNvPicPr preferRelativeResize="0"/>
          <p:nvPr/>
        </p:nvPicPr>
        <p:blipFill rotWithShape="1">
          <a:blip r:embed="rId3">
            <a:alphaModFix/>
          </a:blip>
          <a:srcRect/>
          <a:stretch/>
        </p:blipFill>
        <p:spPr>
          <a:xfrm>
            <a:off x="8686800" y="1802165"/>
            <a:ext cx="2961749" cy="3571291"/>
          </a:xfrm>
          <a:prstGeom prst="roundRect">
            <a:avLst>
              <a:gd name="adj" fmla="val 8648"/>
            </a:avLst>
          </a:prstGeom>
          <a:noFill/>
          <a:ln>
            <a:noFill/>
          </a:ln>
        </p:spPr>
      </p:pic>
      <p:sp>
        <p:nvSpPr>
          <p:cNvPr id="219" name="Google Shape;219;p11"/>
          <p:cNvSpPr txBox="1"/>
          <p:nvPr/>
        </p:nvSpPr>
        <p:spPr>
          <a:xfrm>
            <a:off x="8129588" y="5373456"/>
            <a:ext cx="3223949" cy="379704"/>
          </a:xfrm>
          <a:prstGeom prst="rect">
            <a:avLst/>
          </a:prstGeom>
          <a:noFill/>
          <a:ln>
            <a:noFill/>
          </a:ln>
        </p:spPr>
        <p:txBody>
          <a:bodyPr spcFirstLastPara="1" wrap="square" lIns="72000" tIns="0" rIns="0" bIns="72000" anchor="b"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Calibri"/>
                <a:ea typeface="Calibri"/>
                <a:cs typeface="Calibri"/>
                <a:sym typeface="Calibri"/>
              </a:rPr>
              <a:t>Notes: Automated prompt engineering suggestion in Google </a:t>
            </a:r>
            <a:r>
              <a:rPr lang="en-US" sz="800" b="0" i="0" u="none" strike="noStrike" cap="none" dirty="0" err="1">
                <a:solidFill>
                  <a:schemeClr val="dk1"/>
                </a:solidFill>
                <a:latin typeface="Calibri"/>
                <a:ea typeface="Calibri"/>
                <a:cs typeface="Calibri"/>
                <a:sym typeface="Calibri"/>
              </a:rPr>
              <a:t>MakerSuite</a:t>
            </a:r>
            <a:r>
              <a:rPr lang="en-US" sz="8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Calibri"/>
                <a:ea typeface="Calibri"/>
                <a:cs typeface="Calibri"/>
                <a:sym typeface="Calibri"/>
              </a:rPr>
              <a:t>Source: Google</a:t>
            </a:r>
            <a:endParaRPr sz="1400" b="0" i="0" u="none" strike="noStrike" cap="none" dirty="0">
              <a:solidFill>
                <a:srgbClr val="000000"/>
              </a:solidFill>
              <a:latin typeface="Arial"/>
              <a:ea typeface="Arial"/>
              <a:cs typeface="Arial"/>
              <a:sym typeface="Arial"/>
            </a:endParaRPr>
          </a:p>
        </p:txBody>
      </p:sp>
      <p:sp>
        <p:nvSpPr>
          <p:cNvPr id="220" name="Google Shape;220;p11"/>
          <p:cNvSpPr/>
          <p:nvPr/>
        </p:nvSpPr>
        <p:spPr>
          <a:xfrm>
            <a:off x="8129588" y="1412875"/>
            <a:ext cx="2961749" cy="254000"/>
          </a:xfrm>
          <a:prstGeom prst="rect">
            <a:avLst/>
          </a:prstGeom>
          <a:noFill/>
          <a:ln>
            <a:noFill/>
          </a:ln>
        </p:spPr>
        <p:txBody>
          <a:bodyPr spcFirstLastPara="1" wrap="square" lIns="72000" tIns="36000" rIns="72000" bIns="36000" anchor="ctr" anchorCtr="0">
            <a:noAutofit/>
          </a:bodyPr>
          <a:lstStyle/>
          <a:p>
            <a:pPr marL="0" marR="0" lvl="0" indent="0" rtl="0">
              <a:lnSpc>
                <a:spcPct val="100000"/>
              </a:lnSpc>
              <a:spcBef>
                <a:spcPts val="0"/>
              </a:spcBef>
              <a:spcAft>
                <a:spcPts val="0"/>
              </a:spcAft>
              <a:buClr>
                <a:srgbClr val="000000"/>
              </a:buClr>
              <a:buSzPts val="1200"/>
              <a:buFont typeface="Arial"/>
              <a:buNone/>
            </a:pPr>
            <a:r>
              <a:rPr lang="en-US" sz="1200" b="1" i="0" u="none" strike="noStrike" cap="none" dirty="0">
                <a:solidFill>
                  <a:schemeClr val="dk1"/>
                </a:solidFill>
                <a:latin typeface="Calibri"/>
                <a:ea typeface="Calibri"/>
                <a:cs typeface="Calibri"/>
                <a:sym typeface="Calibri"/>
              </a:rPr>
              <a:t>Prompt engineering augmented support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2"/>
          <p:cNvSpPr txBox="1">
            <a:spLocks noGrp="1"/>
          </p:cNvSpPr>
          <p:nvPr>
            <p:ph type="title"/>
          </p:nvPr>
        </p:nvSpPr>
        <p:spPr>
          <a:xfrm>
            <a:off x="348314" y="476250"/>
            <a:ext cx="5944910" cy="68421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2800"/>
              <a:buFont typeface="Calibri"/>
              <a:buNone/>
            </a:pPr>
            <a:r>
              <a:rPr lang="en-US"/>
              <a:t>Notebooks get real</a:t>
            </a:r>
            <a:endParaRPr/>
          </a:p>
        </p:txBody>
      </p:sp>
      <p:sp>
        <p:nvSpPr>
          <p:cNvPr id="226" name="Google Shape;226;p12"/>
          <p:cNvSpPr txBox="1">
            <a:spLocks noGrp="1"/>
          </p:cNvSpPr>
          <p:nvPr>
            <p:ph type="body" idx="2"/>
          </p:nvPr>
        </p:nvSpPr>
        <p:spPr>
          <a:xfrm>
            <a:off x="336550" y="1412875"/>
            <a:ext cx="11495372" cy="2050638"/>
          </a:xfrm>
          <a:prstGeom prst="rect">
            <a:avLst/>
          </a:prstGeom>
          <a:noFill/>
          <a:ln>
            <a:noFill/>
          </a:ln>
        </p:spPr>
        <p:txBody>
          <a:bodyPr spcFirstLastPara="1" wrap="square" lIns="0" tIns="72000" rIns="0" bIns="0" anchor="t" anchorCtr="0">
            <a:noAutofit/>
          </a:bodyPr>
          <a:lstStyle/>
          <a:p>
            <a:pPr marL="0" lvl="0" indent="0" algn="l" rtl="0">
              <a:lnSpc>
                <a:spcPct val="95000"/>
              </a:lnSpc>
              <a:spcBef>
                <a:spcPts val="0"/>
              </a:spcBef>
              <a:spcAft>
                <a:spcPts val="0"/>
              </a:spcAft>
              <a:buSzPts val="1800"/>
              <a:buNone/>
            </a:pPr>
            <a:r>
              <a:rPr lang="en-US" sz="1200" b="1" dirty="0"/>
              <a:t>Announcement</a:t>
            </a:r>
            <a:endParaRPr sz="1200" dirty="0"/>
          </a:p>
          <a:p>
            <a:pPr marL="216000" marR="0" lvl="0" indent="-216000" algn="l" rtl="0">
              <a:lnSpc>
                <a:spcPct val="95000"/>
              </a:lnSpc>
              <a:spcBef>
                <a:spcPts val="700"/>
              </a:spcBef>
              <a:spcAft>
                <a:spcPts val="0"/>
              </a:spcAft>
              <a:buClr>
                <a:schemeClr val="accent1"/>
              </a:buClr>
              <a:buSzPts val="1800"/>
              <a:buFont typeface="Calibri"/>
              <a:buChar char="•"/>
            </a:pPr>
            <a:r>
              <a:rPr lang="en-US" sz="1200" dirty="0"/>
              <a:t>Google announced Google Colab Enterprise, a new offering based on its well-regarded but prosumer-oriented data science notebook experience, Google Colab. Available in preview today with general availability planned for later in September, this new version of Colab will integrate with Vertex AI and other </a:t>
            </a:r>
            <a:r>
              <a:rPr lang="en-US" sz="12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Google Cloud</a:t>
            </a:r>
            <a:r>
              <a:rPr lang="en-US" sz="1200" dirty="0"/>
              <a:t> services. </a:t>
            </a:r>
            <a:endParaRPr sz="1200" dirty="0"/>
          </a:p>
          <a:p>
            <a:pPr marL="0" lvl="0" indent="0" algn="l" rtl="0">
              <a:lnSpc>
                <a:spcPct val="95000"/>
              </a:lnSpc>
              <a:spcBef>
                <a:spcPts val="700"/>
              </a:spcBef>
              <a:spcAft>
                <a:spcPts val="0"/>
              </a:spcAft>
              <a:buSzPts val="1800"/>
              <a:buNone/>
            </a:pPr>
            <a:r>
              <a:rPr lang="en-US" sz="1200" b="1" dirty="0"/>
              <a:t>Assessment</a:t>
            </a:r>
            <a:endParaRPr sz="1200" dirty="0"/>
          </a:p>
          <a:p>
            <a:pPr marL="216000" marR="0" lvl="0" indent="-216000" algn="l" rtl="0">
              <a:lnSpc>
                <a:spcPct val="95000"/>
              </a:lnSpc>
              <a:spcBef>
                <a:spcPts val="700"/>
              </a:spcBef>
              <a:spcAft>
                <a:spcPts val="0"/>
              </a:spcAft>
              <a:buClr>
                <a:schemeClr val="accent1"/>
              </a:buClr>
              <a:buSzPts val="1800"/>
              <a:buFont typeface="Calibri"/>
              <a:buChar char="•"/>
            </a:pPr>
            <a:r>
              <a:rPr lang="en-US" sz="1200" dirty="0"/>
              <a:t>A move that has been coming for some time, the introduction of Colab Enterprise comes as no surprise. However, it is tremendously important to the vendor, as Colab can now serve as a direct, consistent path between enterprise students/enthusiasts and enterprise practitioners. </a:t>
            </a:r>
            <a:endParaRPr sz="1200" dirty="0"/>
          </a:p>
          <a:p>
            <a:pPr marL="216000" marR="0" lvl="0" indent="-216000" algn="l" rtl="0">
              <a:lnSpc>
                <a:spcPct val="95000"/>
              </a:lnSpc>
              <a:spcBef>
                <a:spcPts val="700"/>
              </a:spcBef>
              <a:spcAft>
                <a:spcPts val="0"/>
              </a:spcAft>
              <a:buClr>
                <a:schemeClr val="accent1"/>
              </a:buClr>
              <a:buSzPts val="1800"/>
              <a:buFont typeface="Calibri"/>
              <a:buChar char="•"/>
            </a:pPr>
            <a:r>
              <a:rPr lang="en-US" sz="1200" dirty="0"/>
              <a:t>This is also a big deal because it enables Google to directly integrate Colab within its numerous AI, data, and analytics solutions. Already, for example, the company announced that BigQuery Studio would work directly with Colab Enterprise, extending enterprise security and compliance support to Colab notebooks. </a:t>
            </a:r>
            <a:endParaRPr sz="1200" dirty="0"/>
          </a:p>
          <a:p>
            <a:pPr marL="216000" marR="0" lvl="0" indent="-101698" algn="l" rtl="0">
              <a:lnSpc>
                <a:spcPct val="95000"/>
              </a:lnSpc>
              <a:spcBef>
                <a:spcPts val="700"/>
              </a:spcBef>
              <a:spcAft>
                <a:spcPts val="0"/>
              </a:spcAft>
              <a:buClr>
                <a:schemeClr val="accent1"/>
              </a:buClr>
              <a:buSzPts val="1800"/>
              <a:buFont typeface="Calibri"/>
              <a:buNone/>
            </a:pPr>
            <a:endParaRPr sz="1200" dirty="0"/>
          </a:p>
          <a:p>
            <a:pPr marL="216000" marR="0" lvl="0" indent="-101698" algn="l" rtl="0">
              <a:lnSpc>
                <a:spcPct val="95000"/>
              </a:lnSpc>
              <a:spcBef>
                <a:spcPts val="700"/>
              </a:spcBef>
              <a:spcAft>
                <a:spcPts val="0"/>
              </a:spcAft>
              <a:buClr>
                <a:schemeClr val="accent1"/>
              </a:buClr>
              <a:buSzPts val="1800"/>
              <a:buFont typeface="Calibri"/>
              <a:buNone/>
            </a:pPr>
            <a:endParaRPr sz="1200" dirty="0"/>
          </a:p>
        </p:txBody>
      </p:sp>
      <p:sp>
        <p:nvSpPr>
          <p:cNvPr id="227" name="Google Shape;227;p12"/>
          <p:cNvSpPr txBox="1"/>
          <p:nvPr/>
        </p:nvSpPr>
        <p:spPr>
          <a:xfrm>
            <a:off x="2940050" y="5095831"/>
            <a:ext cx="4586024" cy="346014"/>
          </a:xfrm>
          <a:prstGeom prst="rect">
            <a:avLst/>
          </a:prstGeom>
          <a:noFill/>
          <a:ln>
            <a:noFill/>
          </a:ln>
        </p:spPr>
        <p:txBody>
          <a:bodyPr spcFirstLastPara="1" wrap="square" lIns="72000" tIns="0" rIns="0" bIns="72000" anchor="b"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Calibri"/>
                <a:ea typeface="Calibri"/>
                <a:cs typeface="Calibri"/>
                <a:sym typeface="Calibri"/>
              </a:rPr>
              <a:t>Notes: Here, the user need only type “import p” to initiate a Duet AI completion recommendation.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Calibri"/>
                <a:ea typeface="Calibri"/>
                <a:cs typeface="Calibri"/>
                <a:sym typeface="Calibri"/>
              </a:rPr>
              <a:t>Source: Google</a:t>
            </a:r>
            <a:endParaRPr sz="1400" b="0" i="0" u="none" strike="noStrike" cap="none" dirty="0">
              <a:solidFill>
                <a:srgbClr val="000000"/>
              </a:solidFill>
              <a:latin typeface="Arial"/>
              <a:ea typeface="Arial"/>
              <a:cs typeface="Arial"/>
              <a:sym typeface="Arial"/>
            </a:endParaRPr>
          </a:p>
        </p:txBody>
      </p:sp>
      <p:sp>
        <p:nvSpPr>
          <p:cNvPr id="228" name="Google Shape;228;p12"/>
          <p:cNvSpPr/>
          <p:nvPr/>
        </p:nvSpPr>
        <p:spPr>
          <a:xfrm>
            <a:off x="2940050" y="3429000"/>
            <a:ext cx="2857926" cy="376644"/>
          </a:xfrm>
          <a:prstGeom prst="rect">
            <a:avLst/>
          </a:prstGeom>
          <a:noFill/>
          <a:ln>
            <a:noFill/>
          </a:ln>
        </p:spPr>
        <p:txBody>
          <a:bodyPr spcFirstLastPara="1" wrap="square" lIns="72000" tIns="36000" rIns="72000" bIns="360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chemeClr val="dk1"/>
                </a:solidFill>
                <a:latin typeface="Calibri"/>
                <a:ea typeface="Calibri"/>
                <a:cs typeface="Calibri"/>
                <a:sym typeface="Calibri"/>
              </a:rPr>
              <a:t>Duet AI within Google Colab</a:t>
            </a:r>
            <a:endParaRPr sz="1400" b="0" i="0" u="none" strike="noStrike" cap="none" dirty="0">
              <a:solidFill>
                <a:srgbClr val="000000"/>
              </a:solidFill>
              <a:latin typeface="Arial"/>
              <a:ea typeface="Arial"/>
              <a:cs typeface="Arial"/>
              <a:sym typeface="Arial"/>
            </a:endParaRPr>
          </a:p>
        </p:txBody>
      </p:sp>
      <p:pic>
        <p:nvPicPr>
          <p:cNvPr id="229" name="Google Shape;229;p12"/>
          <p:cNvPicPr preferRelativeResize="0"/>
          <p:nvPr/>
        </p:nvPicPr>
        <p:blipFill rotWithShape="1">
          <a:blip r:embed="rId3">
            <a:alphaModFix/>
          </a:blip>
          <a:srcRect/>
          <a:stretch/>
        </p:blipFill>
        <p:spPr>
          <a:xfrm>
            <a:off x="2940050" y="3879911"/>
            <a:ext cx="6311900" cy="121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3"/>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rmAutofit/>
          </a:bodyPr>
          <a:lstStyle/>
          <a:p>
            <a:pPr marL="0" lvl="0" indent="0" algn="l" rtl="0">
              <a:lnSpc>
                <a:spcPct val="85000"/>
              </a:lnSpc>
              <a:spcBef>
                <a:spcPts val="0"/>
              </a:spcBef>
              <a:spcAft>
                <a:spcPts val="0"/>
              </a:spcAft>
              <a:buClr>
                <a:schemeClr val="accent1"/>
              </a:buClr>
              <a:buSzPts val="2800"/>
              <a:buFont typeface="Calibri"/>
              <a:buNone/>
            </a:pPr>
            <a:r>
              <a:rPr lang="en-US"/>
              <a:t>Big data and big models</a:t>
            </a:r>
            <a:endParaRPr/>
          </a:p>
        </p:txBody>
      </p:sp>
      <p:pic>
        <p:nvPicPr>
          <p:cNvPr id="236" name="Google Shape;236;p13" descr="Data as ones and zeros being fed into a complex machine. "/>
          <p:cNvPicPr preferRelativeResize="0"/>
          <p:nvPr/>
        </p:nvPicPr>
        <p:blipFill rotWithShape="1">
          <a:blip r:embed="rId3">
            <a:alphaModFix/>
          </a:blip>
          <a:srcRect l="10112" r="9041" b="-1"/>
          <a:stretch/>
        </p:blipFill>
        <p:spPr>
          <a:xfrm>
            <a:off x="348314" y="1419909"/>
            <a:ext cx="3700800" cy="4267212"/>
          </a:xfrm>
          <a:prstGeom prst="rect">
            <a:avLst/>
          </a:prstGeom>
          <a:solidFill>
            <a:srgbClr val="FFFFFF"/>
          </a:solidFill>
          <a:ln>
            <a:noFill/>
          </a:ln>
        </p:spPr>
      </p:pic>
      <p:sp>
        <p:nvSpPr>
          <p:cNvPr id="237" name="Google Shape;237;p13"/>
          <p:cNvSpPr txBox="1">
            <a:spLocks noGrp="1"/>
          </p:cNvSpPr>
          <p:nvPr>
            <p:ph type="body" idx="2"/>
          </p:nvPr>
        </p:nvSpPr>
        <p:spPr>
          <a:xfrm>
            <a:off x="4242290" y="1419909"/>
            <a:ext cx="7421886" cy="4267212"/>
          </a:xfrm>
          <a:prstGeom prst="rect">
            <a:avLst/>
          </a:prstGeom>
          <a:noFill/>
          <a:ln>
            <a:noFill/>
          </a:ln>
        </p:spPr>
        <p:txBody>
          <a:bodyPr spcFirstLastPara="1" wrap="square" lIns="0" tIns="72000" rIns="0" bIns="0" anchor="t" anchorCtr="0">
            <a:noAutofit/>
          </a:bodyPr>
          <a:lstStyle/>
          <a:p>
            <a:pPr marL="0" lvl="0" indent="0" algn="l" rtl="0">
              <a:lnSpc>
                <a:spcPct val="95000"/>
              </a:lnSpc>
              <a:spcBef>
                <a:spcPts val="0"/>
              </a:spcBef>
              <a:spcAft>
                <a:spcPts val="0"/>
              </a:spcAft>
              <a:buSzPts val="1600"/>
              <a:buFont typeface="Calibri"/>
              <a:buNone/>
            </a:pPr>
            <a:r>
              <a:rPr lang="en-US" b="1" dirty="0"/>
              <a:t>Announcement</a:t>
            </a:r>
            <a:endParaRPr dirty="0"/>
          </a:p>
          <a:p>
            <a:pPr marL="216000" marR="0" lvl="0" indent="-216000" algn="l" rtl="0">
              <a:lnSpc>
                <a:spcPct val="95000"/>
              </a:lnSpc>
              <a:spcBef>
                <a:spcPts val="700"/>
              </a:spcBef>
              <a:spcAft>
                <a:spcPts val="0"/>
              </a:spcAft>
              <a:buClr>
                <a:schemeClr val="accent1"/>
              </a:buClr>
              <a:buSzPts val="1600"/>
              <a:buFont typeface="Calibri"/>
              <a:buChar char="•"/>
            </a:pPr>
            <a:r>
              <a:rPr lang="en-US" dirty="0"/>
              <a:t>Beyond introducing AlloyDB AI, Google made several database-related announcements, bringing Duet AI directly into Google Cloud Spanner (AlloyDB and Cloud SQL will follow shortly). The vendor also added new opportunities for customers to meld transactional and analytical data via Cloud Spanner Data Boost, which lets users analyze Cloud Spanner data in BigQuery and other tools without impacting performance.</a:t>
            </a:r>
            <a:endParaRPr dirty="0"/>
          </a:p>
          <a:p>
            <a:pPr marL="0" lvl="0" indent="0" algn="l" rtl="0">
              <a:lnSpc>
                <a:spcPct val="95000"/>
              </a:lnSpc>
              <a:spcBef>
                <a:spcPts val="700"/>
              </a:spcBef>
              <a:spcAft>
                <a:spcPts val="0"/>
              </a:spcAft>
              <a:buSzPts val="1600"/>
              <a:buFont typeface="Calibri"/>
              <a:buNone/>
            </a:pP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Assessment</a:t>
            </a:r>
            <a:endParaRPr dirty="0"/>
          </a:p>
          <a:p>
            <a:pPr marL="216000" marR="0" lvl="0" indent="-216000" algn="l" rtl="0">
              <a:lnSpc>
                <a:spcPct val="95000"/>
              </a:lnSpc>
              <a:spcBef>
                <a:spcPts val="700"/>
              </a:spcBef>
              <a:spcAft>
                <a:spcPts val="0"/>
              </a:spcAft>
              <a:buClr>
                <a:schemeClr val="accent1"/>
              </a:buClr>
              <a:buSzPts val="1600"/>
              <a:buFont typeface="Calibri"/>
              <a:buChar char="•"/>
            </a:pPr>
            <a:r>
              <a:rPr lang="en-US" dirty="0"/>
              <a:t>The importance of fielding </a:t>
            </a:r>
            <a:r>
              <a:rPr lang="en-US" dirty="0" err="1"/>
              <a:t>GenAI</a:t>
            </a:r>
            <a:r>
              <a:rPr lang="en-US" dirty="0"/>
              <a:t> augmentative capabilities within and across Google’s wide portfolio of data and analytics tools cannot be overstated. Omdia foresees a rapid shift toward </a:t>
            </a:r>
            <a:r>
              <a:rPr lang="en-US" dirty="0" err="1"/>
              <a:t>GenAI</a:t>
            </a:r>
            <a:r>
              <a:rPr lang="en-US" dirty="0"/>
              <a:t>-assisted code generation, product navigation, and management tasks. With Duet AI in Cloud Spanner, for example, data professionals can generate code to structure, modify, or query data in a purely declarative manner, using only natural language.</a:t>
            </a:r>
            <a:endParaRPr dirty="0"/>
          </a:p>
          <a:p>
            <a:pPr marL="216000" marR="0" lvl="0" indent="-216000" algn="l" rtl="0">
              <a:lnSpc>
                <a:spcPct val="95000"/>
              </a:lnSpc>
              <a:spcBef>
                <a:spcPts val="700"/>
              </a:spcBef>
              <a:spcAft>
                <a:spcPts val="0"/>
              </a:spcAft>
              <a:buClr>
                <a:schemeClr val="accent1"/>
              </a:buClr>
              <a:buSzPts val="1600"/>
              <a:buFont typeface="Calibri"/>
              <a:buChar char="•"/>
            </a:pPr>
            <a:r>
              <a:rPr lang="en-US" dirty="0"/>
              <a:t>It’s also interesting to see Google put Duet AI to use well beyond basic augmentation to also encapsulate automation. The company, for instance, is putting Duet AI to work in automating complex tasks like migrating Oracle customers to Google Cloud PostgreSQL (now in GA) and eventually AlloyDB.</a:t>
            </a:r>
            <a:endParaRPr dirty="0"/>
          </a:p>
        </p:txBody>
      </p:sp>
      <p:sp>
        <p:nvSpPr>
          <p:cNvPr id="238" name="Google Shape;238;p13"/>
          <p:cNvSpPr txBox="1"/>
          <p:nvPr/>
        </p:nvSpPr>
        <p:spPr>
          <a:xfrm>
            <a:off x="348314" y="5687121"/>
            <a:ext cx="1828343" cy="242888"/>
          </a:xfrm>
          <a:prstGeom prst="rect">
            <a:avLst/>
          </a:prstGeom>
          <a:noFill/>
          <a:ln>
            <a:noFill/>
          </a:ln>
        </p:spPr>
        <p:txBody>
          <a:bodyPr spcFirstLastPara="1" wrap="square" lIns="0" tIns="72000" rIns="0" bIns="0" anchor="t" anchorCtr="0">
            <a:normAutofit/>
          </a:bodyPr>
          <a:lstStyle/>
          <a:p>
            <a:pPr marL="0" marR="0" lvl="0" indent="0" rtl="0">
              <a:lnSpc>
                <a:spcPct val="95000"/>
              </a:lnSpc>
              <a:spcBef>
                <a:spcPts val="0"/>
              </a:spcBef>
              <a:spcAft>
                <a:spcPts val="0"/>
              </a:spcAft>
              <a:buClr>
                <a:srgbClr val="000000"/>
              </a:buClr>
              <a:buSzPct val="100000"/>
              <a:buFont typeface="Arial"/>
              <a:buNone/>
            </a:pPr>
            <a:r>
              <a:rPr lang="en-US" sz="800" b="0" i="0" u="none" strike="noStrike" cap="none" dirty="0">
                <a:solidFill>
                  <a:schemeClr val="dk1"/>
                </a:solidFill>
                <a:latin typeface="Calibri"/>
                <a:ea typeface="Calibri"/>
                <a:cs typeface="Calibri"/>
                <a:sym typeface="Calibri"/>
              </a:rPr>
              <a:t>Source: Google Duet AI</a:t>
            </a:r>
            <a:endParaRPr sz="8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4"/>
          <p:cNvSpPr txBox="1">
            <a:spLocks noGrp="1"/>
          </p:cNvSpPr>
          <p:nvPr>
            <p:ph type="title"/>
          </p:nvPr>
        </p:nvSpPr>
        <p:spPr>
          <a:xfrm>
            <a:off x="348314" y="476250"/>
            <a:ext cx="5944910" cy="68421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2800"/>
              <a:buFont typeface="Calibri"/>
              <a:buNone/>
            </a:pPr>
            <a:r>
              <a:rPr lang="en-US"/>
              <a:t>LLMOps in overdrive</a:t>
            </a:r>
            <a:endParaRPr/>
          </a:p>
        </p:txBody>
      </p:sp>
      <p:sp>
        <p:nvSpPr>
          <p:cNvPr id="245" name="Google Shape;245;p14"/>
          <p:cNvSpPr txBox="1"/>
          <p:nvPr/>
        </p:nvSpPr>
        <p:spPr>
          <a:xfrm>
            <a:off x="8129588" y="4070342"/>
            <a:ext cx="2614612" cy="488828"/>
          </a:xfrm>
          <a:prstGeom prst="rect">
            <a:avLst/>
          </a:prstGeom>
          <a:noFill/>
          <a:ln>
            <a:noFill/>
          </a:ln>
        </p:spPr>
        <p:txBody>
          <a:bodyPr spcFirstLastPara="1" wrap="square" lIns="72000" tIns="0" rIns="0" bIns="72000" anchor="b"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Calibri"/>
                <a:ea typeface="Calibri"/>
                <a:cs typeface="Calibri"/>
                <a:sym typeface="Calibri"/>
              </a:rPr>
              <a:t>Notes: A demonstration showing search results across 8 million Stack Overflow questions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Calibri"/>
                <a:ea typeface="Calibri"/>
                <a:cs typeface="Calibri"/>
                <a:sym typeface="Calibri"/>
              </a:rPr>
              <a:t>Source: Google</a:t>
            </a:r>
            <a:endParaRPr sz="1400" b="0" i="0" u="none" strike="noStrike" cap="none" dirty="0">
              <a:solidFill>
                <a:srgbClr val="000000"/>
              </a:solidFill>
              <a:latin typeface="Arial"/>
              <a:ea typeface="Arial"/>
              <a:cs typeface="Arial"/>
              <a:sym typeface="Arial"/>
            </a:endParaRPr>
          </a:p>
        </p:txBody>
      </p:sp>
      <p:sp>
        <p:nvSpPr>
          <p:cNvPr id="246" name="Google Shape;246;p14"/>
          <p:cNvSpPr/>
          <p:nvPr/>
        </p:nvSpPr>
        <p:spPr>
          <a:xfrm>
            <a:off x="8129588" y="1412874"/>
            <a:ext cx="3410465" cy="263525"/>
          </a:xfrm>
          <a:prstGeom prst="rect">
            <a:avLst/>
          </a:prstGeom>
          <a:noFill/>
          <a:ln>
            <a:noFill/>
          </a:ln>
        </p:spPr>
        <p:txBody>
          <a:bodyPr spcFirstLastPara="1" wrap="square" lIns="72000" tIns="36000" rIns="72000" bIns="36000" anchor="ctr" anchorCtr="0">
            <a:noAutofit/>
          </a:bodyPr>
          <a:lstStyle/>
          <a:p>
            <a:pPr marL="0" marR="0" lvl="0" indent="0" rtl="0">
              <a:lnSpc>
                <a:spcPct val="100000"/>
              </a:lnSpc>
              <a:spcBef>
                <a:spcPts val="0"/>
              </a:spcBef>
              <a:spcAft>
                <a:spcPts val="0"/>
              </a:spcAft>
              <a:buClr>
                <a:srgbClr val="000000"/>
              </a:buClr>
              <a:buSzPts val="1200"/>
              <a:buFont typeface="Arial"/>
              <a:buNone/>
            </a:pPr>
            <a:r>
              <a:rPr lang="en-US" sz="1200" b="1" i="0" u="none" strike="noStrike" cap="none" dirty="0">
                <a:solidFill>
                  <a:schemeClr val="dk1"/>
                </a:solidFill>
                <a:latin typeface="Calibri"/>
                <a:ea typeface="Calibri"/>
                <a:cs typeface="Calibri"/>
                <a:sym typeface="Calibri"/>
              </a:rPr>
              <a:t>Semantic search for grounding LLMs</a:t>
            </a:r>
            <a:endParaRPr sz="1400" b="0" i="0" u="none" strike="noStrike" cap="none" dirty="0">
              <a:solidFill>
                <a:srgbClr val="000000"/>
              </a:solidFill>
              <a:latin typeface="Arial"/>
              <a:ea typeface="Arial"/>
              <a:cs typeface="Arial"/>
              <a:sym typeface="Arial"/>
            </a:endParaRPr>
          </a:p>
        </p:txBody>
      </p:sp>
      <p:sp>
        <p:nvSpPr>
          <p:cNvPr id="247" name="Google Shape;247;p14"/>
          <p:cNvSpPr txBox="1">
            <a:spLocks noGrp="1"/>
          </p:cNvSpPr>
          <p:nvPr>
            <p:ph type="body" idx="2"/>
          </p:nvPr>
        </p:nvSpPr>
        <p:spPr>
          <a:xfrm>
            <a:off x="348314" y="1412875"/>
            <a:ext cx="7600299" cy="4584700"/>
          </a:xfrm>
          <a:prstGeom prst="rect">
            <a:avLst/>
          </a:prstGeom>
          <a:noFill/>
          <a:ln>
            <a:noFill/>
          </a:ln>
        </p:spPr>
        <p:txBody>
          <a:bodyPr spcFirstLastPara="1" wrap="square" lIns="0" tIns="72000" rIns="0" bIns="0" anchor="t" anchorCtr="0">
            <a:noAutofit/>
          </a:bodyPr>
          <a:lstStyle/>
          <a:p>
            <a:pPr marL="0" lvl="0" indent="0" algn="l" rtl="0">
              <a:lnSpc>
                <a:spcPct val="95000"/>
              </a:lnSpc>
              <a:spcBef>
                <a:spcPts val="0"/>
              </a:spcBef>
              <a:spcAft>
                <a:spcPts val="0"/>
              </a:spcAft>
              <a:buSzPts val="1800"/>
              <a:buNone/>
            </a:pPr>
            <a:r>
              <a:rPr lang="en-US" b="1" dirty="0"/>
              <a:t>Announcement</a:t>
            </a:r>
            <a:endParaRPr dirty="0"/>
          </a:p>
          <a:p>
            <a:pPr marL="216000" marR="0" lvl="0" indent="-216000" algn="l" rtl="0">
              <a:lnSpc>
                <a:spcPct val="95000"/>
              </a:lnSpc>
              <a:spcBef>
                <a:spcPts val="700"/>
              </a:spcBef>
              <a:spcAft>
                <a:spcPts val="0"/>
              </a:spcAft>
              <a:buClr>
                <a:schemeClr val="accent1"/>
              </a:buClr>
              <a:buSzPts val="1800"/>
              <a:buFont typeface="Calibri"/>
              <a:buChar char="•"/>
            </a:pPr>
            <a:r>
              <a:rPr lang="en-US" dirty="0"/>
              <a:t>Lastly, Google announced a wide array of innovations, all taking aim at operationalizing LLMs (referred to as LLMOps). For example, the company introduced Automatic Side by Side and Automatic Metrics features within Vertex AI, which lets practitioners test and compare several LLMs against a ground truth reference dataset. Google also updated Vertex AI Feature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S</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tore</a:t>
            </a:r>
            <a:r>
              <a:rPr lang="en-US" dirty="0"/>
              <a:t>, building it directly into BigQuery. </a:t>
            </a:r>
            <a:endParaRPr dirty="0"/>
          </a:p>
          <a:p>
            <a:pPr marL="0" lvl="0" indent="0" algn="l" rtl="0">
              <a:lnSpc>
                <a:spcPct val="95000"/>
              </a:lnSpc>
              <a:spcBef>
                <a:spcPts val="700"/>
              </a:spcBef>
              <a:spcAft>
                <a:spcPts val="0"/>
              </a:spcAft>
              <a:buSzPts val="1800"/>
              <a:buNone/>
            </a:pPr>
            <a:r>
              <a:rPr lang="en-US" b="1" dirty="0"/>
              <a:t>Assessment</a:t>
            </a:r>
            <a:endParaRPr dirty="0"/>
          </a:p>
          <a:p>
            <a:pPr marL="216000" marR="0" lvl="0" indent="-216000" algn="l" rtl="0">
              <a:lnSpc>
                <a:spcPct val="95000"/>
              </a:lnSpc>
              <a:spcBef>
                <a:spcPts val="700"/>
              </a:spcBef>
              <a:spcAft>
                <a:spcPts val="0"/>
              </a:spcAft>
              <a:buClr>
                <a:schemeClr val="accent1"/>
              </a:buClr>
              <a:buSzPts val="1800"/>
              <a:buFont typeface="Calibri"/>
              <a:buChar char="•"/>
            </a:pPr>
            <a:r>
              <a:rPr lang="en-US" dirty="0"/>
              <a:t>It is important to note that these together with Google’s early noted announcements surrounding vector embeddings and API-level grounding for PaLM (in private preview) will work across all models within the company’s Model Garden through Google Vertex AI. This includes both text and image embeddings. Going further, when these embeddings are coupled with Google’s Matching Engine (Google’s vector search service), customers can ground their model output against business data in tabular format. This is crucial for Google because it opens up the ability for customers to work synchronously between 3</a:t>
            </a:r>
            <a:r>
              <a:rPr lang="en-US" baseline="30000" dirty="0"/>
              <a:t>rd</a:t>
            </a:r>
            <a:r>
              <a:rPr lang="en-US" dirty="0"/>
              <a:t> party, open source, and first party models, all using the same responsible AI tooling.</a:t>
            </a:r>
            <a:endParaRPr dirty="0"/>
          </a:p>
          <a:p>
            <a:pPr marL="216000" marR="0" lvl="0" indent="-101698" algn="l" rtl="0">
              <a:lnSpc>
                <a:spcPct val="95000"/>
              </a:lnSpc>
              <a:spcBef>
                <a:spcPts val="700"/>
              </a:spcBef>
              <a:spcAft>
                <a:spcPts val="0"/>
              </a:spcAft>
              <a:buClr>
                <a:schemeClr val="accent1"/>
              </a:buClr>
              <a:buSzPts val="1800"/>
              <a:buFont typeface="Calibri"/>
              <a:buNone/>
            </a:pPr>
            <a:endParaRPr dirty="0"/>
          </a:p>
          <a:p>
            <a:pPr marL="216000" marR="0" lvl="0" indent="-101698" algn="l" rtl="0">
              <a:lnSpc>
                <a:spcPct val="95000"/>
              </a:lnSpc>
              <a:spcBef>
                <a:spcPts val="700"/>
              </a:spcBef>
              <a:spcAft>
                <a:spcPts val="0"/>
              </a:spcAft>
              <a:buClr>
                <a:schemeClr val="accent1"/>
              </a:buClr>
              <a:buSzPts val="1800"/>
              <a:buFont typeface="Calibri"/>
              <a:buNone/>
            </a:pPr>
            <a:endParaRPr dirty="0"/>
          </a:p>
        </p:txBody>
      </p:sp>
      <p:pic>
        <p:nvPicPr>
          <p:cNvPr id="248" name="Google Shape;248;p14"/>
          <p:cNvPicPr preferRelativeResize="0"/>
          <p:nvPr/>
        </p:nvPicPr>
        <p:blipFill rotWithShape="1">
          <a:blip r:embed="rId3">
            <a:alphaModFix/>
          </a:blip>
          <a:srcRect/>
          <a:stretch/>
        </p:blipFill>
        <p:spPr>
          <a:xfrm>
            <a:off x="8227026" y="1912065"/>
            <a:ext cx="3516184" cy="2167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5"/>
          <p:cNvSpPr txBox="1">
            <a:spLocks noGrp="1"/>
          </p:cNvSpPr>
          <p:nvPr>
            <p:ph type="title"/>
          </p:nvPr>
        </p:nvSpPr>
        <p:spPr>
          <a:xfrm>
            <a:off x="347664" y="2086928"/>
            <a:ext cx="7600949" cy="320421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accent1"/>
              </a:buClr>
              <a:buSzPts val="6000"/>
              <a:buFont typeface="Calibri"/>
              <a:buNone/>
            </a:pPr>
            <a:r>
              <a:rPr lang="en-US" sz="6000"/>
              <a:t>Key takeaway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6"/>
          <p:cNvSpPr txBox="1">
            <a:spLocks noGrp="1"/>
          </p:cNvSpPr>
          <p:nvPr>
            <p:ph type="title"/>
          </p:nvPr>
        </p:nvSpPr>
        <p:spPr>
          <a:xfrm>
            <a:off x="348313" y="476250"/>
            <a:ext cx="11486499" cy="68421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2800"/>
              <a:buFont typeface="Calibri"/>
              <a:buNone/>
            </a:pPr>
            <a:r>
              <a:rPr lang="en-US" dirty="0"/>
              <a:t>Key takeaway from Google Cloud Next 2023</a:t>
            </a:r>
            <a:endParaRPr dirty="0"/>
          </a:p>
        </p:txBody>
      </p:sp>
      <p:sp>
        <p:nvSpPr>
          <p:cNvPr id="259" name="Google Shape;259;p16"/>
          <p:cNvSpPr txBox="1">
            <a:spLocks noGrp="1"/>
          </p:cNvSpPr>
          <p:nvPr>
            <p:ph type="body" idx="2"/>
          </p:nvPr>
        </p:nvSpPr>
        <p:spPr>
          <a:xfrm>
            <a:off x="348314" y="1419909"/>
            <a:ext cx="5648400" cy="4577666"/>
          </a:xfrm>
          <a:prstGeom prst="rect">
            <a:avLst/>
          </a:prstGeom>
          <a:noFill/>
          <a:ln>
            <a:noFill/>
          </a:ln>
        </p:spPr>
        <p:txBody>
          <a:bodyPr spcFirstLastPara="1" wrap="square" lIns="0" tIns="72000" rIns="0" bIns="0" anchor="t" anchorCtr="0">
            <a:noAutofit/>
          </a:bodyPr>
          <a:lstStyle/>
          <a:p>
            <a:pPr marL="216000" marR="0" lvl="0" indent="-216000" algn="l" rtl="0">
              <a:lnSpc>
                <a:spcPct val="95000"/>
              </a:lnSpc>
              <a:spcBef>
                <a:spcPts val="0"/>
              </a:spcBef>
              <a:spcAft>
                <a:spcPts val="0"/>
              </a:spcAft>
              <a:buClr>
                <a:schemeClr val="accent1"/>
              </a:buClr>
              <a:buSzPts val="1800"/>
              <a:buFont typeface="Calibri"/>
              <a:buChar char="•"/>
            </a:pPr>
            <a:r>
              <a:rPr lang="en-US" dirty="0"/>
              <a:t>Google is currently operating in “startup” mode, accelerating time to market for key </a:t>
            </a:r>
            <a:r>
              <a:rPr lang="en-US" dirty="0" err="1"/>
              <a:t>GenAI</a:t>
            </a:r>
            <a:r>
              <a:rPr lang="en-US" dirty="0"/>
              <a:t> capabilities like Duet AI in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G</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o</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o</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g</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l</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e</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C</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l</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o</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u</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d</a:t>
            </a:r>
            <a:r>
              <a:rPr lang="en-US" dirty="0"/>
              <a:t>, AlloyDB AI, Grounding in Vertex AI, PaLM 2 enhancements, et al. </a:t>
            </a:r>
            <a:endParaRPr dirty="0"/>
          </a:p>
          <a:p>
            <a:pPr marL="216000" marR="0" lvl="0" indent="-216000" algn="l" rtl="0">
              <a:lnSpc>
                <a:spcPct val="95000"/>
              </a:lnSpc>
              <a:spcBef>
                <a:spcPts val="700"/>
              </a:spcBef>
              <a:spcAft>
                <a:spcPts val="0"/>
              </a:spcAft>
              <a:buClr>
                <a:schemeClr val="accent1"/>
              </a:buClr>
              <a:buSzPts val="1800"/>
              <a:buFont typeface="Calibri"/>
              <a:buChar char="•"/>
            </a:pPr>
            <a:r>
              <a:rPr lang="en-US" dirty="0"/>
              <a:t>At a high level, this will help the vendor overcome market perception that it been too conservative relative to rivals Microsoft and OpenAI. </a:t>
            </a:r>
            <a:endParaRPr dirty="0"/>
          </a:p>
          <a:p>
            <a:pPr marL="216000" indent="-216000">
              <a:spcBef>
                <a:spcPts val="700"/>
              </a:spcBef>
              <a:buSzPts val="1800"/>
            </a:pPr>
            <a:r>
              <a:rPr lang="en-US" dirty="0"/>
              <a:t>In looking at the announcement in detail, however, Google is not trying to recapture market momentum. </a:t>
            </a:r>
          </a:p>
          <a:p>
            <a:pPr marL="216000" indent="-216000">
              <a:spcBef>
                <a:spcPts val="700"/>
              </a:spcBef>
              <a:buSzPts val="1800"/>
            </a:pPr>
            <a:r>
              <a:rPr lang="en-US" dirty="0"/>
              <a:t>Rather, the vendor is assembling the infrastructure necessary to operationalize </a:t>
            </a:r>
            <a:r>
              <a:rPr lang="en-US" dirty="0" err="1"/>
              <a:t>GenAI</a:t>
            </a:r>
            <a:r>
              <a:rPr lang="en-US" dirty="0"/>
              <a:t> solutions in the enterprise at scale with full control over Responsible AI H3 concerns (model helpfulness, harmlessness, and honesty).</a:t>
            </a:r>
            <a:endParaRPr lang="en-US" dirty="0">
              <a:sym typeface="Arial"/>
            </a:endParaRPr>
          </a:p>
          <a:p>
            <a:pPr marL="216000" indent="-216000">
              <a:spcBef>
                <a:spcPts val="700"/>
              </a:spcBef>
              <a:buSzPts val="1800"/>
            </a:pPr>
            <a:r>
              <a:rPr lang="en-US" dirty="0"/>
              <a:t>Taking this a step further, Google intends to help customers do so no matter which models they select, be those first-party, third-party, or open source models. With more than 100 models available in Vertex AI Model Garden, the company is well on its way in this regard.</a:t>
            </a:r>
            <a:endParaRPr lang="en-US" dirty="0">
              <a:sym typeface="Arial"/>
            </a:endParaRPr>
          </a:p>
          <a:p>
            <a:pPr marL="216000" marR="0" lvl="0" indent="-216000" algn="l" rtl="0">
              <a:lnSpc>
                <a:spcPct val="95000"/>
              </a:lnSpc>
              <a:spcBef>
                <a:spcPts val="700"/>
              </a:spcBef>
              <a:spcAft>
                <a:spcPts val="0"/>
              </a:spcAft>
              <a:buClr>
                <a:schemeClr val="accent1"/>
              </a:buClr>
              <a:buSzPts val="1800"/>
              <a:buFont typeface="Calibri"/>
              <a:buChar char="•"/>
            </a:pPr>
            <a:endParaRPr lang="en-US" dirty="0"/>
          </a:p>
        </p:txBody>
      </p:sp>
      <p:sp>
        <p:nvSpPr>
          <p:cNvPr id="260" name="Google Shape;260;p16"/>
          <p:cNvSpPr txBox="1"/>
          <p:nvPr/>
        </p:nvSpPr>
        <p:spPr>
          <a:xfrm>
            <a:off x="8719178" y="2950946"/>
            <a:ext cx="1736291"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Bradley Shimmin</a:t>
            </a:r>
            <a:endParaRPr sz="1800" b="1" i="0" u="none" strike="noStrike" cap="none">
              <a:solidFill>
                <a:schemeClr val="dk1"/>
              </a:solidFill>
              <a:latin typeface="Calibri"/>
              <a:ea typeface="Calibri"/>
              <a:cs typeface="Calibri"/>
              <a:sym typeface="Calibri"/>
            </a:endParaRPr>
          </a:p>
        </p:txBody>
      </p:sp>
      <p:sp>
        <p:nvSpPr>
          <p:cNvPr id="261" name="Google Shape;261;p16"/>
          <p:cNvSpPr txBox="1"/>
          <p:nvPr/>
        </p:nvSpPr>
        <p:spPr>
          <a:xfrm>
            <a:off x="8719179" y="3335437"/>
            <a:ext cx="2957350" cy="6463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Chief Analyst, AI Platforms, analytics and data management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chemeClr val="dk1"/>
              </a:solidFill>
              <a:latin typeface="Calibri"/>
              <a:ea typeface="Calibri"/>
              <a:cs typeface="Calibri"/>
              <a:sym typeface="Calibri"/>
            </a:endParaRPr>
          </a:p>
        </p:txBody>
      </p:sp>
      <p:pic>
        <p:nvPicPr>
          <p:cNvPr id="262" name="Google Shape;262;p16" descr="A person in a white suit&#10;&#10;Description automatically generated"/>
          <p:cNvPicPr preferRelativeResize="0"/>
          <p:nvPr/>
        </p:nvPicPr>
        <p:blipFill rotWithShape="1">
          <a:blip r:embed="rId3">
            <a:alphaModFix/>
          </a:blip>
          <a:srcRect/>
          <a:stretch/>
        </p:blipFill>
        <p:spPr>
          <a:xfrm>
            <a:off x="7040045" y="2620059"/>
            <a:ext cx="1474002" cy="1474002"/>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8"/>
          <p:cNvSpPr txBox="1">
            <a:spLocks noGrp="1"/>
          </p:cNvSpPr>
          <p:nvPr>
            <p:ph type="body" idx="1"/>
          </p:nvPr>
        </p:nvSpPr>
        <p:spPr>
          <a:xfrm>
            <a:off x="348314" y="1412875"/>
            <a:ext cx="11480800" cy="4575063"/>
          </a:xfrm>
          <a:prstGeom prst="rect">
            <a:avLst/>
          </a:prstGeom>
          <a:noFill/>
          <a:ln>
            <a:noFill/>
          </a:ln>
        </p:spPr>
        <p:txBody>
          <a:bodyPr spcFirstLastPara="1" wrap="square" lIns="0" tIns="72000" rIns="0" bIns="0" anchor="t" anchorCtr="0">
            <a:noAutofit/>
          </a:bodyPr>
          <a:lstStyle/>
          <a:p>
            <a:pPr marL="0" lvl="0" indent="0" algn="l" rtl="0">
              <a:lnSpc>
                <a:spcPct val="95000"/>
              </a:lnSpc>
              <a:spcBef>
                <a:spcPts val="0"/>
              </a:spcBef>
              <a:spcAft>
                <a:spcPts val="0"/>
              </a:spcAft>
              <a:buSzPts val="1400"/>
              <a:buNone/>
            </a:pPr>
            <a:r>
              <a:rPr lang="en-US" b="1" dirty="0">
                <a:solidFill>
                  <a:srgbClr val="000000"/>
                </a:solidFill>
              </a:rPr>
              <a:t>Further reading</a:t>
            </a:r>
            <a:endParaRPr dirty="0"/>
          </a:p>
          <a:p>
            <a:pPr marL="0" lvl="0" indent="0" algn="l" rtl="0">
              <a:lnSpc>
                <a:spcPct val="95000"/>
              </a:lnSpc>
              <a:spcBef>
                <a:spcPts val="600"/>
              </a:spcBef>
              <a:spcAft>
                <a:spcPts val="0"/>
              </a:spcAft>
              <a:buSzPts val="1400"/>
              <a:buNone/>
            </a:pPr>
            <a:r>
              <a:rPr lang="en-US" i="1" dirty="0"/>
              <a:t>AWS extends generative AI platform capabilities with autonomous agents, (August 2023)</a:t>
            </a:r>
            <a:endParaRPr dirty="0"/>
          </a:p>
          <a:p>
            <a:pPr marL="0" lvl="0" indent="0" algn="l" rtl="0">
              <a:lnSpc>
                <a:spcPct val="95000"/>
              </a:lnSpc>
              <a:spcBef>
                <a:spcPts val="600"/>
              </a:spcBef>
              <a:spcAft>
                <a:spcPts val="0"/>
              </a:spcAft>
              <a:buSzPts val="1400"/>
              <a:buNone/>
            </a:pPr>
            <a:r>
              <a:rPr lang="en-US" i="1" dirty="0"/>
              <a:t>Technology Analysis: Responsible LLM Tools and Practices, (August 2023)</a:t>
            </a:r>
            <a:endParaRPr dirty="0"/>
          </a:p>
          <a:p>
            <a:pPr marL="0" lvl="0" indent="0" algn="l" rtl="0">
              <a:lnSpc>
                <a:spcPct val="95000"/>
              </a:lnSpc>
              <a:spcBef>
                <a:spcPts val="600"/>
              </a:spcBef>
              <a:spcAft>
                <a:spcPts val="0"/>
              </a:spcAft>
              <a:buSzPts val="1400"/>
              <a:buNone/>
            </a:pPr>
            <a:r>
              <a:rPr lang="en-US" i="1" dirty="0">
                <a:hlinkClick r:id="rId3"/>
              </a:rPr>
              <a:t>Google Cloud Next </a:t>
            </a:r>
            <a:r>
              <a:rPr lang="en-US" i="1">
                <a:hlinkClick r:id="rId3"/>
              </a:rPr>
              <a:t>2023 Keynote</a:t>
            </a:r>
            <a:endParaRPr lang="en-US" i="1" dirty="0"/>
          </a:p>
          <a:p>
            <a:pPr marL="0" lvl="0" indent="0" algn="l" rtl="0">
              <a:lnSpc>
                <a:spcPct val="95000"/>
              </a:lnSpc>
              <a:spcBef>
                <a:spcPts val="600"/>
              </a:spcBef>
              <a:spcAft>
                <a:spcPts val="0"/>
              </a:spcAft>
              <a:buSzPts val="1400"/>
              <a:buNone/>
            </a:pPr>
            <a:r>
              <a:rPr lang="en-US" i="1" dirty="0">
                <a:hlinkClick r:id="rId4"/>
              </a:rPr>
              <a:t>Google Cloud Next 2023 Keynote on Duet AI in GCP analytics tools</a:t>
            </a:r>
            <a:endParaRPr lang="en-US" i="1" dirty="0"/>
          </a:p>
          <a:p>
            <a:pPr marL="0" lvl="0" indent="0" algn="l" rtl="0">
              <a:lnSpc>
                <a:spcPct val="95000"/>
              </a:lnSpc>
              <a:spcBef>
                <a:spcPts val="600"/>
              </a:spcBef>
              <a:spcAft>
                <a:spcPts val="0"/>
              </a:spcAft>
              <a:buSzPts val="1400"/>
              <a:buNone/>
            </a:pPr>
            <a:r>
              <a:rPr lang="en-US" i="1" dirty="0">
                <a:hlinkClick r:id="rId5"/>
              </a:rPr>
              <a:t>Google Vertex AI Model Garden</a:t>
            </a:r>
            <a:endParaRPr lang="en-US" i="1" dirty="0"/>
          </a:p>
          <a:p>
            <a:pPr marL="0" lvl="0" indent="0" algn="l" rtl="0">
              <a:lnSpc>
                <a:spcPct val="95000"/>
              </a:lnSpc>
              <a:spcBef>
                <a:spcPts val="600"/>
              </a:spcBef>
              <a:spcAft>
                <a:spcPts val="0"/>
              </a:spcAft>
              <a:buSzPts val="1400"/>
              <a:buNone/>
            </a:pPr>
            <a:endParaRPr b="1" dirty="0">
              <a:solidFill>
                <a:srgbClr val="000000"/>
              </a:solidFill>
            </a:endParaRPr>
          </a:p>
          <a:p>
            <a:pPr marL="0" lvl="0" indent="0" algn="l" rtl="0">
              <a:lnSpc>
                <a:spcPct val="95000"/>
              </a:lnSpc>
              <a:spcBef>
                <a:spcPts val="600"/>
              </a:spcBef>
              <a:spcAft>
                <a:spcPts val="0"/>
              </a:spcAft>
              <a:buSzPts val="1400"/>
              <a:buNone/>
            </a:pPr>
            <a:r>
              <a:rPr lang="en-US" b="1" dirty="0">
                <a:solidFill>
                  <a:srgbClr val="000000"/>
                </a:solidFill>
              </a:rPr>
              <a:t>Author</a:t>
            </a:r>
            <a:endParaRPr dirty="0"/>
          </a:p>
          <a:p>
            <a:pPr marL="0" lvl="0" indent="0" algn="l" rtl="0">
              <a:lnSpc>
                <a:spcPct val="95000"/>
              </a:lnSpc>
              <a:spcBef>
                <a:spcPts val="300"/>
              </a:spcBef>
              <a:spcAft>
                <a:spcPts val="0"/>
              </a:spcAft>
              <a:buSzPts val="1400"/>
              <a:buNone/>
            </a:pPr>
            <a:r>
              <a:rPr lang="en-US" dirty="0"/>
              <a:t>Bradley Shimmin, Chief Analyst, AI platforms, analytics and data management</a:t>
            </a:r>
            <a:endParaRPr dirty="0"/>
          </a:p>
          <a:p>
            <a:pPr marL="0" lvl="1" indent="0" algn="l" rtl="0">
              <a:lnSpc>
                <a:spcPct val="95000"/>
              </a:lnSpc>
              <a:spcBef>
                <a:spcPts val="1000"/>
              </a:spcBef>
              <a:spcAft>
                <a:spcPts val="0"/>
              </a:spcAft>
              <a:buSzPts val="1400"/>
              <a:buNone/>
            </a:pPr>
            <a:r>
              <a:rPr lang="en-US" u="sng" dirty="0">
                <a:solidFill>
                  <a:srgbClr val="000000"/>
                </a:solidFill>
                <a:hlinkClick r:id="rId6">
                  <a:extLst>
                    <a:ext uri="{A12FA001-AC4F-418D-AE19-62706E023703}">
                      <ahyp:hlinkClr xmlns:ahyp="http://schemas.microsoft.com/office/drawing/2018/hyperlinkcolor" val="tx"/>
                    </a:ext>
                  </a:extLst>
                </a:hlinkClick>
              </a:rPr>
              <a:t>askananalyst@omdia.com</a:t>
            </a:r>
            <a:endParaRPr b="1" dirty="0">
              <a:solidFill>
                <a:srgbClr val="000000"/>
              </a:solidFill>
            </a:endParaRPr>
          </a:p>
          <a:p>
            <a:pPr marL="0" lvl="1" indent="0" algn="l" rtl="0">
              <a:lnSpc>
                <a:spcPct val="95000"/>
              </a:lnSpc>
              <a:spcBef>
                <a:spcPts val="600"/>
              </a:spcBef>
              <a:spcAft>
                <a:spcPts val="0"/>
              </a:spcAft>
              <a:buSzPts val="1400"/>
              <a:buNone/>
            </a:pPr>
            <a:r>
              <a:rPr lang="en-US" b="1" dirty="0">
                <a:solidFill>
                  <a:srgbClr val="000000"/>
                </a:solidFill>
              </a:rPr>
              <a:t>Omdia Consulting</a:t>
            </a:r>
            <a:endParaRPr b="1" dirty="0">
              <a:solidFill>
                <a:srgbClr val="000000"/>
              </a:solidFill>
            </a:endParaRPr>
          </a:p>
          <a:p>
            <a:pPr marL="0" lvl="1" indent="0" algn="l" rtl="0">
              <a:lnSpc>
                <a:spcPct val="95000"/>
              </a:lnSpc>
              <a:spcBef>
                <a:spcPts val="600"/>
              </a:spcBef>
              <a:spcAft>
                <a:spcPts val="0"/>
              </a:spcAft>
              <a:buSzPts val="1400"/>
              <a:buNone/>
            </a:pPr>
            <a:r>
              <a:rPr lang="en-US" dirty="0">
                <a:solidFill>
                  <a:srgbClr val="000000"/>
                </a:solidFill>
              </a:rPr>
              <a:t>We hope that this analysis will help you make informed and imaginative business decisions. If you have further requirements, Omdia’s consulting team may be able to help you. For more information about Omdia’s consulting capabilities, please contact us directly at </a:t>
            </a:r>
            <a:r>
              <a:rPr lang="en-US" u="sng" dirty="0">
                <a:solidFill>
                  <a:srgbClr val="000000"/>
                </a:solidFill>
                <a:hlinkClick r:id="rId7">
                  <a:extLst>
                    <a:ext uri="{A12FA001-AC4F-418D-AE19-62706E023703}">
                      <ahyp:hlinkClr xmlns:ahyp="http://schemas.microsoft.com/office/drawing/2018/hyperlinkcolor" val="tx"/>
                    </a:ext>
                  </a:extLst>
                </a:hlinkClick>
              </a:rPr>
              <a:t>consulting@omdia.com</a:t>
            </a:r>
            <a:r>
              <a:rPr lang="en-US" dirty="0">
                <a:solidFill>
                  <a:srgbClr val="000000"/>
                </a:solidFill>
              </a:rPr>
              <a:t>.</a:t>
            </a:r>
            <a:endParaRPr dirty="0"/>
          </a:p>
          <a:p>
            <a:pPr marL="0" lvl="1" indent="0" algn="l" rtl="0">
              <a:lnSpc>
                <a:spcPct val="95000"/>
              </a:lnSpc>
              <a:spcBef>
                <a:spcPts val="600"/>
              </a:spcBef>
              <a:spcAft>
                <a:spcPts val="0"/>
              </a:spcAft>
              <a:buSzPts val="1400"/>
              <a:buNone/>
            </a:pPr>
            <a:r>
              <a:rPr lang="en-US" b="1" dirty="0">
                <a:solidFill>
                  <a:srgbClr val="000000"/>
                </a:solidFill>
              </a:rPr>
              <a:t>Citation Policy</a:t>
            </a:r>
            <a:endParaRPr b="1" dirty="0">
              <a:solidFill>
                <a:srgbClr val="000000"/>
              </a:solidFill>
            </a:endParaRPr>
          </a:p>
          <a:p>
            <a:pPr marL="0" lvl="1" indent="0" algn="l" rtl="0">
              <a:lnSpc>
                <a:spcPct val="95000"/>
              </a:lnSpc>
              <a:spcBef>
                <a:spcPts val="600"/>
              </a:spcBef>
              <a:spcAft>
                <a:spcPts val="0"/>
              </a:spcAft>
              <a:buSzPts val="1400"/>
              <a:buNone/>
            </a:pPr>
            <a:r>
              <a:rPr lang="en-US" dirty="0">
                <a:solidFill>
                  <a:srgbClr val="000000"/>
                </a:solidFill>
              </a:rPr>
              <a:t>Request external citation and usage of Omdia research and data via </a:t>
            </a:r>
            <a:r>
              <a:rPr lang="en-US" u="sng" dirty="0">
                <a:solidFill>
                  <a:srgbClr val="000000"/>
                </a:solidFill>
                <a:hlinkClick r:id="rId8">
                  <a:extLst>
                    <a:ext uri="{A12FA001-AC4F-418D-AE19-62706E023703}">
                      <ahyp:hlinkClr xmlns:ahyp="http://schemas.microsoft.com/office/drawing/2018/hyperlinkcolor" val="tx"/>
                    </a:ext>
                  </a:extLst>
                </a:hlinkClick>
              </a:rPr>
              <a:t>citations@omdia.com</a:t>
            </a:r>
            <a:r>
              <a:rPr lang="en-US" dirty="0">
                <a:solidFill>
                  <a:srgbClr val="000000"/>
                </a:solidFill>
              </a:rPr>
              <a:t>.</a:t>
            </a:r>
            <a:endParaRPr dirty="0"/>
          </a:p>
        </p:txBody>
      </p:sp>
      <p:sp>
        <p:nvSpPr>
          <p:cNvPr id="273" name="Google Shape;273;p18"/>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2800"/>
              <a:buFont typeface="Calibri"/>
              <a:buNone/>
            </a:pPr>
            <a:r>
              <a:rPr lang="en-US"/>
              <a:t>Appendix</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2800"/>
              <a:buFont typeface="Calibri"/>
              <a:buNone/>
            </a:pPr>
            <a:r>
              <a:rPr lang="en-US"/>
              <a:t>Contents</a:t>
            </a:r>
            <a:endParaRPr/>
          </a:p>
        </p:txBody>
      </p:sp>
      <p:sp>
        <p:nvSpPr>
          <p:cNvPr id="141" name="Google Shape;141;p2"/>
          <p:cNvSpPr txBox="1">
            <a:spLocks noGrp="1"/>
          </p:cNvSpPr>
          <p:nvPr>
            <p:ph type="body" idx="1"/>
          </p:nvPr>
        </p:nvSpPr>
        <p:spPr>
          <a:xfrm>
            <a:off x="348314" y="1419907"/>
            <a:ext cx="11480400" cy="4572001"/>
          </a:xfrm>
          <a:prstGeom prst="rect">
            <a:avLst/>
          </a:prstGeom>
          <a:noFill/>
          <a:ln>
            <a:noFill/>
          </a:ln>
        </p:spPr>
        <p:txBody>
          <a:bodyPr spcFirstLastPara="1" wrap="square" lIns="0" tIns="72000" rIns="0" bIns="0" anchor="t" anchorCtr="0">
            <a:noAutofit/>
          </a:bodyPr>
          <a:lstStyle/>
          <a:p>
            <a:pPr marL="215900" indent="-215900">
              <a:spcBef>
                <a:spcPts val="600"/>
              </a:spcBef>
              <a:buClr>
                <a:srgbClr val="6D2CA7"/>
              </a:buClr>
              <a:buSzTx/>
              <a:buFont typeface="Calibri" panose="020F0502020204030204" pitchFamily="34" charset="0"/>
              <a:buChar char="•"/>
              <a:tabLst>
                <a:tab pos="10972800" algn="r"/>
              </a:tabLst>
              <a:defRPr/>
            </a:pPr>
            <a:r>
              <a:rPr lang="en-US" sz="1400" kern="1200" dirty="0">
                <a:solidFill>
                  <a:srgbClr val="000000"/>
                </a:solidFill>
                <a:ea typeface="+mn-ea"/>
                <a:cs typeface="+mn-cs"/>
              </a:rPr>
              <a:t>Show overview	4</a:t>
            </a:r>
            <a:endParaRPr sz="1400" kern="1200" dirty="0">
              <a:solidFill>
                <a:srgbClr val="000000"/>
              </a:solidFill>
              <a:ea typeface="+mn-ea"/>
              <a:cs typeface="+mn-cs"/>
            </a:endParaRPr>
          </a:p>
          <a:p>
            <a:pPr marL="215900" indent="-215900">
              <a:spcBef>
                <a:spcPts val="600"/>
              </a:spcBef>
              <a:buClr>
                <a:srgbClr val="6D2CA7"/>
              </a:buClr>
              <a:buSzTx/>
              <a:buFont typeface="Calibri" panose="020F0502020204030204" pitchFamily="34" charset="0"/>
              <a:buChar char="•"/>
              <a:tabLst>
                <a:tab pos="10972800" algn="r"/>
              </a:tabLst>
              <a:defRPr/>
            </a:pPr>
            <a:r>
              <a:rPr lang="en-US" sz="1400" kern="1200" dirty="0">
                <a:solidFill>
                  <a:srgbClr val="000000"/>
                </a:solidFill>
                <a:ea typeface="+mn-ea"/>
                <a:cs typeface="+mn-cs"/>
              </a:rPr>
              <a:t>Top stories	7</a:t>
            </a:r>
            <a:endParaRPr sz="1400" kern="1200" dirty="0">
              <a:solidFill>
                <a:srgbClr val="000000"/>
              </a:solidFill>
              <a:ea typeface="+mn-ea"/>
              <a:cs typeface="+mn-cs"/>
            </a:endParaRPr>
          </a:p>
          <a:p>
            <a:pPr marL="215900" indent="-215900">
              <a:spcBef>
                <a:spcPts val="600"/>
              </a:spcBef>
              <a:buClr>
                <a:srgbClr val="6D2CA7"/>
              </a:buClr>
              <a:buSzTx/>
              <a:buFont typeface="Calibri" panose="020F0502020204030204" pitchFamily="34" charset="0"/>
              <a:buChar char="•"/>
              <a:tabLst>
                <a:tab pos="10972800" algn="r"/>
              </a:tabLst>
              <a:defRPr/>
            </a:pPr>
            <a:r>
              <a:rPr lang="en-US" sz="1400" kern="1200" dirty="0">
                <a:solidFill>
                  <a:srgbClr val="000000"/>
                </a:solidFill>
                <a:ea typeface="+mn-ea"/>
                <a:cs typeface="+mn-cs"/>
              </a:rPr>
              <a:t>Key takeaway	15</a:t>
            </a:r>
          </a:p>
          <a:p>
            <a:pPr marL="215900" indent="-215900">
              <a:spcBef>
                <a:spcPts val="600"/>
              </a:spcBef>
              <a:buClr>
                <a:srgbClr val="6D2CA7"/>
              </a:buClr>
              <a:buSzTx/>
              <a:buFont typeface="Calibri" panose="020F0502020204030204" pitchFamily="34" charset="0"/>
              <a:buChar char="•"/>
              <a:tabLst>
                <a:tab pos="10972800" algn="r"/>
              </a:tabLst>
              <a:defRPr/>
            </a:pPr>
            <a:r>
              <a:rPr lang="en-US" sz="1400" kern="1200" dirty="0">
                <a:solidFill>
                  <a:srgbClr val="000000"/>
                </a:solidFill>
                <a:ea typeface="+mn-ea"/>
                <a:cs typeface="+mn-cs"/>
              </a:rPr>
              <a:t>Appendix	16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51" name="Google Shape;151;p3"/>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2800"/>
              <a:buFont typeface="Calibri"/>
              <a:buNone/>
            </a:pPr>
            <a:r>
              <a:rPr lang="en-US" dirty="0"/>
              <a:t>Seven top trends </a:t>
            </a:r>
            <a:endParaRPr dirty="0"/>
          </a:p>
        </p:txBody>
      </p:sp>
      <p:graphicFrame>
        <p:nvGraphicFramePr>
          <p:cNvPr id="2" name="Table 6">
            <a:extLst>
              <a:ext uri="{FF2B5EF4-FFF2-40B4-BE49-F238E27FC236}">
                <a16:creationId xmlns:a16="http://schemas.microsoft.com/office/drawing/2014/main" id="{6DCCE3C9-FB30-BA4D-417A-8738FE6DF8CC}"/>
              </a:ext>
            </a:extLst>
          </p:cNvPr>
          <p:cNvGraphicFramePr>
            <a:graphicFrameLocks noGrp="1"/>
          </p:cNvGraphicFramePr>
          <p:nvPr>
            <p:extLst>
              <p:ext uri="{D42A27DB-BD31-4B8C-83A1-F6EECF244321}">
                <p14:modId xmlns:p14="http://schemas.microsoft.com/office/powerpoint/2010/main" val="1274964383"/>
              </p:ext>
            </p:extLst>
          </p:nvPr>
        </p:nvGraphicFramePr>
        <p:xfrm>
          <a:off x="348314" y="1412875"/>
          <a:ext cx="1757363" cy="1873804"/>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141573519"/>
                    </a:ext>
                  </a:extLst>
                </a:gridCol>
              </a:tblGrid>
              <a:tr h="928924">
                <a:tc>
                  <a:txBody>
                    <a:bodyPr/>
                    <a:lstStyle/>
                    <a:p>
                      <a:r>
                        <a:rPr lang="en-US" sz="4000" dirty="0">
                          <a:solidFill>
                            <a:schemeClr val="bg2"/>
                          </a:solidFill>
                          <a:latin typeface="Calibri" panose="020F0502020204030204" pitchFamily="34" charset="0"/>
                          <a:cs typeface="Calibri" panose="020F0502020204030204" pitchFamily="34" charset="0"/>
                        </a:rPr>
                        <a:t>01</a:t>
                      </a:r>
                    </a:p>
                  </a:txBody>
                  <a:tcPr marL="0"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34558"/>
                  </a:ext>
                </a:extLst>
              </a:tr>
              <a:tr h="928924">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accent1"/>
                          </a:solidFill>
                          <a:latin typeface="Calibri" panose="020F0502020204030204" pitchFamily="34" charset="0"/>
                          <a:cs typeface="Calibri" panose="020F0502020204030204" pitchFamily="34" charset="0"/>
                        </a:rPr>
                        <a:t>Dancing a Duet</a:t>
                      </a:r>
                      <a:endParaRPr lang="en-US" sz="1400" u="none" strike="noStrike" cap="none"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Google begins rolling out Duet AI across its portfolio </a:t>
                      </a:r>
                      <a:endParaRPr lang="en-US" sz="1400" u="none" strike="noStrike" cap="none" dirty="0">
                        <a:solidFill>
                          <a:srgbClr val="A770D9"/>
                        </a:solidFill>
                        <a:latin typeface="Calibri" panose="020F0502020204030204" pitchFamily="34" charset="0"/>
                        <a:cs typeface="Calibri" panose="020F0502020204030204" pitchFamily="34" charset="0"/>
                      </a:endParaRPr>
                    </a:p>
                  </a:txBody>
                  <a:tcPr marL="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86295"/>
                  </a:ext>
                </a:extLst>
              </a:tr>
            </a:tbl>
          </a:graphicData>
        </a:graphic>
      </p:graphicFrame>
      <p:graphicFrame>
        <p:nvGraphicFramePr>
          <p:cNvPr id="3" name="Table 6">
            <a:extLst>
              <a:ext uri="{FF2B5EF4-FFF2-40B4-BE49-F238E27FC236}">
                <a16:creationId xmlns:a16="http://schemas.microsoft.com/office/drawing/2014/main" id="{857C37AD-B0DD-C868-794A-2097BF7488F5}"/>
              </a:ext>
            </a:extLst>
          </p:cNvPr>
          <p:cNvGraphicFramePr>
            <a:graphicFrameLocks noGrp="1"/>
          </p:cNvGraphicFramePr>
          <p:nvPr>
            <p:extLst>
              <p:ext uri="{D42A27DB-BD31-4B8C-83A1-F6EECF244321}">
                <p14:modId xmlns:p14="http://schemas.microsoft.com/office/powerpoint/2010/main" val="2395154402"/>
              </p:ext>
            </p:extLst>
          </p:nvPr>
        </p:nvGraphicFramePr>
        <p:xfrm>
          <a:off x="2832878" y="1412875"/>
          <a:ext cx="1757363" cy="1873804"/>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141573519"/>
                    </a:ext>
                  </a:extLst>
                </a:gridCol>
              </a:tblGrid>
              <a:tr h="928924">
                <a:tc>
                  <a:txBody>
                    <a:bodyPr/>
                    <a:lstStyle/>
                    <a:p>
                      <a:r>
                        <a:rPr lang="en-US" sz="4000" dirty="0">
                          <a:solidFill>
                            <a:schemeClr val="bg2"/>
                          </a:solidFill>
                          <a:latin typeface="Calibri" panose="020F0502020204030204" pitchFamily="34" charset="0"/>
                          <a:cs typeface="Calibri" panose="020F0502020204030204" pitchFamily="34" charset="0"/>
                        </a:rPr>
                        <a:t>02</a:t>
                      </a:r>
                    </a:p>
                  </a:txBody>
                  <a:tcPr marL="0"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34558"/>
                  </a:ext>
                </a:extLst>
              </a:tr>
              <a:tr h="928924">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dirty="0">
                          <a:solidFill>
                            <a:schemeClr val="accent1"/>
                          </a:solidFill>
                          <a:latin typeface="Calibri" panose="020F0502020204030204" pitchFamily="34" charset="0"/>
                          <a:cs typeface="Calibri" panose="020F0502020204030204" pitchFamily="34" charset="0"/>
                        </a:rPr>
                        <a:t>Embeddings afoot</a:t>
                      </a:r>
                      <a:endParaRPr lang="en-US" sz="1400" u="none" strike="noStrike" cap="none"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New vector database tools target semantic search and LLMs</a:t>
                      </a:r>
                      <a:endParaRPr lang="en-US" sz="1400" u="none" strike="noStrike" cap="none" dirty="0">
                        <a:solidFill>
                          <a:srgbClr val="A770D9"/>
                        </a:solidFill>
                        <a:latin typeface="Calibri" panose="020F0502020204030204" pitchFamily="34" charset="0"/>
                        <a:cs typeface="Calibri" panose="020F0502020204030204" pitchFamily="34" charset="0"/>
                      </a:endParaRPr>
                    </a:p>
                  </a:txBody>
                  <a:tcPr marL="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86295"/>
                  </a:ext>
                </a:extLst>
              </a:tr>
            </a:tbl>
          </a:graphicData>
        </a:graphic>
      </p:graphicFrame>
      <p:graphicFrame>
        <p:nvGraphicFramePr>
          <p:cNvPr id="4" name="Table 6">
            <a:extLst>
              <a:ext uri="{FF2B5EF4-FFF2-40B4-BE49-F238E27FC236}">
                <a16:creationId xmlns:a16="http://schemas.microsoft.com/office/drawing/2014/main" id="{29F9B00F-21DA-A4A8-C6FA-485C355C1B8D}"/>
              </a:ext>
            </a:extLst>
          </p:cNvPr>
          <p:cNvGraphicFramePr>
            <a:graphicFrameLocks noGrp="1"/>
          </p:cNvGraphicFramePr>
          <p:nvPr>
            <p:extLst>
              <p:ext uri="{D42A27DB-BD31-4B8C-83A1-F6EECF244321}">
                <p14:modId xmlns:p14="http://schemas.microsoft.com/office/powerpoint/2010/main" val="3303785465"/>
              </p:ext>
            </p:extLst>
          </p:nvPr>
        </p:nvGraphicFramePr>
        <p:xfrm>
          <a:off x="5306218" y="1412875"/>
          <a:ext cx="1757363" cy="1873804"/>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141573519"/>
                    </a:ext>
                  </a:extLst>
                </a:gridCol>
              </a:tblGrid>
              <a:tr h="928924">
                <a:tc>
                  <a:txBody>
                    <a:bodyPr/>
                    <a:lstStyle/>
                    <a:p>
                      <a:r>
                        <a:rPr lang="en-US" sz="4000">
                          <a:solidFill>
                            <a:schemeClr val="bg2"/>
                          </a:solidFill>
                          <a:latin typeface="Calibri" panose="020F0502020204030204" pitchFamily="34" charset="0"/>
                          <a:cs typeface="Calibri" panose="020F0502020204030204" pitchFamily="34" charset="0"/>
                        </a:rPr>
                        <a:t>03</a:t>
                      </a:r>
                      <a:endParaRPr lang="en-US" sz="4000" dirty="0">
                        <a:solidFill>
                          <a:schemeClr val="bg2"/>
                        </a:solidFill>
                        <a:latin typeface="Calibri" panose="020F0502020204030204" pitchFamily="34" charset="0"/>
                        <a:cs typeface="Calibri" panose="020F0502020204030204" pitchFamily="34" charset="0"/>
                      </a:endParaRPr>
                    </a:p>
                  </a:txBody>
                  <a:tcPr marL="0"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34558"/>
                  </a:ext>
                </a:extLst>
              </a:tr>
              <a:tr h="928924">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dirty="0">
                          <a:solidFill>
                            <a:schemeClr val="accent1"/>
                          </a:solidFill>
                          <a:latin typeface="Calibri" panose="020F0502020204030204" pitchFamily="34" charset="0"/>
                          <a:cs typeface="Calibri" panose="020F0502020204030204" pitchFamily="34" charset="0"/>
                        </a:rPr>
                        <a:t>Fresh from the garden</a:t>
                      </a:r>
                      <a:endParaRPr lang="en-US" sz="1400" u="none" strike="noStrike" cap="none"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The Google Vertex AI Model Garden picks up several new LLMs</a:t>
                      </a:r>
                      <a:endParaRPr lang="en-US" sz="1400" u="none" strike="noStrike" cap="none" dirty="0">
                        <a:solidFill>
                          <a:srgbClr val="A770D9"/>
                        </a:solidFill>
                        <a:latin typeface="Calibri" panose="020F0502020204030204" pitchFamily="34" charset="0"/>
                        <a:cs typeface="Calibri" panose="020F0502020204030204" pitchFamily="34" charset="0"/>
                      </a:endParaRPr>
                    </a:p>
                  </a:txBody>
                  <a:tcPr marL="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86295"/>
                  </a:ext>
                </a:extLst>
              </a:tr>
            </a:tbl>
          </a:graphicData>
        </a:graphic>
      </p:graphicFrame>
      <p:graphicFrame>
        <p:nvGraphicFramePr>
          <p:cNvPr id="5" name="Table 6">
            <a:extLst>
              <a:ext uri="{FF2B5EF4-FFF2-40B4-BE49-F238E27FC236}">
                <a16:creationId xmlns:a16="http://schemas.microsoft.com/office/drawing/2014/main" id="{093BCD19-C2BF-1D9D-AEAE-9FF59BD352B9}"/>
              </a:ext>
            </a:extLst>
          </p:cNvPr>
          <p:cNvGraphicFramePr>
            <a:graphicFrameLocks noGrp="1"/>
          </p:cNvGraphicFramePr>
          <p:nvPr>
            <p:extLst>
              <p:ext uri="{D42A27DB-BD31-4B8C-83A1-F6EECF244321}">
                <p14:modId xmlns:p14="http://schemas.microsoft.com/office/powerpoint/2010/main" val="1042394585"/>
              </p:ext>
            </p:extLst>
          </p:nvPr>
        </p:nvGraphicFramePr>
        <p:xfrm>
          <a:off x="7779558" y="1412875"/>
          <a:ext cx="1757363" cy="1873804"/>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141573519"/>
                    </a:ext>
                  </a:extLst>
                </a:gridCol>
              </a:tblGrid>
              <a:tr h="928924">
                <a:tc>
                  <a:txBody>
                    <a:bodyPr/>
                    <a:lstStyle/>
                    <a:p>
                      <a:r>
                        <a:rPr lang="en-US" sz="4000" dirty="0">
                          <a:solidFill>
                            <a:schemeClr val="bg2"/>
                          </a:solidFill>
                          <a:latin typeface="Calibri" panose="020F0502020204030204" pitchFamily="34" charset="0"/>
                          <a:cs typeface="Calibri" panose="020F0502020204030204" pitchFamily="34" charset="0"/>
                        </a:rPr>
                        <a:t>04</a:t>
                      </a:r>
                    </a:p>
                  </a:txBody>
                  <a:tcPr marL="0"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34558"/>
                  </a:ext>
                </a:extLst>
              </a:tr>
              <a:tr h="928924">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dirty="0">
                          <a:solidFill>
                            <a:schemeClr val="accent1"/>
                          </a:solidFill>
                          <a:latin typeface="Calibri" panose="020F0502020204030204" pitchFamily="34" charset="0"/>
                          <a:cs typeface="Calibri" panose="020F0502020204030204" pitchFamily="34" charset="0"/>
                        </a:rPr>
                        <a:t>Solid foundations</a:t>
                      </a:r>
                      <a:endParaRPr lang="en-US" sz="1400" u="none" strike="noStrike" cap="none"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Google beefs up its flagship LLM with languages and context</a:t>
                      </a:r>
                      <a:endParaRPr lang="en-US" sz="1400" u="none" strike="noStrike" cap="none" dirty="0">
                        <a:solidFill>
                          <a:srgbClr val="A770D9"/>
                        </a:solidFill>
                        <a:latin typeface="Calibri" panose="020F0502020204030204" pitchFamily="34" charset="0"/>
                        <a:cs typeface="Calibri" panose="020F0502020204030204" pitchFamily="34" charset="0"/>
                      </a:endParaRPr>
                    </a:p>
                  </a:txBody>
                  <a:tcPr marL="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86295"/>
                  </a:ext>
                </a:extLst>
              </a:tr>
            </a:tbl>
          </a:graphicData>
        </a:graphic>
      </p:graphicFrame>
      <p:graphicFrame>
        <p:nvGraphicFramePr>
          <p:cNvPr id="6" name="Table 6">
            <a:extLst>
              <a:ext uri="{FF2B5EF4-FFF2-40B4-BE49-F238E27FC236}">
                <a16:creationId xmlns:a16="http://schemas.microsoft.com/office/drawing/2014/main" id="{01A40E4F-F72A-7103-9BFF-7F5F57932544}"/>
              </a:ext>
            </a:extLst>
          </p:cNvPr>
          <p:cNvGraphicFramePr>
            <a:graphicFrameLocks noGrp="1"/>
          </p:cNvGraphicFramePr>
          <p:nvPr>
            <p:extLst>
              <p:ext uri="{D42A27DB-BD31-4B8C-83A1-F6EECF244321}">
                <p14:modId xmlns:p14="http://schemas.microsoft.com/office/powerpoint/2010/main" val="2307478727"/>
              </p:ext>
            </p:extLst>
          </p:nvPr>
        </p:nvGraphicFramePr>
        <p:xfrm>
          <a:off x="10064344" y="1412875"/>
          <a:ext cx="1757363" cy="1873804"/>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141573519"/>
                    </a:ext>
                  </a:extLst>
                </a:gridCol>
              </a:tblGrid>
              <a:tr h="928924">
                <a:tc>
                  <a:txBody>
                    <a:bodyPr/>
                    <a:lstStyle/>
                    <a:p>
                      <a:r>
                        <a:rPr lang="en-US" sz="4000" dirty="0">
                          <a:solidFill>
                            <a:schemeClr val="bg2"/>
                          </a:solidFill>
                          <a:latin typeface="Calibri" panose="020F0502020204030204" pitchFamily="34" charset="0"/>
                          <a:cs typeface="Calibri" panose="020F0502020204030204" pitchFamily="34" charset="0"/>
                        </a:rPr>
                        <a:t>05</a:t>
                      </a:r>
                    </a:p>
                  </a:txBody>
                  <a:tcPr marL="0"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34558"/>
                  </a:ext>
                </a:extLst>
              </a:tr>
              <a:tr h="928924">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dirty="0">
                          <a:solidFill>
                            <a:schemeClr val="accent1"/>
                          </a:solidFill>
                          <a:latin typeface="Calibri" panose="020F0502020204030204" pitchFamily="34" charset="0"/>
                          <a:cs typeface="Calibri" panose="020F0502020204030204" pitchFamily="34" charset="0"/>
                        </a:rPr>
                        <a:t>Notebooks get real</a:t>
                      </a:r>
                      <a:endParaRPr lang="en-US" sz="1400" u="none" strike="noStrike" cap="none"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Google’s free </a:t>
                      </a:r>
                      <a:r>
                        <a:rPr lang="en-US" sz="1400" u="none" strike="noStrike" cap="none" dirty="0" err="1">
                          <a:latin typeface="Calibri" panose="020F0502020204030204" pitchFamily="34" charset="0"/>
                          <a:cs typeface="Calibri" panose="020F0502020204030204" pitchFamily="34" charset="0"/>
                        </a:rPr>
                        <a:t>Colab</a:t>
                      </a:r>
                      <a:r>
                        <a:rPr lang="en-US" sz="1400" u="none" strike="noStrike" cap="none" dirty="0">
                          <a:latin typeface="Calibri" panose="020F0502020204030204" pitchFamily="34" charset="0"/>
                          <a:cs typeface="Calibri" panose="020F0502020204030204" pitchFamily="34" charset="0"/>
                        </a:rPr>
                        <a:t> notebook finally reaches the enterprise</a:t>
                      </a:r>
                      <a:endParaRPr lang="en-US" sz="1400" u="none" strike="noStrike" cap="none" dirty="0">
                        <a:solidFill>
                          <a:srgbClr val="A770D9"/>
                        </a:solidFill>
                        <a:latin typeface="Calibri" panose="020F0502020204030204" pitchFamily="34" charset="0"/>
                        <a:cs typeface="Calibri" panose="020F0502020204030204" pitchFamily="34" charset="0"/>
                      </a:endParaRPr>
                    </a:p>
                  </a:txBody>
                  <a:tcPr marL="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86295"/>
                  </a:ext>
                </a:extLst>
              </a:tr>
            </a:tbl>
          </a:graphicData>
        </a:graphic>
      </p:graphicFrame>
      <p:graphicFrame>
        <p:nvGraphicFramePr>
          <p:cNvPr id="7" name="Table 6">
            <a:extLst>
              <a:ext uri="{FF2B5EF4-FFF2-40B4-BE49-F238E27FC236}">
                <a16:creationId xmlns:a16="http://schemas.microsoft.com/office/drawing/2014/main" id="{7C973741-DCF5-1C19-593A-140D3CAD2C10}"/>
              </a:ext>
            </a:extLst>
          </p:cNvPr>
          <p:cNvGraphicFramePr>
            <a:graphicFrameLocks noGrp="1"/>
          </p:cNvGraphicFramePr>
          <p:nvPr>
            <p:extLst>
              <p:ext uri="{D42A27DB-BD31-4B8C-83A1-F6EECF244321}">
                <p14:modId xmlns:p14="http://schemas.microsoft.com/office/powerpoint/2010/main" val="2971528496"/>
              </p:ext>
            </p:extLst>
          </p:nvPr>
        </p:nvGraphicFramePr>
        <p:xfrm>
          <a:off x="336550" y="3600050"/>
          <a:ext cx="1757363" cy="1873804"/>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141573519"/>
                    </a:ext>
                  </a:extLst>
                </a:gridCol>
              </a:tblGrid>
              <a:tr h="928924">
                <a:tc>
                  <a:txBody>
                    <a:bodyPr/>
                    <a:lstStyle/>
                    <a:p>
                      <a:r>
                        <a:rPr lang="en-US" sz="4000" dirty="0">
                          <a:solidFill>
                            <a:schemeClr val="bg2"/>
                          </a:solidFill>
                          <a:latin typeface="Calibri" panose="020F0502020204030204" pitchFamily="34" charset="0"/>
                          <a:cs typeface="Calibri" panose="020F0502020204030204" pitchFamily="34" charset="0"/>
                        </a:rPr>
                        <a:t>06</a:t>
                      </a:r>
                    </a:p>
                  </a:txBody>
                  <a:tcPr marL="0"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34558"/>
                  </a:ext>
                </a:extLst>
              </a:tr>
              <a:tr h="928924">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dirty="0">
                          <a:solidFill>
                            <a:schemeClr val="accent1"/>
                          </a:solidFill>
                          <a:latin typeface="Calibri" panose="020F0502020204030204" pitchFamily="34" charset="0"/>
                          <a:cs typeface="Calibri" panose="020F0502020204030204" pitchFamily="34" charset="0"/>
                        </a:rPr>
                        <a:t>Big data &amp; big models</a:t>
                      </a:r>
                      <a:endParaRPr lang="en-US" sz="1400" u="none" strike="noStrike" cap="none"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New LLMs and new tools now native to Google </a:t>
                      </a:r>
                      <a:r>
                        <a:rPr lang="en-US" sz="1400" u="none" strike="noStrike" cap="none" dirty="0" err="1">
                          <a:latin typeface="Calibri" panose="020F0502020204030204" pitchFamily="34" charset="0"/>
                          <a:cs typeface="Calibri" panose="020F0502020204030204" pitchFamily="34" charset="0"/>
                        </a:rPr>
                        <a:t>BigQuery</a:t>
                      </a:r>
                      <a:r>
                        <a:rPr lang="en-US" sz="1400" u="none" strike="noStrike" cap="none" dirty="0">
                          <a:latin typeface="Calibri" panose="020F0502020204030204" pitchFamily="34" charset="0"/>
                          <a:cs typeface="Calibri" panose="020F0502020204030204" pitchFamily="34" charset="0"/>
                        </a:rPr>
                        <a:t>   </a:t>
                      </a:r>
                      <a:endParaRPr lang="en-US" sz="1400" u="none" strike="noStrike" cap="none" dirty="0">
                        <a:solidFill>
                          <a:srgbClr val="A770D9"/>
                        </a:solidFill>
                        <a:latin typeface="Calibri" panose="020F0502020204030204" pitchFamily="34" charset="0"/>
                        <a:cs typeface="Calibri" panose="020F0502020204030204" pitchFamily="34" charset="0"/>
                      </a:endParaRPr>
                    </a:p>
                  </a:txBody>
                  <a:tcPr marL="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86295"/>
                  </a:ext>
                </a:extLst>
              </a:tr>
            </a:tbl>
          </a:graphicData>
        </a:graphic>
      </p:graphicFrame>
      <p:graphicFrame>
        <p:nvGraphicFramePr>
          <p:cNvPr id="8" name="Table 6">
            <a:extLst>
              <a:ext uri="{FF2B5EF4-FFF2-40B4-BE49-F238E27FC236}">
                <a16:creationId xmlns:a16="http://schemas.microsoft.com/office/drawing/2014/main" id="{B1530EE5-E7DA-0C69-4EBC-34511712570D}"/>
              </a:ext>
            </a:extLst>
          </p:cNvPr>
          <p:cNvGraphicFramePr>
            <a:graphicFrameLocks noGrp="1"/>
          </p:cNvGraphicFramePr>
          <p:nvPr>
            <p:extLst>
              <p:ext uri="{D42A27DB-BD31-4B8C-83A1-F6EECF244321}">
                <p14:modId xmlns:p14="http://schemas.microsoft.com/office/powerpoint/2010/main" val="3509207122"/>
              </p:ext>
            </p:extLst>
          </p:nvPr>
        </p:nvGraphicFramePr>
        <p:xfrm>
          <a:off x="2832878" y="3600050"/>
          <a:ext cx="1757363" cy="2087164"/>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141573519"/>
                    </a:ext>
                  </a:extLst>
                </a:gridCol>
              </a:tblGrid>
              <a:tr h="928924">
                <a:tc>
                  <a:txBody>
                    <a:bodyPr/>
                    <a:lstStyle/>
                    <a:p>
                      <a:r>
                        <a:rPr lang="en-US" sz="4000" dirty="0">
                          <a:solidFill>
                            <a:schemeClr val="bg2"/>
                          </a:solidFill>
                          <a:latin typeface="Calibri" panose="020F0502020204030204" pitchFamily="34" charset="0"/>
                          <a:cs typeface="Calibri" panose="020F0502020204030204" pitchFamily="34" charset="0"/>
                        </a:rPr>
                        <a:t>07</a:t>
                      </a:r>
                    </a:p>
                  </a:txBody>
                  <a:tcPr marL="0" anchor="b">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38934558"/>
                  </a:ext>
                </a:extLst>
              </a:tr>
              <a:tr h="928924">
                <a:tc>
                  <a:txBody>
                    <a:bodyPr/>
                    <a:lstStyle/>
                    <a:p>
                      <a:pPr marL="0" marR="0" lvl="0" indent="0" algn="l" rtl="0">
                        <a:lnSpc>
                          <a:spcPct val="100000"/>
                        </a:lnSpc>
                        <a:spcBef>
                          <a:spcPts val="0"/>
                        </a:spcBef>
                        <a:spcAft>
                          <a:spcPts val="0"/>
                        </a:spcAft>
                        <a:buClr>
                          <a:schemeClr val="accent1"/>
                        </a:buClr>
                        <a:buSzPts val="1400"/>
                        <a:buFont typeface="Calibri"/>
                        <a:buNone/>
                      </a:pPr>
                      <a:r>
                        <a:rPr lang="en-US" sz="1400" b="1" u="none" strike="noStrike" cap="none" dirty="0" err="1">
                          <a:solidFill>
                            <a:schemeClr val="accent1"/>
                          </a:solidFill>
                          <a:latin typeface="Calibri" panose="020F0502020204030204" pitchFamily="34" charset="0"/>
                          <a:cs typeface="Calibri" panose="020F0502020204030204" pitchFamily="34" charset="0"/>
                        </a:rPr>
                        <a:t>LLMOps</a:t>
                      </a:r>
                      <a:r>
                        <a:rPr lang="en-US" sz="1400" b="1" u="none" strike="noStrike" cap="none" dirty="0">
                          <a:solidFill>
                            <a:schemeClr val="accent1"/>
                          </a:solidFill>
                          <a:latin typeface="Calibri" panose="020F0502020204030204" pitchFamily="34" charset="0"/>
                          <a:cs typeface="Calibri" panose="020F0502020204030204" pitchFamily="34" charset="0"/>
                        </a:rPr>
                        <a:t> in overdrive</a:t>
                      </a:r>
                      <a:endParaRPr lang="en-US" sz="1400" u="none" strike="noStrike" cap="none"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panose="020F0502020204030204" pitchFamily="34" charset="0"/>
                          <a:cs typeface="Calibri" panose="020F0502020204030204" pitchFamily="34" charset="0"/>
                        </a:rPr>
                        <a:t>New measures for honesty, helpfulness, and harmlessness abound</a:t>
                      </a:r>
                      <a:endParaRPr lang="en-US" sz="1400" u="none" strike="noStrike" cap="none" dirty="0">
                        <a:solidFill>
                          <a:srgbClr val="A770D9"/>
                        </a:solidFill>
                        <a:latin typeface="Calibri" panose="020F0502020204030204" pitchFamily="34" charset="0"/>
                        <a:cs typeface="Calibri" panose="020F0502020204030204" pitchFamily="34" charset="0"/>
                      </a:endParaRPr>
                    </a:p>
                  </a:txBody>
                  <a:tcPr marL="0" anchor="b">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098629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a:spLocks noGrp="1"/>
          </p:cNvSpPr>
          <p:nvPr>
            <p:ph type="title"/>
          </p:nvPr>
        </p:nvSpPr>
        <p:spPr>
          <a:xfrm>
            <a:off x="347664" y="2086928"/>
            <a:ext cx="7600949" cy="320421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accent1"/>
              </a:buClr>
              <a:buSzPts val="6000"/>
              <a:buFont typeface="Calibri"/>
              <a:buNone/>
            </a:pPr>
            <a:r>
              <a:rPr lang="en-US" sz="6000"/>
              <a:t>Show overview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a:spLocks noGrp="1"/>
          </p:cNvSpPr>
          <p:nvPr>
            <p:ph type="body" idx="1"/>
          </p:nvPr>
        </p:nvSpPr>
        <p:spPr>
          <a:xfrm>
            <a:off x="4238625" y="1412875"/>
            <a:ext cx="7590490" cy="4451714"/>
          </a:xfrm>
          <a:prstGeom prst="rect">
            <a:avLst/>
          </a:prstGeom>
          <a:noFill/>
          <a:ln>
            <a:noFill/>
          </a:ln>
        </p:spPr>
        <p:txBody>
          <a:bodyPr spcFirstLastPara="1" wrap="square" lIns="0" tIns="72000" rIns="0" bIns="0" anchor="t" anchorCtr="0">
            <a:noAutofit/>
          </a:bodyPr>
          <a:lstStyle/>
          <a:p>
            <a:pPr marL="216000" lvl="0" indent="-216000" algn="l" rtl="0">
              <a:lnSpc>
                <a:spcPct val="95000"/>
              </a:lnSpc>
              <a:spcBef>
                <a:spcPts val="0"/>
              </a:spcBef>
              <a:spcAft>
                <a:spcPts val="0"/>
              </a:spcAft>
              <a:buSzPts val="1600"/>
              <a:buChar char="•"/>
            </a:pPr>
            <a:r>
              <a:rPr lang="en-US" dirty="0"/>
              <a:t>To open Google Cloud Next 2023 show, CEO of Google and Alphabet, Sundar Pichai, took to the stage and straight away emphasized the fact that Google Cloud has been taking an AI-first approach to creating its products for the past seven years. </a:t>
            </a:r>
            <a:endParaRPr dirty="0"/>
          </a:p>
          <a:p>
            <a:pPr marL="216000" lvl="0" indent="-216000" algn="l" rtl="0">
              <a:lnSpc>
                <a:spcPct val="95000"/>
              </a:lnSpc>
              <a:spcBef>
                <a:spcPts val="700"/>
              </a:spcBef>
              <a:spcAft>
                <a:spcPts val="0"/>
              </a:spcAft>
              <a:buSzPts val="1600"/>
              <a:buChar char="•"/>
            </a:pPr>
            <a:r>
              <a:rPr lang="en-US" dirty="0"/>
              <a:t>This statement is crucial, as it takes direct aim at recent market criticism that despite inventing the concept of transformer models, the very technology that powers today’s wildly popular large language models (LLMs), the company has lost its position as a first mover in pioneering AI. </a:t>
            </a:r>
            <a:endParaRPr dirty="0"/>
          </a:p>
          <a:p>
            <a:pPr marL="216000" lvl="0" indent="-216000" algn="l" rtl="0">
              <a:lnSpc>
                <a:spcPct val="95000"/>
              </a:lnSpc>
              <a:spcBef>
                <a:spcPts val="700"/>
              </a:spcBef>
              <a:spcAft>
                <a:spcPts val="0"/>
              </a:spcAft>
              <a:buSzPts val="1600"/>
              <a:buChar char="•"/>
            </a:pPr>
            <a:r>
              <a:rPr lang="en-US" dirty="0"/>
              <a:t>As a proof point, Mr. Pichai noted that during Google Cloud Next 2023 the company was rolling several generative AI (</a:t>
            </a:r>
            <a:r>
              <a:rPr lang="en-US" dirty="0" err="1"/>
              <a:t>GenAI</a:t>
            </a:r>
            <a:r>
              <a:rPr lang="en-US" dirty="0"/>
              <a:t>) solutions that had only been announced a few months ago at Google I/O 2023, led by Duet AI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an augmentative </a:t>
            </a:r>
            <a:r>
              <a:rPr lang="en-US" dirty="0" err="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GenAI</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-powered</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 collaborator assistant </a:t>
            </a:r>
            <a:r>
              <a:rPr lang="en-US" dirty="0"/>
              <a:t>that Google intends to interweave across its entire Google Cloud portfolio.</a:t>
            </a:r>
            <a:endParaRPr dirty="0"/>
          </a:p>
          <a:p>
            <a:pPr marL="216000" lvl="0" indent="-216000" algn="l" rtl="0">
              <a:lnSpc>
                <a:spcPct val="95000"/>
              </a:lnSpc>
              <a:spcBef>
                <a:spcPts val="700"/>
              </a:spcBef>
              <a:spcAft>
                <a:spcPts val="0"/>
              </a:spcAft>
              <a:buSzPts val="1600"/>
              <a:buChar char="•"/>
            </a:pPr>
            <a:r>
              <a:rPr lang="en-US" dirty="0"/>
              <a:t>Furthering this desire to be associated with innovation, Mr. Pichai went so far as to claim that 70% of all </a:t>
            </a:r>
            <a:r>
              <a:rPr lang="en-US" dirty="0" err="1"/>
              <a:t>GenAI</a:t>
            </a:r>
            <a:r>
              <a:rPr lang="en-US" dirty="0"/>
              <a:t> Unicorns (startups worth more than $1B dollars) were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Google Cloud</a:t>
            </a:r>
            <a:r>
              <a:rPr lang="en-US" dirty="0"/>
              <a:t> customers. That influential list includes A21 Labs and Anthropic, both of which figure heavily in Google’s emerging </a:t>
            </a:r>
            <a:r>
              <a:rPr lang="en-US" dirty="0" err="1"/>
              <a:t>GenAI</a:t>
            </a:r>
            <a:r>
              <a:rPr lang="en-US" dirty="0"/>
              <a:t> ecosystem.</a:t>
            </a:r>
            <a:endParaRPr dirty="0"/>
          </a:p>
          <a:p>
            <a:pPr marL="216000" lvl="0" indent="-216000" algn="l" rtl="0">
              <a:lnSpc>
                <a:spcPct val="95000"/>
              </a:lnSpc>
              <a:spcBef>
                <a:spcPts val="700"/>
              </a:spcBef>
              <a:spcAft>
                <a:spcPts val="0"/>
              </a:spcAft>
              <a:buSzPts val="1600"/>
              <a:buChar char="•"/>
            </a:pPr>
            <a:r>
              <a:rPr lang="en-US" dirty="0"/>
              <a:t>This focus extended offstage as well. In meeting with several Google product leaders, Omdia noted this abiding sense of acceleration with one individual happily stating that it feels currently as though Google feels once again like a start up in diving headlong into </a:t>
            </a:r>
            <a:r>
              <a:rPr lang="en-US" dirty="0" err="1"/>
              <a:t>GenAI</a:t>
            </a:r>
            <a:r>
              <a:rPr lang="en-US" dirty="0"/>
              <a:t>.</a:t>
            </a:r>
            <a:endParaRPr dirty="0"/>
          </a:p>
          <a:p>
            <a:pPr marL="216000" lvl="0" indent="-114398" algn="l" rtl="0">
              <a:lnSpc>
                <a:spcPct val="95000"/>
              </a:lnSpc>
              <a:spcBef>
                <a:spcPts val="700"/>
              </a:spcBef>
              <a:spcAft>
                <a:spcPts val="0"/>
              </a:spcAft>
              <a:buSzPts val="1600"/>
              <a:buNone/>
            </a:pPr>
            <a:endParaRPr dirty="0"/>
          </a:p>
          <a:p>
            <a:pPr marL="216000" lvl="0" indent="-114398" algn="l" rtl="0">
              <a:lnSpc>
                <a:spcPct val="95000"/>
              </a:lnSpc>
              <a:spcBef>
                <a:spcPts val="700"/>
              </a:spcBef>
              <a:spcAft>
                <a:spcPts val="0"/>
              </a:spcAft>
              <a:buSzPts val="1600"/>
              <a:buNone/>
            </a:pPr>
            <a:endParaRPr dirty="0"/>
          </a:p>
        </p:txBody>
      </p:sp>
      <p:sp>
        <p:nvSpPr>
          <p:cNvPr id="165" name="Google Shape;165;p5"/>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2800"/>
              <a:buFont typeface="Calibri"/>
              <a:buNone/>
            </a:pPr>
            <a:r>
              <a:rPr lang="en-US"/>
              <a:t>Show overview: “The old way is getting old.” – Sundar Pichai </a:t>
            </a:r>
            <a:endParaRPr/>
          </a:p>
        </p:txBody>
      </p:sp>
      <p:sp>
        <p:nvSpPr>
          <p:cNvPr id="166" name="Google Shape;166;p5"/>
          <p:cNvSpPr txBox="1"/>
          <p:nvPr/>
        </p:nvSpPr>
        <p:spPr>
          <a:xfrm>
            <a:off x="324786" y="5403590"/>
            <a:ext cx="3107492" cy="215403"/>
          </a:xfrm>
          <a:prstGeom prst="rect">
            <a:avLst/>
          </a:prstGeom>
          <a:noFill/>
          <a:ln>
            <a:noFill/>
          </a:ln>
        </p:spPr>
        <p:txBody>
          <a:bodyPr spcFirstLastPara="1" wrap="square" lIns="90000" tIns="45700" rIns="90000" bIns="45700" anchor="t" anchorCtr="0">
            <a:spAutoFit/>
          </a:bodyPr>
          <a:lstStyle/>
          <a:p>
            <a:pPr marL="0" marR="0" lvl="0" indent="0" rtl="0">
              <a:lnSpc>
                <a:spcPct val="100000"/>
              </a:lnSpc>
              <a:spcBef>
                <a:spcPts val="0"/>
              </a:spcBef>
              <a:spcAft>
                <a:spcPts val="0"/>
              </a:spcAft>
              <a:buClr>
                <a:srgbClr val="000000"/>
              </a:buClr>
              <a:buSzPts val="1200"/>
              <a:buFont typeface="Arial"/>
              <a:buNone/>
            </a:pPr>
            <a:r>
              <a:rPr lang="en-US" sz="800" b="0" i="0" u="none" strike="noStrike" cap="none" dirty="0">
                <a:solidFill>
                  <a:schemeClr val="dk1"/>
                </a:solidFill>
                <a:latin typeface="Calibri"/>
                <a:ea typeface="Calibri"/>
                <a:cs typeface="Calibri"/>
                <a:sym typeface="Calibri"/>
              </a:rPr>
              <a:t>Source: Google Cloud Next 2023 keynote</a:t>
            </a:r>
            <a:endParaRPr sz="900" b="0" i="0" u="none" strike="noStrike" cap="none" dirty="0">
              <a:solidFill>
                <a:srgbClr val="000000"/>
              </a:solidFill>
              <a:latin typeface="Arial"/>
              <a:ea typeface="Arial"/>
              <a:cs typeface="Arial"/>
              <a:sym typeface="Arial"/>
            </a:endParaRPr>
          </a:p>
        </p:txBody>
      </p:sp>
      <p:pic>
        <p:nvPicPr>
          <p:cNvPr id="167" name="Google Shape;167;p5" descr="A person standing in front of a large screen&#10;&#10;Description automatically generated"/>
          <p:cNvPicPr preferRelativeResize="0"/>
          <p:nvPr/>
        </p:nvPicPr>
        <p:blipFill rotWithShape="1">
          <a:blip r:embed="rId3">
            <a:alphaModFix/>
          </a:blip>
          <a:srcRect/>
          <a:stretch/>
        </p:blipFill>
        <p:spPr>
          <a:xfrm>
            <a:off x="324786" y="1721973"/>
            <a:ext cx="3493116" cy="3650818"/>
          </a:xfrm>
          <a:prstGeom prst="rect">
            <a:avLst/>
          </a:prstGeom>
          <a:noFill/>
          <a:ln>
            <a:noFill/>
          </a:ln>
        </p:spPr>
      </p:pic>
      <p:sp>
        <p:nvSpPr>
          <p:cNvPr id="168" name="Google Shape;168;p5"/>
          <p:cNvSpPr/>
          <p:nvPr/>
        </p:nvSpPr>
        <p:spPr>
          <a:xfrm>
            <a:off x="336550" y="1406525"/>
            <a:ext cx="3361184" cy="243384"/>
          </a:xfrm>
          <a:prstGeom prst="rect">
            <a:avLst/>
          </a:prstGeom>
          <a:noFill/>
          <a:ln>
            <a:noFill/>
          </a:ln>
        </p:spPr>
        <p:txBody>
          <a:bodyPr spcFirstLastPara="1" wrap="square" lIns="72000" tIns="36000" rIns="72000" bIns="36000" anchor="ctr" anchorCtr="0">
            <a:noAutofit/>
          </a:bodyPr>
          <a:lstStyle/>
          <a:p>
            <a:pPr marL="0" marR="0" lvl="0" indent="0" rtl="0">
              <a:lnSpc>
                <a:spcPct val="100000"/>
              </a:lnSpc>
              <a:spcBef>
                <a:spcPts val="0"/>
              </a:spcBef>
              <a:spcAft>
                <a:spcPts val="0"/>
              </a:spcAft>
              <a:buClr>
                <a:srgbClr val="000000"/>
              </a:buClr>
              <a:buSzPts val="1200"/>
              <a:buFont typeface="Arial"/>
              <a:buNone/>
            </a:pPr>
            <a:r>
              <a:rPr lang="en-US" sz="1200" b="1" i="0" u="none" strike="noStrike" cap="none" dirty="0">
                <a:solidFill>
                  <a:schemeClr val="dk1"/>
                </a:solidFill>
                <a:latin typeface="Calibri"/>
                <a:ea typeface="Calibri"/>
                <a:cs typeface="Calibri"/>
                <a:sym typeface="Calibri"/>
              </a:rPr>
              <a:t>Google and Alphabet CEO Sundar Pichai on stage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a:spLocks noGrp="1"/>
          </p:cNvSpPr>
          <p:nvPr>
            <p:ph type="body" idx="1"/>
          </p:nvPr>
        </p:nvSpPr>
        <p:spPr>
          <a:xfrm>
            <a:off x="4249552" y="1412875"/>
            <a:ext cx="7579562" cy="4584700"/>
          </a:xfrm>
          <a:prstGeom prst="rect">
            <a:avLst/>
          </a:prstGeom>
          <a:noFill/>
          <a:ln>
            <a:noFill/>
          </a:ln>
        </p:spPr>
        <p:txBody>
          <a:bodyPr spcFirstLastPara="1" wrap="square" lIns="0" tIns="72000" rIns="0" bIns="0" anchor="t" anchorCtr="0">
            <a:noAutofit/>
          </a:bodyPr>
          <a:lstStyle/>
          <a:p>
            <a:pPr marL="0" lvl="0" indent="0" algn="l" rtl="0">
              <a:lnSpc>
                <a:spcPct val="95000"/>
              </a:lnSpc>
              <a:spcBef>
                <a:spcPts val="0"/>
              </a:spcBef>
              <a:spcAft>
                <a:spcPts val="0"/>
              </a:spcAft>
              <a:buSzPts val="1600"/>
              <a:buNone/>
            </a:pPr>
            <a:r>
              <a:rPr lang="en-US" dirty="0"/>
              <a:t>Throughout the keynote and across the entire event, Google emphasized the fact that it remains a key player in the AI marketplace and how its investments in AI have made the Google Cloud platform a future-forward investment for enterprises looking to successfully ride the current wave of interest in generative AI. Some of the more impactful announcements made by Google follow:</a:t>
            </a:r>
            <a:endParaRPr dirty="0"/>
          </a:p>
          <a:p>
            <a:pPr marL="216000" lvl="0" indent="-216000" algn="l" rtl="0">
              <a:lnSpc>
                <a:spcPct val="95000"/>
              </a:lnSpc>
              <a:spcBef>
                <a:spcPts val="700"/>
              </a:spcBef>
              <a:spcAft>
                <a:spcPts val="0"/>
              </a:spcAft>
              <a:buSzPts val="1600"/>
              <a:buChar char="•"/>
            </a:pPr>
            <a:r>
              <a:rPr lang="en-US" dirty="0"/>
              <a:t>Google called attention to the differentiating nature of its in-house tensor processing units (TPUs), further bolstered by its continuing partnership with GPU-powerhouse NVIDIA. This will be covered separately by Omdia’s Data Center and Applied Intelligence research groups.</a:t>
            </a:r>
            <a:endParaRPr dirty="0"/>
          </a:p>
          <a:p>
            <a:pPr marL="216000" lvl="0" indent="-216000" algn="l" rtl="0">
              <a:lnSpc>
                <a:spcPct val="95000"/>
              </a:lnSpc>
              <a:spcBef>
                <a:spcPts val="700"/>
              </a:spcBef>
              <a:spcAft>
                <a:spcPts val="0"/>
              </a:spcAft>
              <a:buSzPts val="1600"/>
              <a:buChar char="•"/>
            </a:pPr>
            <a:r>
              <a:rPr lang="en-US" dirty="0"/>
              <a:t>In terms of software (the focus of this report), Google accelerated and further solidified its generative AI capabilities, for example, rolling out its AI-assisted user experience, Google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Duet AI. </a:t>
            </a:r>
            <a:endParaRPr dirty="0"/>
          </a:p>
          <a:p>
            <a:pPr marL="216000" lvl="0" indent="-216000" algn="l" rtl="0">
              <a:lnSpc>
                <a:spcPct val="95000"/>
              </a:lnSpc>
              <a:spcBef>
                <a:spcPts val="700"/>
              </a:spcBef>
              <a:spcAft>
                <a:spcPts val="0"/>
              </a:spcAft>
              <a:buSzPts val="1600"/>
              <a:buChar char="•"/>
            </a:pPr>
            <a:r>
              <a:rPr lang="en-US" dirty="0"/>
              <a:t>The vendor also introduced a comprehensive set of operational tools supporting the development of LLM-based solutions, focusing on responsible AI concerns such as model grounding through semantic search, data availability/quality capabilities, and even digital watermarking for images. </a:t>
            </a:r>
            <a:endParaRPr dirty="0"/>
          </a:p>
          <a:p>
            <a:pPr marL="216000" lvl="0" indent="-216000" algn="l" rtl="0">
              <a:lnSpc>
                <a:spcPct val="95000"/>
              </a:lnSpc>
              <a:spcBef>
                <a:spcPts val="700"/>
              </a:spcBef>
              <a:spcAft>
                <a:spcPts val="0"/>
              </a:spcAft>
              <a:buSzPts val="1600"/>
              <a:buChar char="•"/>
            </a:pPr>
            <a:r>
              <a:rPr lang="en-US" dirty="0"/>
              <a:t>Importantly, Google enhanced its catalogue of natively supported LLMs with several updates to its own models as well as the addition of Meta’s newly released Llama family of open source models.</a:t>
            </a:r>
            <a:endParaRPr dirty="0"/>
          </a:p>
        </p:txBody>
      </p:sp>
      <p:sp>
        <p:nvSpPr>
          <p:cNvPr id="174" name="Google Shape;174;p6"/>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2800"/>
              <a:buFont typeface="Calibri"/>
              <a:buNone/>
            </a:pPr>
            <a:r>
              <a:rPr lang="en-US" dirty="0"/>
              <a:t>Show overview: “The old way is getting old.” – Sundar Pichai </a:t>
            </a:r>
            <a:endParaRPr dirty="0"/>
          </a:p>
        </p:txBody>
      </p:sp>
      <p:pic>
        <p:nvPicPr>
          <p:cNvPr id="175" name="Google Shape;175;p6"/>
          <p:cNvPicPr preferRelativeResize="0"/>
          <p:nvPr/>
        </p:nvPicPr>
        <p:blipFill rotWithShape="1">
          <a:blip r:embed="rId3">
            <a:alphaModFix/>
          </a:blip>
          <a:srcRect/>
          <a:stretch/>
        </p:blipFill>
        <p:spPr>
          <a:xfrm>
            <a:off x="857250" y="1708710"/>
            <a:ext cx="2890953" cy="3945404"/>
          </a:xfrm>
          <a:prstGeom prst="roundRect">
            <a:avLst>
              <a:gd name="adj" fmla="val 16667"/>
            </a:avLst>
          </a:prstGeom>
          <a:noFill/>
          <a:ln>
            <a:noFill/>
          </a:ln>
        </p:spPr>
      </p:pic>
      <p:sp>
        <p:nvSpPr>
          <p:cNvPr id="176" name="Google Shape;176;p6"/>
          <p:cNvSpPr txBox="1"/>
          <p:nvPr/>
        </p:nvSpPr>
        <p:spPr>
          <a:xfrm>
            <a:off x="336550" y="5734545"/>
            <a:ext cx="3107492" cy="215403"/>
          </a:xfrm>
          <a:prstGeom prst="rect">
            <a:avLst/>
          </a:prstGeom>
          <a:noFill/>
          <a:ln>
            <a:noFill/>
          </a:ln>
        </p:spPr>
        <p:txBody>
          <a:bodyPr spcFirstLastPara="1" wrap="square" lIns="90000" tIns="45700" rIns="90000" bIns="45700" anchor="t" anchorCtr="0">
            <a:spAutoFit/>
          </a:bodyPr>
          <a:lstStyle/>
          <a:p>
            <a:pPr marL="0" marR="0" lvl="0" indent="0" rtl="0">
              <a:lnSpc>
                <a:spcPct val="100000"/>
              </a:lnSpc>
              <a:spcBef>
                <a:spcPts val="0"/>
              </a:spcBef>
              <a:spcAft>
                <a:spcPts val="0"/>
              </a:spcAft>
              <a:buClr>
                <a:srgbClr val="000000"/>
              </a:buClr>
              <a:buSzPts val="1200"/>
              <a:buFont typeface="Arial"/>
              <a:buNone/>
            </a:pPr>
            <a:r>
              <a:rPr lang="en-US" sz="800" b="0" i="0" u="none" strike="noStrike" cap="none" dirty="0">
                <a:solidFill>
                  <a:schemeClr val="dk1"/>
                </a:solidFill>
                <a:latin typeface="Calibri"/>
                <a:ea typeface="Calibri"/>
                <a:cs typeface="Calibri"/>
                <a:sym typeface="Calibri"/>
              </a:rPr>
              <a:t>Source: Google Cloud Next 2023 keynote</a:t>
            </a:r>
            <a:endParaRPr sz="800" b="0" i="0" u="none" strike="noStrike" cap="none" dirty="0">
              <a:solidFill>
                <a:srgbClr val="000000"/>
              </a:solidFill>
              <a:latin typeface="Arial"/>
              <a:ea typeface="Arial"/>
              <a:cs typeface="Arial"/>
              <a:sym typeface="Arial"/>
            </a:endParaRPr>
          </a:p>
        </p:txBody>
      </p:sp>
      <p:sp>
        <p:nvSpPr>
          <p:cNvPr id="177" name="Google Shape;177;p6"/>
          <p:cNvSpPr/>
          <p:nvPr/>
        </p:nvSpPr>
        <p:spPr>
          <a:xfrm>
            <a:off x="336550" y="1412875"/>
            <a:ext cx="3361184" cy="295835"/>
          </a:xfrm>
          <a:prstGeom prst="rect">
            <a:avLst/>
          </a:prstGeom>
          <a:noFill/>
          <a:ln>
            <a:noFill/>
          </a:ln>
        </p:spPr>
        <p:txBody>
          <a:bodyPr spcFirstLastPara="1" wrap="square" lIns="72000" tIns="36000" rIns="72000" bIns="36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dirty="0">
                <a:solidFill>
                  <a:schemeClr val="dk1"/>
                </a:solidFill>
                <a:latin typeface="Calibri"/>
                <a:ea typeface="Calibri"/>
                <a:cs typeface="Calibri"/>
                <a:sym typeface="Calibri"/>
              </a:rPr>
              <a:t>Addressing copyright protections in </a:t>
            </a:r>
            <a:r>
              <a:rPr lang="en-US" sz="1200" b="1" i="0" u="none" strike="noStrike" cap="none" dirty="0" err="1">
                <a:solidFill>
                  <a:schemeClr val="dk1"/>
                </a:solidFill>
                <a:latin typeface="Calibri"/>
                <a:ea typeface="Calibri"/>
                <a:cs typeface="Calibri"/>
                <a:sym typeface="Calibri"/>
              </a:rPr>
              <a:t>GenAI</a:t>
            </a:r>
            <a:r>
              <a:rPr lang="en-US" sz="1200" b="1" i="0" u="none" strike="noStrike" cap="none" dirty="0">
                <a:solidFill>
                  <a:schemeClr val="dk1"/>
                </a:solidFill>
                <a:latin typeface="Calibri"/>
                <a:ea typeface="Calibri"/>
                <a:cs typeface="Calibri"/>
                <a:sym typeface="Calibri"/>
              </a:rPr>
              <a:t> output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title"/>
          </p:nvPr>
        </p:nvSpPr>
        <p:spPr>
          <a:xfrm>
            <a:off x="347664" y="2086928"/>
            <a:ext cx="7600949" cy="320421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accent1"/>
              </a:buClr>
              <a:buSzPts val="6000"/>
              <a:buFont typeface="Calibri"/>
              <a:buNone/>
            </a:pPr>
            <a:r>
              <a:rPr lang="en-US" sz="6000"/>
              <a:t>Top stories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8"/>
          <p:cNvSpPr txBox="1">
            <a:spLocks noGrp="1"/>
          </p:cNvSpPr>
          <p:nvPr>
            <p:ph type="title"/>
          </p:nvPr>
        </p:nvSpPr>
        <p:spPr>
          <a:xfrm>
            <a:off x="348314" y="476250"/>
            <a:ext cx="5944910" cy="684214"/>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accent1"/>
              </a:buClr>
              <a:buSzPts val="2800"/>
              <a:buFont typeface="Calibri"/>
              <a:buNone/>
            </a:pPr>
            <a:r>
              <a:rPr lang="en-US"/>
              <a:t>Dancing a duet</a:t>
            </a:r>
            <a:endParaRPr/>
          </a:p>
        </p:txBody>
      </p:sp>
      <p:sp>
        <p:nvSpPr>
          <p:cNvPr id="188" name="Google Shape;188;p8"/>
          <p:cNvSpPr txBox="1">
            <a:spLocks noGrp="1"/>
          </p:cNvSpPr>
          <p:nvPr>
            <p:ph type="body" idx="2"/>
          </p:nvPr>
        </p:nvSpPr>
        <p:spPr>
          <a:xfrm>
            <a:off x="348314" y="1407209"/>
            <a:ext cx="5747686" cy="2021791"/>
          </a:xfrm>
          <a:prstGeom prst="rect">
            <a:avLst/>
          </a:prstGeom>
          <a:noFill/>
          <a:ln>
            <a:noFill/>
          </a:ln>
        </p:spPr>
        <p:txBody>
          <a:bodyPr spcFirstLastPara="1" wrap="square" lIns="0" tIns="72000" rIns="0" bIns="0" anchor="t" anchorCtr="0">
            <a:noAutofit/>
          </a:bodyPr>
          <a:lstStyle/>
          <a:p>
            <a:pPr marL="0" lvl="0" indent="0" algn="l" rtl="0">
              <a:lnSpc>
                <a:spcPct val="95000"/>
              </a:lnSpc>
              <a:spcBef>
                <a:spcPts val="0"/>
              </a:spcBef>
              <a:spcAft>
                <a:spcPts val="0"/>
              </a:spcAft>
              <a:buSzPts val="1800"/>
              <a:buNone/>
            </a:pPr>
            <a:r>
              <a:rPr lang="en-US" b="1" dirty="0"/>
              <a:t>Announcement</a:t>
            </a:r>
            <a:endParaRPr dirty="0"/>
          </a:p>
          <a:p>
            <a:pPr marL="216000" marR="0" lvl="0" indent="-216000" algn="l" rtl="0">
              <a:lnSpc>
                <a:spcPct val="95000"/>
              </a:lnSpc>
              <a:spcBef>
                <a:spcPts val="700"/>
              </a:spcBef>
              <a:spcAft>
                <a:spcPts val="0"/>
              </a:spcAft>
              <a:buClr>
                <a:schemeClr val="accent1"/>
              </a:buClr>
              <a:buSzPts val="1800"/>
              <a:buFont typeface="Calibri"/>
              <a:buChar char="•"/>
            </a:pPr>
            <a:r>
              <a:rPr lang="en-US" dirty="0"/>
              <a:t>A few short months after introducing Google Duet AI,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an always-on collaborator </a:t>
            </a:r>
            <a:r>
              <a:rPr lang="en-US" dirty="0"/>
              <a:t>integrated across Google Cloud services, the company announced the general availability of Duet AI within Google Cloud Workspaces. The vendor also announced a definitive release plan and several new capabilities for Duet AI within Google Cloud itself, expanding the scope of this AI augmented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copilot</a:t>
            </a:r>
            <a:r>
              <a:rPr lang="en-US" dirty="0"/>
              <a:t> for developers, systems operators, data professionals, and even cybersecurity practitioners.</a:t>
            </a:r>
            <a:endParaRPr dirty="0"/>
          </a:p>
        </p:txBody>
      </p:sp>
      <p:sp>
        <p:nvSpPr>
          <p:cNvPr id="189" name="Google Shape;189;p8"/>
          <p:cNvSpPr txBox="1"/>
          <p:nvPr/>
        </p:nvSpPr>
        <p:spPr>
          <a:xfrm>
            <a:off x="6221408" y="4555709"/>
            <a:ext cx="3816360" cy="340202"/>
          </a:xfrm>
          <a:prstGeom prst="rect">
            <a:avLst/>
          </a:prstGeom>
          <a:noFill/>
          <a:ln>
            <a:noFill/>
          </a:ln>
        </p:spPr>
        <p:txBody>
          <a:bodyPr spcFirstLastPara="1" wrap="square" lIns="72000" tIns="0" rIns="0" bIns="72000" anchor="b"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Calibri"/>
                <a:ea typeface="Calibri"/>
                <a:cs typeface="Calibri"/>
                <a:sym typeface="Calibri"/>
              </a:rPr>
              <a:t>Notes: Using Duet AI to generate visualizations with natural language in Google Looker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Calibri"/>
                <a:ea typeface="Calibri"/>
                <a:cs typeface="Calibri"/>
                <a:sym typeface="Calibri"/>
              </a:rPr>
              <a:t>Source: Google</a:t>
            </a:r>
            <a:endParaRPr sz="1400" b="0" i="0" u="none" strike="noStrike" cap="none" dirty="0">
              <a:solidFill>
                <a:srgbClr val="000000"/>
              </a:solidFill>
              <a:latin typeface="Arial"/>
              <a:ea typeface="Arial"/>
              <a:cs typeface="Arial"/>
              <a:sym typeface="Arial"/>
            </a:endParaRPr>
          </a:p>
        </p:txBody>
      </p:sp>
      <p:sp>
        <p:nvSpPr>
          <p:cNvPr id="190" name="Google Shape;190;p8"/>
          <p:cNvSpPr/>
          <p:nvPr/>
        </p:nvSpPr>
        <p:spPr>
          <a:xfrm>
            <a:off x="6184900" y="1416673"/>
            <a:ext cx="2961749" cy="244414"/>
          </a:xfrm>
          <a:prstGeom prst="rect">
            <a:avLst/>
          </a:prstGeom>
          <a:noFill/>
          <a:ln>
            <a:noFill/>
          </a:ln>
        </p:spPr>
        <p:txBody>
          <a:bodyPr spcFirstLastPara="1" wrap="square" lIns="72000" tIns="36000" rIns="72000" bIns="36000" anchor="ctr" anchorCtr="0">
            <a:noAutofit/>
          </a:bodyPr>
          <a:lstStyle/>
          <a:p>
            <a:pPr marL="0" marR="0" lvl="0" indent="0" rtl="0">
              <a:lnSpc>
                <a:spcPct val="100000"/>
              </a:lnSpc>
              <a:spcBef>
                <a:spcPts val="0"/>
              </a:spcBef>
              <a:spcAft>
                <a:spcPts val="0"/>
              </a:spcAft>
              <a:buClr>
                <a:srgbClr val="000000"/>
              </a:buClr>
              <a:buSzPts val="1200"/>
              <a:buFont typeface="Arial"/>
              <a:buNone/>
            </a:pPr>
            <a:r>
              <a:rPr lang="en-US" sz="1200" b="1" i="0" u="none" strike="noStrike" cap="none" dirty="0">
                <a:solidFill>
                  <a:schemeClr val="dk1"/>
                </a:solidFill>
                <a:latin typeface="Calibri"/>
                <a:ea typeface="Calibri"/>
                <a:cs typeface="Calibri"/>
                <a:sym typeface="Calibri"/>
              </a:rPr>
              <a:t>Duet AI for data exploration</a:t>
            </a:r>
            <a:endParaRPr sz="1400" b="0" i="0" u="none" strike="noStrike" cap="none" dirty="0">
              <a:solidFill>
                <a:srgbClr val="000000"/>
              </a:solidFill>
              <a:latin typeface="Arial"/>
              <a:ea typeface="Arial"/>
              <a:cs typeface="Arial"/>
              <a:sym typeface="Arial"/>
            </a:endParaRPr>
          </a:p>
        </p:txBody>
      </p:sp>
      <p:pic>
        <p:nvPicPr>
          <p:cNvPr id="191" name="Google Shape;191;p8"/>
          <p:cNvPicPr preferRelativeResize="0"/>
          <p:nvPr/>
        </p:nvPicPr>
        <p:blipFill rotWithShape="1">
          <a:blip r:embed="rId3">
            <a:alphaModFix/>
          </a:blip>
          <a:srcRect/>
          <a:stretch/>
        </p:blipFill>
        <p:spPr>
          <a:xfrm>
            <a:off x="6427552" y="1783853"/>
            <a:ext cx="5407261" cy="2649090"/>
          </a:xfrm>
          <a:prstGeom prst="roundRect">
            <a:avLst>
              <a:gd name="adj" fmla="val 16667"/>
            </a:avLst>
          </a:prstGeom>
          <a:noFill/>
          <a:ln>
            <a:noFill/>
          </a:ln>
        </p:spPr>
      </p:pic>
      <p:sp>
        <p:nvSpPr>
          <p:cNvPr id="192" name="Google Shape;192;p8"/>
          <p:cNvSpPr txBox="1"/>
          <p:nvPr/>
        </p:nvSpPr>
        <p:spPr>
          <a:xfrm>
            <a:off x="348314" y="3429000"/>
            <a:ext cx="5585762" cy="2568575"/>
          </a:xfrm>
          <a:prstGeom prst="rect">
            <a:avLst/>
          </a:prstGeom>
          <a:noFill/>
          <a:ln>
            <a:noFill/>
          </a:ln>
        </p:spPr>
        <p:txBody>
          <a:bodyPr spcFirstLastPara="1" wrap="square" lIns="0" tIns="72000" rIns="0" bIns="0" anchor="t" anchorCtr="0">
            <a:noAutofit/>
          </a:bodyPr>
          <a:lstStyle/>
          <a:p>
            <a:pPr marL="0" marR="0" lvl="0" indent="0" algn="l" rtl="0">
              <a:lnSpc>
                <a:spcPct val="95000"/>
              </a:lnSpc>
              <a:spcBef>
                <a:spcPts val="0"/>
              </a:spcBef>
              <a:spcAft>
                <a:spcPts val="0"/>
              </a:spcAft>
              <a:buClr>
                <a:schemeClr val="accent1"/>
              </a:buClr>
              <a:buSzPts val="1800"/>
              <a:buFont typeface="Calibri"/>
              <a:buNone/>
            </a:pPr>
            <a:r>
              <a:rPr lang="en-US" b="1" i="0" u="none" strike="noStrike" cap="none" dirty="0">
                <a:solidFill>
                  <a:schemeClr val="dk1"/>
                </a:solidFill>
                <a:latin typeface="Calibri" panose="020F0502020204030204" pitchFamily="34" charset="0"/>
                <a:ea typeface="Calibri"/>
                <a:cs typeface="Calibri" panose="020F0502020204030204" pitchFamily="34" charset="0"/>
                <a:sym typeface="Calibri"/>
              </a:rPr>
              <a:t>Assessment</a:t>
            </a:r>
            <a:endParaRPr b="0" i="0" u="none" strike="noStrike" cap="none" dirty="0">
              <a:solidFill>
                <a:srgbClr val="000000"/>
              </a:solidFill>
              <a:latin typeface="Calibri" panose="020F0502020204030204" pitchFamily="34" charset="0"/>
              <a:cs typeface="Calibri" panose="020F0502020204030204" pitchFamily="34" charset="0"/>
              <a:sym typeface="Arial"/>
            </a:endParaRPr>
          </a:p>
          <a:p>
            <a:pPr marL="216000" marR="0" lvl="0" indent="-216000" algn="l" rtl="0">
              <a:lnSpc>
                <a:spcPct val="95000"/>
              </a:lnSpc>
              <a:spcBef>
                <a:spcPts val="700"/>
              </a:spcBef>
              <a:spcAft>
                <a:spcPts val="0"/>
              </a:spcAft>
              <a:buClr>
                <a:schemeClr val="accent1"/>
              </a:buClr>
              <a:buSzPts val="1800"/>
              <a:buFont typeface="Calibri"/>
              <a:buChar char="•"/>
            </a:pPr>
            <a:r>
              <a:rPr lang="en-US" b="0" i="0" u="none" strike="noStrike" cap="none" dirty="0">
                <a:solidFill>
                  <a:schemeClr val="dk1"/>
                </a:solidFill>
                <a:latin typeface="Calibri" panose="020F0502020204030204" pitchFamily="34" charset="0"/>
                <a:ea typeface="Calibri"/>
                <a:cs typeface="Calibri" panose="020F0502020204030204" pitchFamily="34" charset="0"/>
                <a:sym typeface="Calibri"/>
              </a:rPr>
              <a:t>Much more than a mere </a:t>
            </a:r>
            <a:r>
              <a:rPr lang="en-US" b="0" i="0" u="none" strike="noStrike" cap="none" dirty="0" err="1">
                <a:solidFill>
                  <a:schemeClr val="dk1"/>
                </a:solidFill>
                <a:latin typeface="Calibri" panose="020F0502020204030204" pitchFamily="34" charset="0"/>
                <a:ea typeface="Calibri"/>
                <a:cs typeface="Calibri" panose="020F0502020204030204" pitchFamily="34" charset="0"/>
                <a:sym typeface="Calibri"/>
              </a:rPr>
              <a:t>GenAI</a:t>
            </a:r>
            <a:r>
              <a:rPr lang="en-US" b="0" i="0" u="none" strike="noStrike" cap="none" dirty="0">
                <a:solidFill>
                  <a:schemeClr val="dk1"/>
                </a:solidFill>
                <a:latin typeface="Calibri" panose="020F0502020204030204" pitchFamily="34" charset="0"/>
                <a:ea typeface="Calibri"/>
                <a:cs typeface="Calibri" panose="020F0502020204030204" pitchFamily="34" charset="0"/>
                <a:sym typeface="Calibri"/>
              </a:rPr>
              <a:t> collaborator, Duet AI for </a:t>
            </a:r>
            <a:r>
              <a:rPr lang="en-US" b="0" i="0" u="none" strike="noStrike" cap="none" dirty="0">
                <a:solidFill>
                  <a:schemeClr val="dk1"/>
                </a:solidFill>
                <a:latin typeface="Calibri" panose="020F0502020204030204" pitchFamily="34" charset="0"/>
                <a:ea typeface="Calibri"/>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Google Cloud</a:t>
            </a:r>
            <a:r>
              <a:rPr lang="en-US" b="0" i="0" u="none" strike="noStrike" cap="none" dirty="0">
                <a:solidFill>
                  <a:schemeClr val="dk1"/>
                </a:solidFill>
                <a:latin typeface="Calibri" panose="020F0502020204030204" pitchFamily="34" charset="0"/>
                <a:ea typeface="Calibri"/>
                <a:cs typeface="Calibri" panose="020F0502020204030204" pitchFamily="34" charset="0"/>
                <a:sym typeface="Calibri"/>
              </a:rPr>
              <a:t> will be tightly interwoven within several tools like Google Cloud console, Cloud </a:t>
            </a:r>
            <a:r>
              <a:rPr lang="en-US" b="0" i="0" u="none" strike="noStrike" cap="none" dirty="0">
                <a:solidFill>
                  <a:schemeClr val="dk1"/>
                </a:solidFill>
                <a:latin typeface="Calibri" panose="020F0502020204030204" pitchFamily="34" charset="0"/>
                <a:ea typeface="Calibri"/>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Workstations</a:t>
            </a:r>
            <a:r>
              <a:rPr lang="en-US" b="0" i="0" u="none" strike="noStrike" cap="none" dirty="0">
                <a:solidFill>
                  <a:schemeClr val="dk1"/>
                </a:solidFill>
                <a:latin typeface="Calibri" panose="020F0502020204030204" pitchFamily="34" charset="0"/>
                <a:ea typeface="Calibri"/>
                <a:cs typeface="Calibri" panose="020F0502020204030204" pitchFamily="34" charset="0"/>
                <a:sym typeface="Calibri"/>
              </a:rPr>
              <a:t>, and Cloud Shell Editor. For software developers, this means they’ll be able to gain assistance with difficult tasks like code refactoring without having to switch context. This ability to generate code in context is key as it allows the collaborator to generate code that’s specific to the project at hand, drawing from the language, libraries, data models, etc. that are in use at that time in that workspace.</a:t>
            </a:r>
            <a:endParaRPr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9"/>
          <p:cNvSpPr txBox="1">
            <a:spLocks noGrp="1"/>
          </p:cNvSpPr>
          <p:nvPr>
            <p:ph type="title"/>
          </p:nvPr>
        </p:nvSpPr>
        <p:spPr>
          <a:xfrm>
            <a:off x="348314" y="476250"/>
            <a:ext cx="11480800" cy="684214"/>
          </a:xfrm>
          <a:prstGeom prst="rect">
            <a:avLst/>
          </a:prstGeom>
          <a:noFill/>
          <a:ln>
            <a:noFill/>
          </a:ln>
        </p:spPr>
        <p:txBody>
          <a:bodyPr spcFirstLastPara="1" wrap="square" lIns="0" tIns="0" rIns="0" bIns="0" anchor="t" anchorCtr="0">
            <a:normAutofit/>
          </a:bodyPr>
          <a:lstStyle/>
          <a:p>
            <a:pPr marL="0" lvl="0" indent="0" algn="l" rtl="0">
              <a:lnSpc>
                <a:spcPct val="85000"/>
              </a:lnSpc>
              <a:spcBef>
                <a:spcPts val="0"/>
              </a:spcBef>
              <a:spcAft>
                <a:spcPts val="0"/>
              </a:spcAft>
              <a:buClr>
                <a:schemeClr val="accent1"/>
              </a:buClr>
              <a:buSzPts val="2800"/>
              <a:buFont typeface="Calibri"/>
              <a:buNone/>
            </a:pPr>
            <a:r>
              <a:rPr lang="en-US"/>
              <a:t>Embeddings afoot</a:t>
            </a:r>
            <a:endParaRPr/>
          </a:p>
        </p:txBody>
      </p:sp>
      <p:pic>
        <p:nvPicPr>
          <p:cNvPr id="198" name="Google Shape;198;p9"/>
          <p:cNvPicPr preferRelativeResize="0"/>
          <p:nvPr/>
        </p:nvPicPr>
        <p:blipFill rotWithShape="1">
          <a:blip r:embed="rId3">
            <a:alphaModFix/>
          </a:blip>
          <a:srcRect/>
          <a:stretch/>
        </p:blipFill>
        <p:spPr>
          <a:xfrm>
            <a:off x="445714" y="1921559"/>
            <a:ext cx="3502772" cy="3736290"/>
          </a:xfrm>
          <a:prstGeom prst="roundRect">
            <a:avLst>
              <a:gd name="adj" fmla="val 10565"/>
            </a:avLst>
          </a:prstGeom>
          <a:noFill/>
          <a:ln>
            <a:noFill/>
          </a:ln>
        </p:spPr>
      </p:pic>
      <p:sp>
        <p:nvSpPr>
          <p:cNvPr id="199" name="Google Shape;199;p9"/>
          <p:cNvSpPr txBox="1"/>
          <p:nvPr/>
        </p:nvSpPr>
        <p:spPr>
          <a:xfrm>
            <a:off x="4238625" y="1419910"/>
            <a:ext cx="7601886" cy="4572000"/>
          </a:xfrm>
          <a:prstGeom prst="rect">
            <a:avLst/>
          </a:prstGeom>
          <a:noFill/>
          <a:ln>
            <a:noFill/>
          </a:ln>
        </p:spPr>
        <p:txBody>
          <a:bodyPr spcFirstLastPara="1" wrap="square" lIns="0" tIns="72000" rIns="0" bIns="0" anchor="t" anchorCtr="0">
            <a:normAutofit/>
          </a:bodyPr>
          <a:lstStyle/>
          <a:p>
            <a:pPr marL="0" marR="0" lvl="0" indent="0" algn="l" rtl="0">
              <a:lnSpc>
                <a:spcPct val="95000"/>
              </a:lnSpc>
              <a:spcBef>
                <a:spcPts val="0"/>
              </a:spcBef>
              <a:spcAft>
                <a:spcPts val="0"/>
              </a:spcAft>
              <a:buClr>
                <a:schemeClr val="accent1"/>
              </a:buClr>
              <a:buSzPts val="1600"/>
              <a:buFont typeface="Calibri"/>
              <a:buNone/>
            </a:pPr>
            <a:r>
              <a:rPr lang="en-US" b="1" i="0" u="none" strike="noStrike" cap="none" dirty="0">
                <a:solidFill>
                  <a:schemeClr val="dk1"/>
                </a:solidFill>
                <a:latin typeface="Calibri" panose="020F0502020204030204" pitchFamily="34" charset="0"/>
                <a:ea typeface="Calibri"/>
                <a:cs typeface="Calibri" panose="020F0502020204030204" pitchFamily="34" charset="0"/>
                <a:sym typeface="Calibri"/>
              </a:rPr>
              <a:t>Announcement</a:t>
            </a:r>
            <a:endParaRPr b="0" i="0" u="none" strike="noStrike" cap="none" dirty="0">
              <a:solidFill>
                <a:srgbClr val="000000"/>
              </a:solidFill>
              <a:latin typeface="Calibri" panose="020F0502020204030204" pitchFamily="34" charset="0"/>
              <a:cs typeface="Calibri" panose="020F0502020204030204" pitchFamily="34" charset="0"/>
              <a:sym typeface="Arial"/>
            </a:endParaRPr>
          </a:p>
          <a:p>
            <a:pPr marL="216000" marR="0" lvl="0" indent="-216000" algn="l" rtl="0">
              <a:lnSpc>
                <a:spcPct val="95000"/>
              </a:lnSpc>
              <a:spcBef>
                <a:spcPts val="700"/>
              </a:spcBef>
              <a:spcAft>
                <a:spcPts val="0"/>
              </a:spcAft>
              <a:buClr>
                <a:schemeClr val="accent1"/>
              </a:buClr>
              <a:buSzPts val="1600"/>
              <a:buFont typeface="Calibri"/>
              <a:buChar char="•"/>
            </a:pPr>
            <a:r>
              <a:rPr lang="en-US" b="0" i="0" u="none" strike="noStrike" cap="none" dirty="0">
                <a:solidFill>
                  <a:schemeClr val="dk1"/>
                </a:solidFill>
                <a:latin typeface="Calibri" panose="020F0502020204030204" pitchFamily="34" charset="0"/>
                <a:ea typeface="Calibri"/>
                <a:cs typeface="Calibri" panose="020F0502020204030204" pitchFamily="34" charset="0"/>
                <a:sym typeface="Calibri"/>
              </a:rPr>
              <a:t>Following what is now a well-worn path, Google announced several points of support for vector stores/databases within Google Cloud. The company announced, for example, a new feature of AlloyDB called AlloyDB AI, which features pgvector-compatible vector search that’s purported to be up to 10 times faster than regular vector-enabled PostgreSQL. </a:t>
            </a:r>
            <a:endParaRPr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95000"/>
              </a:lnSpc>
              <a:spcBef>
                <a:spcPts val="700"/>
              </a:spcBef>
              <a:spcAft>
                <a:spcPts val="0"/>
              </a:spcAft>
              <a:buClr>
                <a:schemeClr val="accent1"/>
              </a:buClr>
              <a:buSzPts val="1600"/>
              <a:buFont typeface="Calibri"/>
              <a:buNone/>
            </a:pPr>
            <a:r>
              <a:rPr lang="en-US" b="1" i="0" u="none" strike="noStrike" cap="none" dirty="0">
                <a:solidFill>
                  <a:schemeClr val="dk1"/>
                </a:solidFill>
                <a:latin typeface="Calibri" panose="020F0502020204030204" pitchFamily="34" charset="0"/>
                <a:ea typeface="Calibri"/>
                <a:cs typeface="Calibri" panose="020F0502020204030204" pitchFamily="34" charset="0"/>
                <a:sym typeface="Calibri"/>
              </a:rPr>
              <a:t>Assessment</a:t>
            </a:r>
            <a:endParaRPr b="0" i="0" u="none" strike="noStrike" cap="none" dirty="0">
              <a:solidFill>
                <a:srgbClr val="000000"/>
              </a:solidFill>
              <a:latin typeface="Calibri" panose="020F0502020204030204" pitchFamily="34" charset="0"/>
              <a:cs typeface="Calibri" panose="020F0502020204030204" pitchFamily="34" charset="0"/>
              <a:sym typeface="Arial"/>
            </a:endParaRPr>
          </a:p>
          <a:p>
            <a:pPr marL="216000" marR="0" lvl="0" indent="-216000" algn="l" rtl="0">
              <a:lnSpc>
                <a:spcPct val="95000"/>
              </a:lnSpc>
              <a:spcBef>
                <a:spcPts val="700"/>
              </a:spcBef>
              <a:spcAft>
                <a:spcPts val="0"/>
              </a:spcAft>
              <a:buClr>
                <a:schemeClr val="accent1"/>
              </a:buClr>
              <a:buSzPts val="1600"/>
              <a:buFont typeface="Calibri"/>
              <a:buChar char="•"/>
            </a:pPr>
            <a:r>
              <a:rPr lang="en-US" b="0" i="0" u="none" strike="noStrike" cap="none" dirty="0">
                <a:solidFill>
                  <a:schemeClr val="dk1"/>
                </a:solidFill>
                <a:latin typeface="Calibri" panose="020F0502020204030204" pitchFamily="34" charset="0"/>
                <a:ea typeface="Calibri"/>
                <a:cs typeface="Calibri" panose="020F0502020204030204" pitchFamily="34" charset="0"/>
                <a:sym typeface="Calibri"/>
              </a:rPr>
              <a:t>Certainly, every vendor with a database by now has announced or will soon announce vector store capabilities, particularly in support of retrieval augmented generation (RAG) use cases. Google is no different, announcing several vector store options at the show. AlloyDB AI is important because it seeks to unite vectors, models, and data, all within one familiar database.</a:t>
            </a:r>
            <a:endParaRPr b="0" i="0" u="none" strike="noStrike" cap="none" dirty="0">
              <a:solidFill>
                <a:srgbClr val="000000"/>
              </a:solidFill>
              <a:latin typeface="Calibri" panose="020F0502020204030204" pitchFamily="34" charset="0"/>
              <a:cs typeface="Calibri" panose="020F0502020204030204" pitchFamily="34" charset="0"/>
              <a:sym typeface="Arial"/>
            </a:endParaRPr>
          </a:p>
          <a:p>
            <a:pPr marL="216000" marR="0" lvl="0" indent="-216000" algn="l" rtl="0">
              <a:lnSpc>
                <a:spcPct val="95000"/>
              </a:lnSpc>
              <a:spcBef>
                <a:spcPts val="700"/>
              </a:spcBef>
              <a:spcAft>
                <a:spcPts val="0"/>
              </a:spcAft>
              <a:buClr>
                <a:schemeClr val="accent1"/>
              </a:buClr>
              <a:buSzPts val="1600"/>
              <a:buFont typeface="Calibri"/>
              <a:buChar char="•"/>
            </a:pPr>
            <a:r>
              <a:rPr lang="en-US" b="0" i="0" u="none" strike="noStrike" cap="none" dirty="0">
                <a:solidFill>
                  <a:schemeClr val="dk1"/>
                </a:solidFill>
                <a:latin typeface="Calibri" panose="020F0502020204030204" pitchFamily="34" charset="0"/>
                <a:ea typeface="Calibri"/>
                <a:cs typeface="Calibri" panose="020F0502020204030204" pitchFamily="34" charset="0"/>
                <a:sym typeface="Calibri"/>
              </a:rPr>
              <a:t>Related, Google announced a migration tool built specifically to bring Oracle MySQL users over to AlloyDB. Given Oracle’s recent work to blend analytics and operational data with Oracle MySQL HeatWave, there’s a battle brewing here between the two vendors.</a:t>
            </a:r>
            <a:endParaRPr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00" name="Google Shape;200;p9"/>
          <p:cNvSpPr txBox="1"/>
          <p:nvPr/>
        </p:nvSpPr>
        <p:spPr>
          <a:xfrm>
            <a:off x="336550" y="5657849"/>
            <a:ext cx="3721100" cy="470025"/>
          </a:xfrm>
          <a:prstGeom prst="rect">
            <a:avLst/>
          </a:prstGeom>
          <a:noFill/>
          <a:ln>
            <a:noFill/>
          </a:ln>
        </p:spPr>
        <p:txBody>
          <a:bodyPr spcFirstLastPara="1" wrap="square" lIns="72000" tIns="0" rIns="0" bIns="72000" anchor="b"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Calibri"/>
                <a:ea typeface="Calibri"/>
                <a:cs typeface="Calibri"/>
                <a:sym typeface="Calibri"/>
              </a:rPr>
              <a:t>Notes: Google demo of </a:t>
            </a:r>
            <a:r>
              <a:rPr lang="en-US" sz="800" b="0" i="1" u="none" strike="noStrike" cap="none" dirty="0">
                <a:solidFill>
                  <a:srgbClr val="202124"/>
                </a:solidFill>
                <a:latin typeface="Calibri"/>
                <a:ea typeface="Calibri"/>
                <a:cs typeface="Calibri"/>
                <a:sym typeface="Calibri"/>
              </a:rPr>
              <a:t>semantic search on 8 million Stack Overflow questions, returning relevant results  in milliseconds.</a:t>
            </a:r>
            <a:endParaRPr sz="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Calibri"/>
                <a:ea typeface="Calibri"/>
                <a:cs typeface="Calibri"/>
                <a:sym typeface="Calibri"/>
              </a:rPr>
              <a:t>Source: Google</a:t>
            </a:r>
            <a:endParaRPr sz="1400" b="0" i="0" u="none" strike="noStrike" cap="none" dirty="0">
              <a:solidFill>
                <a:srgbClr val="000000"/>
              </a:solidFill>
              <a:latin typeface="Arial"/>
              <a:ea typeface="Arial"/>
              <a:cs typeface="Arial"/>
              <a:sym typeface="Arial"/>
            </a:endParaRPr>
          </a:p>
        </p:txBody>
      </p:sp>
      <p:sp>
        <p:nvSpPr>
          <p:cNvPr id="201" name="Google Shape;201;p9"/>
          <p:cNvSpPr/>
          <p:nvPr/>
        </p:nvSpPr>
        <p:spPr>
          <a:xfrm>
            <a:off x="336550" y="1410945"/>
            <a:ext cx="3721100" cy="553820"/>
          </a:xfrm>
          <a:prstGeom prst="rect">
            <a:avLst/>
          </a:prstGeom>
          <a:noFill/>
          <a:ln>
            <a:noFill/>
          </a:ln>
        </p:spPr>
        <p:txBody>
          <a:bodyPr spcFirstLastPara="1" wrap="square" lIns="72000" tIns="36000" rIns="72000" bIns="36000" anchor="ctr" anchorCtr="0">
            <a:noAutofit/>
          </a:bodyPr>
          <a:lstStyle/>
          <a:p>
            <a:pPr marL="0" marR="0" lvl="0" indent="0" rtl="0">
              <a:lnSpc>
                <a:spcPct val="100000"/>
              </a:lnSpc>
              <a:spcBef>
                <a:spcPts val="0"/>
              </a:spcBef>
              <a:spcAft>
                <a:spcPts val="0"/>
              </a:spcAft>
              <a:buClr>
                <a:srgbClr val="000000"/>
              </a:buClr>
              <a:buSzPts val="1200"/>
              <a:buFont typeface="Arial"/>
              <a:buNone/>
            </a:pPr>
            <a:r>
              <a:rPr lang="en-US" sz="1200" b="1" i="0" u="none" strike="noStrike" cap="none" dirty="0">
                <a:solidFill>
                  <a:schemeClr val="dk1"/>
                </a:solidFill>
                <a:latin typeface="Calibri"/>
                <a:ea typeface="Calibri"/>
                <a:cs typeface="Calibri"/>
                <a:sym typeface="Calibri"/>
              </a:rPr>
              <a:t>Google </a:t>
            </a:r>
            <a:r>
              <a:rPr lang="en-US" sz="1200" b="1" i="0" u="none" strike="noStrike" cap="none" dirty="0">
                <a:solidFill>
                  <a:srgbClr val="000000"/>
                </a:solidFill>
                <a:latin typeface="Calibri"/>
                <a:ea typeface="Calibri"/>
                <a:cs typeface="Calibri"/>
                <a:sym typeface="Calibri"/>
              </a:rPr>
              <a:t>Vertex AI Embeddings API + Matching Engine demo</a:t>
            </a:r>
            <a:endParaRPr sz="2000" b="0" i="0" u="none" strike="noStrike" cap="none"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2_Office Theme">
  <a:themeElements>
    <a:clrScheme name="Omdia Col Test">
      <a:dk1>
        <a:srgbClr val="000000"/>
      </a:dk1>
      <a:lt1>
        <a:srgbClr val="FFFFFF"/>
      </a:lt1>
      <a:dk2>
        <a:srgbClr val="4B4B4B"/>
      </a:dk2>
      <a:lt2>
        <a:srgbClr val="999999"/>
      </a:lt2>
      <a:accent1>
        <a:srgbClr val="6D2CA7"/>
      </a:accent1>
      <a:accent2>
        <a:srgbClr val="EB4EAC"/>
      </a:accent2>
      <a:accent3>
        <a:srgbClr val="3472E4"/>
      </a:accent3>
      <a:accent4>
        <a:srgbClr val="1DA786"/>
      </a:accent4>
      <a:accent5>
        <a:srgbClr val="EDA509"/>
      </a:accent5>
      <a:accent6>
        <a:srgbClr val="E44C24"/>
      </a:accent6>
      <a:hlink>
        <a:srgbClr val="6D2CA7"/>
      </a:hlink>
      <a:folHlink>
        <a:srgbClr val="A051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MDIA_COLOR_THEME_BLUE">
      <a:dk1>
        <a:srgbClr val="000000"/>
      </a:dk1>
      <a:lt1>
        <a:srgbClr val="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2399</Words>
  <Application>Microsoft Office PowerPoint</Application>
  <PresentationFormat>Widescreen</PresentationFormat>
  <Paragraphs>140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Rockwell</vt:lpstr>
      <vt:lpstr>2_Office Theme</vt:lpstr>
      <vt:lpstr>Event Recap: Google Cloud Next – August 2023</vt:lpstr>
      <vt:lpstr>Contents</vt:lpstr>
      <vt:lpstr>Seven top trends </vt:lpstr>
      <vt:lpstr>Show overview</vt:lpstr>
      <vt:lpstr>Show overview: “The old way is getting old.” – Sundar Pichai </vt:lpstr>
      <vt:lpstr>Show overview: “The old way is getting old.” – Sundar Pichai </vt:lpstr>
      <vt:lpstr>Top stories</vt:lpstr>
      <vt:lpstr>Dancing a duet</vt:lpstr>
      <vt:lpstr>Embeddings afoot</vt:lpstr>
      <vt:lpstr>Fresh from the garden</vt:lpstr>
      <vt:lpstr>Solid foundations</vt:lpstr>
      <vt:lpstr>Notebooks get real</vt:lpstr>
      <vt:lpstr>Big data and big models</vt:lpstr>
      <vt:lpstr>LLMOps in overdrive</vt:lpstr>
      <vt:lpstr>Key takeaway</vt:lpstr>
      <vt:lpstr>Key takeaway from Google Cloud Next 2023</vt:lpstr>
      <vt:lpstr>PowerPoint Presentation</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2023-09-22T22:21:28Z</dcterms:created>
  <dcterms:modified xsi:type="dcterms:W3CDTF">2023-09-22T22:21:34Z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bab825-a111-45e4-86a1-18cee0005896_Enabled">
    <vt:lpwstr>true</vt:lpwstr>
  </property>
  <property fmtid="{D5CDD505-2E9C-101B-9397-08002B2CF9AE}" pid="3" name="MSIP_Label_2bbab825-a111-45e4-86a1-18cee0005896_SetDate">
    <vt:lpwstr>2023-09-22T22:21:34Z</vt:lpwstr>
  </property>
  <property fmtid="{D5CDD505-2E9C-101B-9397-08002B2CF9AE}" pid="4" name="MSIP_Label_2bbab825-a111-45e4-86a1-18cee0005896_Method">
    <vt:lpwstr>Standard</vt:lpwstr>
  </property>
  <property fmtid="{D5CDD505-2E9C-101B-9397-08002B2CF9AE}" pid="5" name="MSIP_Label_2bbab825-a111-45e4-86a1-18cee0005896_Name">
    <vt:lpwstr>2bbab825-a111-45e4-86a1-18cee0005896</vt:lpwstr>
  </property>
  <property fmtid="{D5CDD505-2E9C-101B-9397-08002B2CF9AE}" pid="6" name="MSIP_Label_2bbab825-a111-45e4-86a1-18cee0005896_SiteId">
    <vt:lpwstr>2567d566-604c-408a-8a60-55d0dc9d9d6b</vt:lpwstr>
  </property>
  <property fmtid="{D5CDD505-2E9C-101B-9397-08002B2CF9AE}" pid="7" name="MSIP_Label_2bbab825-a111-45e4-86a1-18cee0005896_ActionId">
    <vt:lpwstr>fc1a196d-eab9-4b7f-95ab-7f4f080de97e</vt:lpwstr>
  </property>
  <property fmtid="{D5CDD505-2E9C-101B-9397-08002B2CF9AE}" pid="8" name="MSIP_Label_2bbab825-a111-45e4-86a1-18cee0005896_ContentBits">
    <vt:lpwstr>2</vt:lpwstr>
  </property>
  <property fmtid="{D5CDD505-2E9C-101B-9397-08002B2CF9AE}" pid="9" name="ClassificationContentMarkingFooterLocations">
    <vt:lpwstr>2_Office Theme:3</vt:lpwstr>
  </property>
  <property fmtid="{D5CDD505-2E9C-101B-9397-08002B2CF9AE}" pid="10" name="ClassificationContentMarkingFooterText">
    <vt:lpwstr>Information Classification: General</vt:lpwstr>
  </property>
</Properties>
</file>