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71" r:id="rId1"/>
  </p:sldMasterIdLst>
  <p:notesMasterIdLst>
    <p:notesMasterId r:id="rId15"/>
  </p:notesMasterIdLst>
  <p:handoutMasterIdLst>
    <p:handoutMasterId r:id="rId16"/>
  </p:handoutMasterIdLst>
  <p:sldIdLst>
    <p:sldId id="6449" r:id="rId2"/>
    <p:sldId id="2147473218" r:id="rId3"/>
    <p:sldId id="2147473227" r:id="rId4"/>
    <p:sldId id="2147473232" r:id="rId5"/>
    <p:sldId id="2147473236" r:id="rId6"/>
    <p:sldId id="491" r:id="rId7"/>
    <p:sldId id="2147473237" r:id="rId8"/>
    <p:sldId id="2147473235" r:id="rId9"/>
    <p:sldId id="2147473220" r:id="rId10"/>
    <p:sldId id="2147473234" r:id="rId11"/>
    <p:sldId id="6394" r:id="rId12"/>
    <p:sldId id="2147473219"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F26B43"/>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03A"/>
    <a:srgbClr val="6D2CA7"/>
    <a:srgbClr val="E44D25"/>
    <a:srgbClr val="7B260F"/>
    <a:srgbClr val="AE3716"/>
    <a:srgbClr val="C84227"/>
    <a:srgbClr val="2D67CE"/>
    <a:srgbClr val="204281"/>
    <a:srgbClr val="3063C2"/>
    <a:srgbClr val="3F68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51ADE6A-740E-44AE-83CC-AE7238B6C88D}" styleName="OMDIA">
    <a:tblBg/>
    <a:wholeTbl>
      <a:tcTxStyle b="off" i="off">
        <a:fontRef idx="minor">
          <a:srgbClr val="585858"/>
        </a:fontRef>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chemeClr val="lt1"/>
              </a:solidFill>
              <a:prstDash val="solid"/>
              <a:miter lim="400000"/>
            </a:ln>
          </a:top>
          <a:bottom>
            <a:ln w="6350" cap="flat">
              <a:solidFill>
                <a:schemeClr val="lt1"/>
              </a:solidFill>
              <a:prstDash val="solid"/>
              <a:miter lim="400000"/>
            </a:ln>
          </a:bottom>
          <a:insideH>
            <a:ln w="6350" cap="flat">
              <a:solidFill>
                <a:srgbClr val="6D2CA7"/>
              </a:solidFill>
              <a:prstDash val="solid"/>
              <a:miter lim="400000"/>
            </a:ln>
          </a:insideH>
          <a:insideV>
            <a:ln w="0" cap="flat">
              <a:solidFill>
                <a:srgbClr val="FFFFFF"/>
              </a:solidFill>
              <a:prstDash val="solid"/>
              <a:round/>
            </a:ln>
          </a:insideV>
        </a:tcBdr>
        <a:fill>
          <a:solidFill>
            <a:srgbClr val="FFFFFF"/>
          </a:solidFill>
        </a:fill>
      </a:tcStyle>
    </a:wholeTbl>
    <a:band1H>
      <a:tcTxStyle/>
      <a:tcStyle>
        <a:tcBdr/>
        <a:fill>
          <a:solidFill>
            <a:srgbClr val="EDE1F7"/>
          </a:solidFill>
        </a:fill>
      </a:tcStyle>
    </a:band1H>
    <a:band2H>
      <a:tcTxStyle/>
      <a:tcStyle>
        <a:tcBdr/>
        <a:fill>
          <a:solidFill>
            <a:srgbClr val="FFFFFF"/>
          </a:solidFill>
        </a:fill>
      </a:tcStyle>
    </a:band2H>
    <a:band1V>
      <a:tcStyle>
        <a:tcBdr/>
        <a:fill>
          <a:solidFill>
            <a:srgbClr val="EDE1F7"/>
          </a:solidFill>
        </a:fill>
      </a:tcStyle>
    </a:band1V>
    <a:band2V>
      <a:tcStyle>
        <a:tcBdr/>
        <a:fill>
          <a:solidFill>
            <a:srgbClr val="FFFFFF"/>
          </a:solidFill>
        </a:fill>
      </a:tcStyle>
    </a:band2V>
    <a:lastCol>
      <a:tcTxStyle b="off" i="off">
        <a:font>
          <a:latin typeface="Calibri (Body)"/>
          <a:ea typeface="Calibri (Body)"/>
          <a:cs typeface="Calibri (Body)"/>
        </a:font>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lastCol>
    <a:firstCol>
      <a:tcTxStyle b="off" i="off">
        <a:font>
          <a:latin typeface="Calibri (Body)"/>
          <a:ea typeface="Calibri (Body)"/>
          <a:cs typeface="Calibri (Body)"/>
        </a:font>
        <a:srgbClr val="333333"/>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firstCol>
    <a:lastRow>
      <a:tcTxStyle b="on" i="off">
        <a:font>
          <a:latin typeface="Calibri (Body)"/>
          <a:ea typeface="Calibri (Body)"/>
          <a:cs typeface="Calibri (Body)"/>
        </a:font>
        <a:srgbClr val="6D2CA7"/>
      </a:tcTxStyle>
      <a:tcStyle>
        <a:tcBdr>
          <a:left>
            <a:ln w="6350" cap="flat">
              <a:solidFill>
                <a:srgbClr val="FFFFFF"/>
              </a:solidFill>
              <a:prstDash val="solid"/>
              <a:round/>
            </a:ln>
          </a:left>
          <a:right>
            <a:ln w="6350" cap="flat">
              <a:solidFill>
                <a:srgbClr val="FFFFFF"/>
              </a:solidFill>
              <a:prstDash val="solid"/>
              <a:round/>
            </a:ln>
          </a:right>
          <a:top>
            <a:ln w="6350" cap="flat">
              <a:solidFill>
                <a:srgbClr val="6D2CA7"/>
              </a:solidFill>
              <a:prstDash val="solid"/>
              <a:round/>
            </a:ln>
          </a:top>
          <a:bottom>
            <a:ln w="6350" cap="flat">
              <a:solidFill>
                <a:srgbClr val="FFFFFF"/>
              </a:solidFill>
              <a:prstDash val="solid"/>
              <a:round/>
            </a:ln>
          </a:bottom>
          <a:insideH>
            <a:ln w="6350" cap="flat">
              <a:solidFill>
                <a:srgbClr val="FFFFFF"/>
              </a:solidFill>
              <a:prstDash val="solid"/>
              <a:round/>
            </a:ln>
          </a:insideH>
          <a:insideV>
            <a:ln w="0" cap="flat">
              <a:solidFill>
                <a:srgbClr val="FFFFFF"/>
              </a:solidFill>
              <a:prstDash val="solid"/>
              <a:round/>
            </a:ln>
          </a:insideV>
        </a:tcBdr>
        <a:fill>
          <a:solidFill>
            <a:srgbClr val="FFFFFF"/>
          </a:solidFill>
        </a:fill>
      </a:tcStyle>
    </a:lastRow>
    <a:firstRow>
      <a:tcTxStyle b="off" i="off">
        <a:fontRef idx="minor">
          <a:srgbClr val="6D2CA7"/>
        </a:fontRef>
        <a:srgbClr val="6D2CA7"/>
      </a:tcTxStyle>
      <a:tcStyle>
        <a:tcBdr>
          <a:left>
            <a:ln w="0" cap="flat">
              <a:solidFill>
                <a:srgbClr val="FFFFFF"/>
              </a:solidFill>
              <a:prstDash val="solid"/>
              <a:round/>
            </a:ln>
          </a:left>
          <a:right>
            <a:ln w="0" cap="flat">
              <a:solidFill>
                <a:srgbClr val="FFFFFF"/>
              </a:solidFill>
              <a:prstDash val="solid"/>
              <a:round/>
            </a:ln>
          </a:right>
          <a:top>
            <a:ln w="6350" cap="flat">
              <a:solidFill>
                <a:srgbClr val="FFFFFF"/>
              </a:solidFill>
              <a:prstDash val="solid"/>
              <a:miter lim="400000"/>
            </a:ln>
          </a:top>
          <a:bottom>
            <a:ln w="6350" cap="flat">
              <a:solidFill>
                <a:srgbClr val="6D2CA7"/>
              </a:solidFill>
              <a:prstDash val="solid"/>
              <a:round/>
            </a:ln>
          </a:bottom>
          <a:insideH>
            <a:ln w="0" cap="flat">
              <a:solidFill>
                <a:srgbClr val="FFFFFF"/>
              </a:solidFill>
              <a:prstDash val="solid"/>
              <a:round/>
            </a:ln>
          </a:insideH>
          <a:insideV>
            <a:ln w="10160" cap="flat">
              <a:solidFill>
                <a:srgbClr val="FFFFFF"/>
              </a:solidFill>
              <a:prstDash val="solid"/>
              <a:round/>
            </a:ln>
          </a:insideV>
        </a:tcBdr>
        <a:fill>
          <a:solidFill>
            <a:srgbClr val="FFFFFF"/>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36" autoAdjust="0"/>
    <p:restoredTop sz="94660"/>
  </p:normalViewPr>
  <p:slideViewPr>
    <p:cSldViewPr snapToGrid="0" showGuides="1">
      <p:cViewPr varScale="1">
        <p:scale>
          <a:sx n="114" d="100"/>
          <a:sy n="114" d="100"/>
        </p:scale>
        <p:origin x="216" y="102"/>
      </p:cViewPr>
      <p:guideLst>
        <p:guide pos="3840"/>
        <p:guide orient="horz" pos="2183"/>
      </p:guideLst>
    </p:cSldViewPr>
  </p:slideViewPr>
  <p:notesTextViewPr>
    <p:cViewPr>
      <p:scale>
        <a:sx n="1" d="1"/>
        <a:sy n="1" d="1"/>
      </p:scale>
      <p:origin x="0" y="0"/>
    </p:cViewPr>
  </p:notesTextViewPr>
  <p:notesViewPr>
    <p:cSldViewPr snapToGrid="0" showGuides="1">
      <p:cViewPr varScale="1">
        <p:scale>
          <a:sx n="69" d="100"/>
          <a:sy n="69" d="100"/>
        </p:scale>
        <p:origin x="3082"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484F23-5DF7-409F-AA71-1614122DB2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578E213-8DE2-47D2-9004-6F62F414D3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7DF3D5-09DC-4A7A-AE63-978A3E4855AF}" type="datetimeFigureOut">
              <a:rPr lang="en-GB" smtClean="0"/>
              <a:t>22/11/2023</a:t>
            </a:fld>
            <a:endParaRPr lang="en-GB" dirty="0"/>
          </a:p>
        </p:txBody>
      </p:sp>
      <p:sp>
        <p:nvSpPr>
          <p:cNvPr id="4" name="Footer Placeholder 3">
            <a:extLst>
              <a:ext uri="{FF2B5EF4-FFF2-40B4-BE49-F238E27FC236}">
                <a16:creationId xmlns:a16="http://schemas.microsoft.com/office/drawing/2014/main" id="{B12222FB-4C8D-4921-9561-7990662F95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C3C6AE66-C725-4750-B57B-724BF5C98C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371DAD-D243-4334-A4EB-FD023C0B7D94}" type="slidenum">
              <a:rPr lang="en-GB" smtClean="0"/>
              <a:t>‹#›</a:t>
            </a:fld>
            <a:endParaRPr lang="en-GB" dirty="0"/>
          </a:p>
        </p:txBody>
      </p:sp>
    </p:spTree>
    <p:extLst>
      <p:ext uri="{BB962C8B-B14F-4D97-AF65-F5344CB8AC3E}">
        <p14:creationId xmlns:p14="http://schemas.microsoft.com/office/powerpoint/2010/main" val="2116111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EDD24-C05C-4689-888C-A18A1A14EA98}" type="datetimeFigureOut">
              <a:rPr lang="en-GB" smtClean="0"/>
              <a:t>22/11/2023</a:t>
            </a:fld>
            <a:endParaRPr lang="en-GB" dirty="0"/>
          </a:p>
        </p:txBody>
      </p:sp>
      <p:sp>
        <p:nvSpPr>
          <p:cNvPr id="4" name="Slide Image Placeholder 3"/>
          <p:cNvSpPr>
            <a:spLocks noGrp="1" noRot="1" noChangeAspect="1"/>
          </p:cNvSpPr>
          <p:nvPr>
            <p:ph type="sldImg" idx="2"/>
          </p:nvPr>
        </p:nvSpPr>
        <p:spPr>
          <a:xfrm>
            <a:off x="407736" y="458788"/>
            <a:ext cx="6042528" cy="339892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97040" y="4106779"/>
            <a:ext cx="6063920" cy="4578434"/>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6AA17-6443-4A5C-B72D-23A3C941D7AB}" type="slidenum">
              <a:rPr lang="en-GB" smtClean="0"/>
              <a:t>‹#›</a:t>
            </a:fld>
            <a:endParaRPr lang="en-GB" dirty="0"/>
          </a:p>
        </p:txBody>
      </p:sp>
    </p:spTree>
    <p:extLst>
      <p:ext uri="{BB962C8B-B14F-4D97-AF65-F5344CB8AC3E}">
        <p14:creationId xmlns:p14="http://schemas.microsoft.com/office/powerpoint/2010/main" val="349632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16000" algn="l" defTabSz="914400" rtl="0" eaLnBrk="1" latinLnBrk="0" hangingPunct="1">
      <a:defRPr sz="1200" kern="1200">
        <a:solidFill>
          <a:schemeClr val="tx1"/>
        </a:solidFill>
        <a:latin typeface="+mn-lt"/>
        <a:ea typeface="+mn-ea"/>
        <a:cs typeface="+mn-cs"/>
      </a:defRPr>
    </a:lvl2pPr>
    <a:lvl3pPr marL="432000" algn="l" defTabSz="914400" rtl="0" eaLnBrk="1" latinLnBrk="0" hangingPunct="1">
      <a:defRPr sz="1200" kern="1200">
        <a:solidFill>
          <a:schemeClr val="tx1"/>
        </a:solidFill>
        <a:latin typeface="+mn-lt"/>
        <a:ea typeface="+mn-ea"/>
        <a:cs typeface="+mn-cs"/>
      </a:defRPr>
    </a:lvl3pPr>
    <a:lvl4pPr marL="648000" algn="l" defTabSz="914400" rtl="0" eaLnBrk="1" latinLnBrk="0" hangingPunct="1">
      <a:defRPr sz="1200" kern="1200">
        <a:solidFill>
          <a:schemeClr val="tx1"/>
        </a:solidFill>
        <a:latin typeface="+mn-lt"/>
        <a:ea typeface="+mn-ea"/>
        <a:cs typeface="+mn-cs"/>
      </a:defRPr>
    </a:lvl4pPr>
    <a:lvl5pPr marL="8640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863" y="512763"/>
            <a:ext cx="6764337" cy="3805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a:t>
            </a:fld>
            <a:endParaRPr lang="en-GB" dirty="0"/>
          </a:p>
        </p:txBody>
      </p:sp>
    </p:spTree>
    <p:extLst>
      <p:ext uri="{BB962C8B-B14F-4D97-AF65-F5344CB8AC3E}">
        <p14:creationId xmlns:p14="http://schemas.microsoft.com/office/powerpoint/2010/main" val="1556250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12</a:t>
            </a:fld>
            <a:endParaRPr lang="en-GB" dirty="0"/>
          </a:p>
        </p:txBody>
      </p:sp>
    </p:spTree>
    <p:extLst>
      <p:ext uri="{BB962C8B-B14F-4D97-AF65-F5344CB8AC3E}">
        <p14:creationId xmlns:p14="http://schemas.microsoft.com/office/powerpoint/2010/main" val="1325979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mailto:customersuccess@omdia.com" TargetMode="External"/><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423E7E9-6226-1C1C-5F7E-6DC3D78542C3}"/>
              </a:ext>
            </a:extLst>
          </p:cNvPr>
          <p:cNvSpPr>
            <a:spLocks noGrp="1"/>
          </p:cNvSpPr>
          <p:nvPr>
            <p:ph type="body" sz="quarter" idx="12"/>
          </p:nvPr>
        </p:nvSpPr>
        <p:spPr>
          <a:xfrm>
            <a:off x="355600" y="5602835"/>
            <a:ext cx="3329940" cy="914400"/>
          </a:xfrm>
          <a:prstGeom prst="rect">
            <a:avLst/>
          </a:prstGeom>
        </p:spPr>
        <p:txBody>
          <a:bodyPr anchor="b" anchorCtr="0">
            <a:noAutofit/>
          </a:bodyPr>
          <a:lstStyle>
            <a:lvl1pPr marL="0" indent="0">
              <a:lnSpc>
                <a:spcPct val="105000"/>
              </a:lnSpc>
              <a:spcBef>
                <a:spcPts val="0"/>
              </a:spcBef>
              <a:buFontTx/>
              <a:buNone/>
              <a:defRPr sz="1300" b="1">
                <a:solidFill>
                  <a:schemeClr val="tx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a:t>Click to edit Master text styles</a:t>
            </a:r>
          </a:p>
          <a:p>
            <a:pPr lvl="1"/>
            <a:r>
              <a:rPr lang="en-US"/>
              <a:t>Second level</a:t>
            </a:r>
          </a:p>
        </p:txBody>
      </p:sp>
      <p:pic>
        <p:nvPicPr>
          <p:cNvPr id="27" name="Picture 26">
            <a:extLst>
              <a:ext uri="{FF2B5EF4-FFF2-40B4-BE49-F238E27FC236}">
                <a16:creationId xmlns:a16="http://schemas.microsoft.com/office/drawing/2014/main" id="{5C985277-BCD1-4BF4-8A94-3462E836F8B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64375" y="5577195"/>
            <a:ext cx="2568497" cy="942017"/>
          </a:xfrm>
          <a:prstGeom prst="rect">
            <a:avLst/>
          </a:prstGeom>
        </p:spPr>
      </p:pic>
      <p:sp>
        <p:nvSpPr>
          <p:cNvPr id="29" name="Footer Placeholder 4">
            <a:extLst>
              <a:ext uri="{FF2B5EF4-FFF2-40B4-BE49-F238E27FC236}">
                <a16:creationId xmlns:a16="http://schemas.microsoft.com/office/drawing/2014/main" id="{CE3924CA-29DF-E289-6B37-F98EB2A4D207}"/>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2023</a:t>
            </a:fld>
            <a:r>
              <a:rPr lang="en-US" dirty="0"/>
              <a:t>. All rights reserved. Informa Tech, a trading division of Informa PLC</a:t>
            </a:r>
            <a:endParaRPr lang="en-GB" dirty="0"/>
          </a:p>
        </p:txBody>
      </p:sp>
      <p:sp>
        <p:nvSpPr>
          <p:cNvPr id="3" name="Title 1">
            <a:extLst>
              <a:ext uri="{FF2B5EF4-FFF2-40B4-BE49-F238E27FC236}">
                <a16:creationId xmlns:a16="http://schemas.microsoft.com/office/drawing/2014/main" id="{C4058837-FF3F-A06E-C177-958868F7D2C2}"/>
              </a:ext>
            </a:extLst>
          </p:cNvPr>
          <p:cNvSpPr>
            <a:spLocks noGrp="1"/>
          </p:cNvSpPr>
          <p:nvPr>
            <p:ph type="ctrTitle"/>
          </p:nvPr>
        </p:nvSpPr>
        <p:spPr>
          <a:xfrm>
            <a:off x="351930" y="476250"/>
            <a:ext cx="7596683" cy="3372736"/>
          </a:xfrm>
          <a:prstGeom prst="rect">
            <a:avLst/>
          </a:prstGeom>
        </p:spPr>
        <p:txBody>
          <a:bodyPr anchor="b" anchorCtr="0">
            <a:noAutofit/>
          </a:bodyPr>
          <a:lstStyle>
            <a:lvl1pPr algn="l">
              <a:lnSpc>
                <a:spcPct val="80000"/>
              </a:lnSpc>
              <a:defRPr sz="5400" b="1" spc="-20" baseline="0">
                <a:solidFill>
                  <a:srgbClr val="6D2CA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9196544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s - Horizontal">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A388C6A-0692-4A21-A456-3C27B1891783}"/>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FCFB497F-B1A8-4992-933E-D4B44415F307}"/>
              </a:ext>
            </a:extLst>
          </p:cNvPr>
          <p:cNvSpPr>
            <a:spLocks noGrp="1"/>
          </p:cNvSpPr>
          <p:nvPr>
            <p:ph idx="11"/>
          </p:nvPr>
        </p:nvSpPr>
        <p:spPr>
          <a:xfrm>
            <a:off x="348314" y="3802942"/>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Placeholder 1">
            <a:extLst>
              <a:ext uri="{FF2B5EF4-FFF2-40B4-BE49-F238E27FC236}">
                <a16:creationId xmlns:a16="http://schemas.microsoft.com/office/drawing/2014/main" id="{1CBE4924-BE30-7254-A30B-A8065A3A97F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81960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ng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FA5E9D3D-E391-43B0-9335-27AB8D181717}"/>
              </a:ext>
            </a:extLst>
          </p:cNvPr>
          <p:cNvSpPr>
            <a:spLocks noGrp="1"/>
          </p:cNvSpPr>
          <p:nvPr>
            <p:ph sz="half" idx="2"/>
          </p:nvPr>
        </p:nvSpPr>
        <p:spPr>
          <a:xfrm>
            <a:off x="8129588" y="476250"/>
            <a:ext cx="3705225" cy="5508625"/>
          </a:xfrm>
          <a:prstGeom prst="rect">
            <a:avLst/>
          </a:prstGeom>
        </p:spPr>
        <p:txBody>
          <a:bodyPr t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Placeholder 1">
            <a:extLst>
              <a:ext uri="{FF2B5EF4-FFF2-40B4-BE49-F238E27FC236}">
                <a16:creationId xmlns:a16="http://schemas.microsoft.com/office/drawing/2014/main" id="{9412406D-D13B-8D1D-3BA5-340BD69A1BCD}"/>
              </a:ext>
            </a:extLst>
          </p:cNvPr>
          <p:cNvSpPr>
            <a:spLocks noGrp="1"/>
          </p:cNvSpPr>
          <p:nvPr>
            <p:ph type="title"/>
          </p:nvPr>
        </p:nvSpPr>
        <p:spPr>
          <a:xfrm>
            <a:off x="348314" y="476250"/>
            <a:ext cx="7600486"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3289BAA1-9492-5262-04CC-FD1DD769C6F3}"/>
              </a:ext>
            </a:extLst>
          </p:cNvPr>
          <p:cNvSpPr>
            <a:spLocks noGrp="1"/>
          </p:cNvSpPr>
          <p:nvPr>
            <p:ph idx="1"/>
          </p:nvPr>
        </p:nvSpPr>
        <p:spPr>
          <a:xfrm>
            <a:off x="348314" y="1419909"/>
            <a:ext cx="75996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833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um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E4477052-1501-4E26-852F-71F0C0E6E944}"/>
              </a:ext>
            </a:extLst>
          </p:cNvPr>
          <p:cNvSpPr>
            <a:spLocks noGrp="1"/>
          </p:cNvSpPr>
          <p:nvPr>
            <p:ph sz="half" idx="2"/>
          </p:nvPr>
        </p:nvSpPr>
        <p:spPr>
          <a:xfrm>
            <a:off x="6188077" y="476250"/>
            <a:ext cx="5646736" cy="5508625"/>
          </a:xfrm>
          <a:prstGeom prst="rect">
            <a:avLst/>
          </a:prstGeom>
        </p:spPr>
        <p:txBody>
          <a:bodyPr/>
          <a:lstStyle>
            <a:lvl1pPr marL="216000" indent="-216000">
              <a:buFont typeface="Calibri" panose="020F050202020403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31788F59-82C9-5062-E29F-74962262CAC1}"/>
              </a:ext>
            </a:extLst>
          </p:cNvPr>
          <p:cNvSpPr>
            <a:spLocks noGrp="1"/>
          </p:cNvSpPr>
          <p:nvPr>
            <p:ph type="title"/>
          </p:nvPr>
        </p:nvSpPr>
        <p:spPr>
          <a:xfrm>
            <a:off x="348314" y="476250"/>
            <a:ext cx="56484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5" name="Content Placeholder 2">
            <a:extLst>
              <a:ext uri="{FF2B5EF4-FFF2-40B4-BE49-F238E27FC236}">
                <a16:creationId xmlns:a16="http://schemas.microsoft.com/office/drawing/2014/main" id="{06A5CC0F-E306-05B4-78E4-AA128A57F12A}"/>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4535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0D0E12FD-03AF-4087-AFA2-EA9EE8CFB1A2}"/>
              </a:ext>
            </a:extLst>
          </p:cNvPr>
          <p:cNvSpPr>
            <a:spLocks noGrp="1"/>
          </p:cNvSpPr>
          <p:nvPr>
            <p:ph sz="half" idx="2"/>
          </p:nvPr>
        </p:nvSpPr>
        <p:spPr>
          <a:xfrm>
            <a:off x="4238625" y="476250"/>
            <a:ext cx="7598175" cy="55086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2">
            <a:extLst>
              <a:ext uri="{FF2B5EF4-FFF2-40B4-BE49-F238E27FC236}">
                <a16:creationId xmlns:a16="http://schemas.microsoft.com/office/drawing/2014/main" id="{8FAFF4E0-5C86-12AE-2382-2817358EDF53}"/>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4D35201E-3D50-5C2D-369C-163E9789F7FE}"/>
              </a:ext>
            </a:extLst>
          </p:cNvPr>
          <p:cNvSpPr>
            <a:spLocks noGrp="1"/>
          </p:cNvSpPr>
          <p:nvPr>
            <p:ph type="title"/>
          </p:nvPr>
        </p:nvSpPr>
        <p:spPr>
          <a:xfrm>
            <a:off x="348314" y="476250"/>
            <a:ext cx="370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97220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s ">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9D6752F1-DD44-6064-E954-1F249773F056}"/>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6" name="Content Placeholder 2">
            <a:extLst>
              <a:ext uri="{FF2B5EF4-FFF2-40B4-BE49-F238E27FC236}">
                <a16:creationId xmlns:a16="http://schemas.microsoft.com/office/drawing/2014/main" id="{74038C46-1B7F-5C1A-91C4-575D5C407648}"/>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096966B4-BF13-2584-7087-AF61FF06D2DA}"/>
              </a:ext>
            </a:extLst>
          </p:cNvPr>
          <p:cNvSpPr>
            <a:spLocks noGrp="1"/>
          </p:cNvSpPr>
          <p:nvPr>
            <p:ph idx="10"/>
          </p:nvPr>
        </p:nvSpPr>
        <p:spPr>
          <a:xfrm>
            <a:off x="4242290"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CD6C70AC-AF90-A359-385D-D372D83AC6EC}"/>
              </a:ext>
            </a:extLst>
          </p:cNvPr>
          <p:cNvSpPr>
            <a:spLocks noGrp="1"/>
          </p:cNvSpPr>
          <p:nvPr>
            <p:ph idx="11"/>
          </p:nvPr>
        </p:nvSpPr>
        <p:spPr>
          <a:xfrm>
            <a:off x="8130045"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3859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 version 2">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29AF4AA3-BF4E-4E58-A98B-459E5414BF18}"/>
              </a:ext>
            </a:extLst>
          </p:cNvPr>
          <p:cNvSpPr>
            <a:spLocks noGrp="1"/>
          </p:cNvSpPr>
          <p:nvPr>
            <p:ph idx="13"/>
          </p:nvPr>
        </p:nvSpPr>
        <p:spPr>
          <a:xfrm>
            <a:off x="6188075" y="1412875"/>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AE6335D6-10EE-4312-850E-C74CE43D14F8}"/>
              </a:ext>
            </a:extLst>
          </p:cNvPr>
          <p:cNvSpPr>
            <a:spLocks noGrp="1"/>
          </p:cNvSpPr>
          <p:nvPr>
            <p:ph idx="14"/>
          </p:nvPr>
        </p:nvSpPr>
        <p:spPr>
          <a:xfrm>
            <a:off x="6188075" y="3788874"/>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1879340F-A91E-793B-DB2C-E6319A106949}"/>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A2C2C05F-BE7E-FCC8-E4F1-534D47BA6E0D}"/>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641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s - version 3">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D2B6EB0-1257-0B88-6CEA-A907F527CBDB}"/>
              </a:ext>
            </a:extLst>
          </p:cNvPr>
          <p:cNvSpPr>
            <a:spLocks noGrp="1"/>
          </p:cNvSpPr>
          <p:nvPr>
            <p:ph idx="15"/>
          </p:nvPr>
        </p:nvSpPr>
        <p:spPr>
          <a:xfrm>
            <a:off x="348314" y="1419909"/>
            <a:ext cx="56484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C25A15FD-FCFE-41A1-C6B5-5CE0B91372C2}"/>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7" name="Content Placeholder 2">
            <a:extLst>
              <a:ext uri="{FF2B5EF4-FFF2-40B4-BE49-F238E27FC236}">
                <a16:creationId xmlns:a16="http://schemas.microsoft.com/office/drawing/2014/main" id="{26B50135-6C53-A72F-F914-BC2FE80FC5BE}"/>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8D553A3B-2E82-66B7-1344-9CE126DC630F}"/>
              </a:ext>
            </a:extLst>
          </p:cNvPr>
          <p:cNvSpPr>
            <a:spLocks noGrp="1"/>
          </p:cNvSpPr>
          <p:nvPr>
            <p:ph idx="13"/>
          </p:nvPr>
        </p:nvSpPr>
        <p:spPr>
          <a:xfrm>
            <a:off x="6188075" y="1412875"/>
            <a:ext cx="5648229" cy="45792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5534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s - version 4">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1222AB4-9340-5454-7108-89E9C3E75E77}"/>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D430803C-7B10-D218-299D-C6BE2C2AC02D}"/>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2B34803A-446A-9522-63F2-BEBAAE518E5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109B04A6-5503-A4A1-4CF4-971EF8FA16C5}"/>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1856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s - version 5">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AAE64EF5-5F1A-0748-C19A-D17FD5B3B8AA}"/>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12">
            <a:extLst>
              <a:ext uri="{FF2B5EF4-FFF2-40B4-BE49-F238E27FC236}">
                <a16:creationId xmlns:a16="http://schemas.microsoft.com/office/drawing/2014/main" id="{D47C667E-1397-1DA9-3B09-017C13575DFE}"/>
              </a:ext>
            </a:extLst>
          </p:cNvPr>
          <p:cNvSpPr>
            <a:spLocks noGrp="1"/>
          </p:cNvSpPr>
          <p:nvPr>
            <p:ph sz="quarter" idx="10"/>
          </p:nvPr>
        </p:nvSpPr>
        <p:spPr>
          <a:xfrm>
            <a:off x="348314"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9CD144C4-8F84-3E49-3D70-373B26E67F70}"/>
              </a:ext>
            </a:extLst>
          </p:cNvPr>
          <p:cNvSpPr>
            <a:spLocks noGrp="1"/>
          </p:cNvSpPr>
          <p:nvPr>
            <p:ph sz="quarter" idx="11"/>
          </p:nvPr>
        </p:nvSpPr>
        <p:spPr>
          <a:xfrm>
            <a:off x="6184900"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Content Placeholder 2">
            <a:extLst>
              <a:ext uri="{FF2B5EF4-FFF2-40B4-BE49-F238E27FC236}">
                <a16:creationId xmlns:a16="http://schemas.microsoft.com/office/drawing/2014/main" id="{0A1A845D-9959-78DB-063F-DF993E4428A4}"/>
              </a:ext>
            </a:extLst>
          </p:cNvPr>
          <p:cNvSpPr>
            <a:spLocks noGrp="1"/>
          </p:cNvSpPr>
          <p:nvPr>
            <p:ph idx="16"/>
          </p:nvPr>
        </p:nvSpPr>
        <p:spPr>
          <a:xfrm>
            <a:off x="348314" y="3777909"/>
            <a:ext cx="11480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0194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ntents">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C24616C-D896-B389-2FF8-A59BB8B1091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12">
            <a:extLst>
              <a:ext uri="{FF2B5EF4-FFF2-40B4-BE49-F238E27FC236}">
                <a16:creationId xmlns:a16="http://schemas.microsoft.com/office/drawing/2014/main" id="{2DEA4315-570C-6B44-BDDB-41375F3F5AEB}"/>
              </a:ext>
            </a:extLst>
          </p:cNvPr>
          <p:cNvSpPr>
            <a:spLocks noGrp="1"/>
          </p:cNvSpPr>
          <p:nvPr>
            <p:ph sz="quarter" idx="10"/>
          </p:nvPr>
        </p:nvSpPr>
        <p:spPr>
          <a:xfrm>
            <a:off x="348314"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1D8A4818-0C5C-40B5-49C6-65569B842DC3}"/>
              </a:ext>
            </a:extLst>
          </p:cNvPr>
          <p:cNvSpPr>
            <a:spLocks noGrp="1"/>
          </p:cNvSpPr>
          <p:nvPr>
            <p:ph sz="quarter" idx="11"/>
          </p:nvPr>
        </p:nvSpPr>
        <p:spPr>
          <a:xfrm>
            <a:off x="6184900"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2">
            <a:extLst>
              <a:ext uri="{FF2B5EF4-FFF2-40B4-BE49-F238E27FC236}">
                <a16:creationId xmlns:a16="http://schemas.microsoft.com/office/drawing/2014/main" id="{AE0C6272-6D2F-5D5B-9A93-1AC45668F99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4222670B-0248-6CAD-DF27-1D8E9B639466}"/>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36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2023</a:t>
            </a:fld>
            <a:r>
              <a:rPr lang="en-US" dirty="0">
                <a:solidFill>
                  <a:schemeClr val="bg1"/>
                </a:solidFill>
              </a:rPr>
              <a:t>. All rights reserved. Informa Tech, a trading division of Informa PLC</a:t>
            </a:r>
            <a:endParaRPr lang="en-GB" dirty="0">
              <a:solidFill>
                <a:schemeClr val="bg1"/>
              </a:solidFill>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1"/>
                </a:solidFill>
              </a:rPr>
              <a:t>Copyright © </a:t>
            </a:r>
            <a:fld id="{0AEACA82-443F-F143-97A9-1017F472789A}" type="datetimeyyyy">
              <a:rPr lang="en-US" smtClean="0">
                <a:solidFill>
                  <a:schemeClr val="tx1"/>
                </a:solidFill>
              </a:rPr>
              <a:pPr algn="ctr"/>
              <a:t>2023</a:t>
            </a:fld>
            <a:r>
              <a:rPr lang="en-US" dirty="0">
                <a:solidFill>
                  <a:schemeClr val="tx1"/>
                </a:solidFill>
              </a:rPr>
              <a:t>. All rights reserved. Informa Tech, a trading division of Informa PLC</a:t>
            </a:r>
            <a:endParaRPr lang="en-GB" dirty="0">
              <a:solidFill>
                <a:schemeClr val="tx1"/>
              </a:solidFill>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62FBD648-5013-C295-2F48-541924D8C0C4}"/>
              </a:ext>
            </a:extLst>
          </p:cNvPr>
          <p:cNvSpPr>
            <a:spLocks noGrp="1"/>
          </p:cNvSpPr>
          <p:nvPr>
            <p:ph type="title" hasCustomPrompt="1"/>
          </p:nvPr>
        </p:nvSpPr>
        <p:spPr>
          <a:xfrm>
            <a:off x="347664" y="2086928"/>
            <a:ext cx="7600949" cy="3204210"/>
          </a:xfrm>
          <a:prstGeom prst="rect">
            <a:avLst/>
          </a:prstGeom>
        </p:spPr>
        <p:txBody>
          <a:bodyPr anchor="t" anchorCtr="0">
            <a:noAutofit/>
          </a:bodyPr>
          <a:lstStyle>
            <a:lvl1pPr>
              <a:lnSpc>
                <a:spcPct val="80000"/>
              </a:lnSpc>
              <a:defRPr sz="5600" b="1" spc="-20" baseline="0">
                <a:solidFill>
                  <a:schemeClr val="accent1"/>
                </a:solidFill>
              </a:defRPr>
            </a:lvl1pPr>
          </a:lstStyle>
          <a:p>
            <a:r>
              <a:rPr lang="en-GB"/>
              <a:t>Divider slide title</a:t>
            </a:r>
            <a:br>
              <a:rPr lang="en-GB"/>
            </a:br>
            <a:r>
              <a:rPr lang="en-GB"/>
              <a:t>goes here</a:t>
            </a:r>
          </a:p>
        </p:txBody>
      </p:sp>
      <p:cxnSp>
        <p:nvCxnSpPr>
          <p:cNvPr id="6" name="Straight Connector 5">
            <a:extLst>
              <a:ext uri="{FF2B5EF4-FFF2-40B4-BE49-F238E27FC236}">
                <a16:creationId xmlns:a16="http://schemas.microsoft.com/office/drawing/2014/main" id="{C70FC7FE-DA8A-596F-40AE-4B7176FB2918}"/>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649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647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98201E-7E81-0F56-A54D-740CE49AEE03}"/>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4110166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ppendix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27A14-54A1-758A-0CFC-53E929FBE1CF}"/>
              </a:ext>
            </a:extLst>
          </p:cNvPr>
          <p:cNvSpPr txBox="1"/>
          <p:nvPr userDrawn="1"/>
        </p:nvSpPr>
        <p:spPr>
          <a:xfrm>
            <a:off x="268189" y="1889701"/>
            <a:ext cx="5659436" cy="954107"/>
          </a:xfrm>
          <a:prstGeom prst="rect">
            <a:avLst/>
          </a:prstGeom>
          <a:noFill/>
        </p:spPr>
        <p:txBody>
          <a:bodyPr wrap="square" rtlCol="0">
            <a:spAutoFit/>
          </a:bodyPr>
          <a:lstStyle/>
          <a:p>
            <a:r>
              <a:rPr lang="en-US" sz="5600" b="1" dirty="0">
                <a:solidFill>
                  <a:schemeClr val="accent1"/>
                </a:solidFill>
                <a:latin typeface="+mn-lt"/>
              </a:rPr>
              <a:t>Appendix</a:t>
            </a:r>
          </a:p>
        </p:txBody>
      </p:sp>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2023</a:t>
            </a:fld>
            <a:r>
              <a:rPr lang="en-US" dirty="0">
                <a:solidFill>
                  <a:schemeClr val="bg1"/>
                </a:solidFill>
              </a:rPr>
              <a:t>. All rights reserved. Informa Tech, a trading division of Informa PLC</a:t>
            </a:r>
            <a:endParaRPr lang="en-GB" dirty="0">
              <a:solidFill>
                <a:schemeClr val="bg1"/>
              </a:solidFill>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1"/>
                </a:solidFill>
              </a:rPr>
              <a:t>Copyright © </a:t>
            </a:r>
            <a:fld id="{0AEACA82-443F-F143-97A9-1017F472789A}" type="datetimeyyyy">
              <a:rPr lang="en-US" smtClean="0">
                <a:solidFill>
                  <a:schemeClr val="tx1"/>
                </a:solidFill>
              </a:rPr>
              <a:pPr algn="ctr"/>
              <a:t>2023</a:t>
            </a:fld>
            <a:r>
              <a:rPr lang="en-US" dirty="0">
                <a:solidFill>
                  <a:schemeClr val="tx1"/>
                </a:solidFill>
              </a:rPr>
              <a:t>. All rights reserved. Informa Tech, a trading division of Informa PLC</a:t>
            </a:r>
            <a:endParaRPr lang="en-GB" dirty="0">
              <a:solidFill>
                <a:schemeClr val="tx1"/>
              </a:solidFill>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4F4459E0-3C42-1528-682F-0631964AF215}"/>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535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lid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8A449E67-25F4-0115-8786-3325B66EE76D}"/>
              </a:ext>
            </a:extLst>
          </p:cNvPr>
          <p:cNvSpPr>
            <a:spLocks noGrp="1"/>
          </p:cNvSpPr>
          <p:nvPr>
            <p:ph sz="quarter" idx="10"/>
          </p:nvPr>
        </p:nvSpPr>
        <p:spPr>
          <a:xfrm>
            <a:off x="348314" y="1412875"/>
            <a:ext cx="11480800" cy="4575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3" name="Title Placeholder 1">
            <a:extLst>
              <a:ext uri="{FF2B5EF4-FFF2-40B4-BE49-F238E27FC236}">
                <a16:creationId xmlns:a16="http://schemas.microsoft.com/office/drawing/2014/main" id="{422B2C43-9BC6-A9C0-A310-150EA6DCB2DC}"/>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10502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Legal Disclaimer">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E53201F-D277-FA1F-012C-2688183E2CB8}"/>
              </a:ext>
            </a:extLst>
          </p:cNvPr>
          <p:cNvSpPr txBox="1"/>
          <p:nvPr userDrawn="1"/>
        </p:nvSpPr>
        <p:spPr>
          <a:xfrm>
            <a:off x="256585" y="3884093"/>
            <a:ext cx="7676153" cy="2308324"/>
          </a:xfrm>
          <a:prstGeom prst="rect">
            <a:avLst/>
          </a:prstGeom>
          <a:noFill/>
        </p:spPr>
        <p:txBody>
          <a:bodyPr wrap="square" numCol="3" rtlCol="0" anchor="b">
            <a:spAutoFit/>
          </a:bodyPr>
          <a:lstStyle/>
          <a:p>
            <a:endParaRPr lang="en-US" sz="1200" b="1" dirty="0">
              <a:solidFill>
                <a:schemeClr val="accent1"/>
              </a:solidFill>
            </a:endParaRPr>
          </a:p>
          <a:p>
            <a:r>
              <a:rPr lang="en-US" sz="1200" b="1" dirty="0">
                <a:solidFill>
                  <a:schemeClr val="accent1"/>
                </a:solidFill>
              </a:rPr>
              <a:t>Get in touch</a:t>
            </a:r>
          </a:p>
          <a:p>
            <a:r>
              <a:rPr lang="en-US" sz="1200" dirty="0">
                <a:solidFill>
                  <a:schemeClr val="tx1"/>
                </a:solidFill>
              </a:rPr>
              <a:t>Americas</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tx1"/>
                </a:solidFill>
              </a:rPr>
              <a:t> </a:t>
            </a:r>
          </a:p>
          <a:p>
            <a:r>
              <a:rPr lang="en-US" sz="1200" dirty="0">
                <a:solidFill>
                  <a:schemeClr val="tx1"/>
                </a:solidFill>
              </a:rPr>
              <a:t>08:00 – 18:00 GMT -5</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Europe, Middle East &amp; Africa</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accent1"/>
                </a:solidFill>
              </a:rPr>
              <a:t> </a:t>
            </a:r>
          </a:p>
          <a:p>
            <a:r>
              <a:rPr lang="en-US" sz="1200" dirty="0">
                <a:solidFill>
                  <a:schemeClr val="tx1"/>
                </a:solidFill>
              </a:rPr>
              <a:t>8:00 – 18:00 GMT</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Asia Pacific</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accent1"/>
                </a:solidFill>
              </a:rPr>
              <a:t> </a:t>
            </a:r>
          </a:p>
          <a:p>
            <a:r>
              <a:rPr lang="en-US" sz="1200" dirty="0">
                <a:solidFill>
                  <a:schemeClr val="tx1"/>
                </a:solidFill>
              </a:rPr>
              <a:t>08:00 – 18:00 GMT + 8</a:t>
            </a:r>
          </a:p>
        </p:txBody>
      </p:sp>
      <p:sp>
        <p:nvSpPr>
          <p:cNvPr id="6" name="TextBox 5">
            <a:extLst>
              <a:ext uri="{FF2B5EF4-FFF2-40B4-BE49-F238E27FC236}">
                <a16:creationId xmlns:a16="http://schemas.microsoft.com/office/drawing/2014/main" id="{C21B1634-6E67-DC76-63DC-3549CE45D3CA}"/>
              </a:ext>
            </a:extLst>
          </p:cNvPr>
          <p:cNvSpPr txBox="1"/>
          <p:nvPr userDrawn="1"/>
        </p:nvSpPr>
        <p:spPr>
          <a:xfrm>
            <a:off x="256585" y="483116"/>
            <a:ext cx="9635127" cy="3370153"/>
          </a:xfrm>
          <a:prstGeom prst="rect">
            <a:avLst/>
          </a:prstGeom>
          <a:noFill/>
        </p:spPr>
        <p:txBody>
          <a:bodyPr wrap="square" tIns="0" rtlCol="0">
            <a:spAutoFit/>
          </a:bodyPr>
          <a:lstStyle/>
          <a:p>
            <a:r>
              <a:rPr lang="en-US" sz="1200" b="1" dirty="0">
                <a:solidFill>
                  <a:schemeClr val="accent1"/>
                </a:solidFill>
              </a:rPr>
              <a:t>Disclaimer</a:t>
            </a:r>
            <a:br>
              <a:rPr lang="en-US" sz="1200" dirty="0">
                <a:solidFill>
                  <a:schemeClr val="tx1"/>
                </a:solidFill>
              </a:rPr>
            </a:br>
            <a:br>
              <a:rPr lang="en-US" sz="1200" dirty="0">
                <a:solidFill>
                  <a:schemeClr val="tx1"/>
                </a:solidFill>
              </a:rPr>
            </a:br>
            <a:r>
              <a:rPr lang="en-GB" sz="1200" dirty="0">
                <a:solidFill>
                  <a:schemeClr val="tx1"/>
                </a:solidFill>
              </a:rPr>
              <a:t>The Omdia research, data and information referenced herein (the “Omdia Materials”) are the copyrighted property of Informa Tech and its subsidiaries or affiliates (together “Informa Tech”) or its third party data providers and represent data, research, opinions, or viewpoints published by Informa Tech, and are not representations of fact.</a:t>
            </a:r>
          </a:p>
          <a:p>
            <a:endParaRPr lang="en-GB" sz="1200" dirty="0">
              <a:solidFill>
                <a:schemeClr val="tx1"/>
              </a:solidFill>
            </a:endParaRPr>
          </a:p>
          <a:p>
            <a:r>
              <a:rPr lang="en-GB" sz="1200" dirty="0">
                <a:solidFill>
                  <a:schemeClr val="tx1"/>
                </a:solidFill>
              </a:rPr>
              <a:t>The Omdia Materials reflect information and opinions from the original publication date and not from the date of this document. The information and opinions expressed in the Omdia Materials are subject to change without notice and Informa Tech does not have any duty or responsibility to update the Omdia Materials or this publication as a result. </a:t>
            </a:r>
          </a:p>
          <a:p>
            <a:endParaRPr lang="en-GB" sz="1200" dirty="0">
              <a:solidFill>
                <a:schemeClr val="tx1"/>
              </a:solidFill>
            </a:endParaRPr>
          </a:p>
          <a:p>
            <a:r>
              <a:rPr lang="en-GB" sz="1200" dirty="0">
                <a:solidFill>
                  <a:schemeClr val="tx1"/>
                </a:solidFill>
              </a:rPr>
              <a:t>Omdia Materials are delivered on an “as-is” and “as-available” basis. No representation or warranty, express or implied, is made as to the fairness, accuracy, completeness, or correctness of the information, opinions, and conclusions contained in Omdia Materials. </a:t>
            </a:r>
          </a:p>
          <a:p>
            <a:endParaRPr lang="en-GB" sz="1200" dirty="0">
              <a:solidFill>
                <a:schemeClr val="tx1"/>
              </a:solidFill>
            </a:endParaRPr>
          </a:p>
          <a:p>
            <a:r>
              <a:rPr lang="en-GB" sz="1200" dirty="0">
                <a:solidFill>
                  <a:schemeClr val="tx1"/>
                </a:solidFill>
              </a:rPr>
              <a:t>To the maximum extent permitted by law, Informa Tech and its affiliates, officers, directors, employees, agents, and third party data providers disclaim any liability (including, without limitation, any liability arising from fault or negligence) as to the accuracy or completeness or use of the Omdia Materials. Informa Tech will not, under any circumstance whatsoever, be liable for any trading, investment, commercial, or other decisions based on or made in reliance of the Omdia Materials.</a:t>
            </a:r>
          </a:p>
          <a:p>
            <a:endParaRPr lang="en-GB" sz="1200" dirty="0">
              <a:solidFill>
                <a:schemeClr val="tx1"/>
              </a:solidFill>
            </a:endParaRPr>
          </a:p>
        </p:txBody>
      </p:sp>
      <p:cxnSp>
        <p:nvCxnSpPr>
          <p:cNvPr id="17" name="Straight Connector 16">
            <a:extLst>
              <a:ext uri="{FF2B5EF4-FFF2-40B4-BE49-F238E27FC236}">
                <a16:creationId xmlns:a16="http://schemas.microsoft.com/office/drawing/2014/main" id="{F1929A7B-7AA3-37E6-4A32-E1BE42055872}"/>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8E1B4304-3246-96A1-6FAB-4DB13DB092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70000" y="6247807"/>
            <a:ext cx="1166400" cy="250323"/>
          </a:xfrm>
          <a:prstGeom prst="rect">
            <a:avLst/>
          </a:prstGeom>
        </p:spPr>
      </p:pic>
      <p:sp>
        <p:nvSpPr>
          <p:cNvPr id="19" name="Footer Placeholder 4">
            <a:extLst>
              <a:ext uri="{FF2B5EF4-FFF2-40B4-BE49-F238E27FC236}">
                <a16:creationId xmlns:a16="http://schemas.microsoft.com/office/drawing/2014/main" id="{DA247BFF-6DF6-E7B6-57ED-81C28558DE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2023</a:t>
            </a:fld>
            <a:r>
              <a:rPr lang="en-US" dirty="0"/>
              <a:t>. All rights reserved. Informa Tech, a trading division of Informa PLC</a:t>
            </a:r>
            <a:endParaRPr lang="en-GB" dirty="0"/>
          </a:p>
        </p:txBody>
      </p:sp>
      <p:sp>
        <p:nvSpPr>
          <p:cNvPr id="20" name="Slide Number Placeholder 5">
            <a:extLst>
              <a:ext uri="{FF2B5EF4-FFF2-40B4-BE49-F238E27FC236}">
                <a16:creationId xmlns:a16="http://schemas.microsoft.com/office/drawing/2014/main" id="{C3541C01-2163-8CDB-015B-E40D545A65A0}"/>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330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FE22-3D98-58BA-0310-630442A9E996}"/>
              </a:ext>
            </a:extLst>
          </p:cNvPr>
          <p:cNvSpPr>
            <a:spLocks noGrp="1"/>
          </p:cNvSpPr>
          <p:nvPr>
            <p:ph type="title" hasCustomPrompt="1"/>
          </p:nvPr>
        </p:nvSpPr>
        <p:spPr>
          <a:xfrm>
            <a:off x="338473" y="465696"/>
            <a:ext cx="9544050" cy="3373200"/>
          </a:xfrm>
        </p:spPr>
        <p:txBody>
          <a:bodyPr anchor="b"/>
          <a:lstStyle>
            <a:lvl1pPr>
              <a:defRPr sz="5600">
                <a:solidFill>
                  <a:schemeClr val="bg1"/>
                </a:solidFill>
              </a:defRPr>
            </a:lvl1pPr>
          </a:lstStyle>
          <a:p>
            <a:r>
              <a:rPr lang="en-US"/>
              <a:t>“Example catalyst text of up to six lines; that is, no more than 25 words or so.”</a:t>
            </a:r>
            <a:endParaRPr lang="en-GB"/>
          </a:p>
        </p:txBody>
      </p:sp>
      <p:sp>
        <p:nvSpPr>
          <p:cNvPr id="13" name="Slide Number Placeholder 5">
            <a:extLst>
              <a:ext uri="{FF2B5EF4-FFF2-40B4-BE49-F238E27FC236}">
                <a16:creationId xmlns:a16="http://schemas.microsoft.com/office/drawing/2014/main" id="{A29FA0C4-737C-755A-3EFF-97CA2ACA45D6}"/>
              </a:ext>
            </a:extLst>
          </p:cNvPr>
          <p:cNvSpPr>
            <a:spLocks noGrp="1"/>
          </p:cNvSpPr>
          <p:nvPr>
            <p:ph type="sldNum" sz="quarter" idx="4"/>
          </p:nvPr>
        </p:nvSpPr>
        <p:spPr>
          <a:xfrm>
            <a:off x="347663" y="6171324"/>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Page </a:t>
            </a:r>
            <a:fld id="{A30585B2-4AE5-4E24-B2F9-21CF896AC489}" type="slidenum">
              <a:rPr lang="en-GB" smtClean="0"/>
              <a:pPr/>
              <a:t>‹#›</a:t>
            </a:fld>
            <a:endParaRPr lang="en-GB" dirty="0"/>
          </a:p>
        </p:txBody>
      </p:sp>
      <p:cxnSp>
        <p:nvCxnSpPr>
          <p:cNvPr id="14" name="Straight Connector 13">
            <a:extLst>
              <a:ext uri="{FF2B5EF4-FFF2-40B4-BE49-F238E27FC236}">
                <a16:creationId xmlns:a16="http://schemas.microsoft.com/office/drawing/2014/main" id="{1C196BFC-8080-32FA-0E02-68757B424FBF}"/>
              </a:ext>
            </a:extLst>
          </p:cNvPr>
          <p:cNvCxnSpPr>
            <a:cxnSpLocks/>
          </p:cNvCxnSpPr>
          <p:nvPr userDrawn="1"/>
        </p:nvCxnSpPr>
        <p:spPr>
          <a:xfrm>
            <a:off x="347663" y="6087665"/>
            <a:ext cx="11487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22E54122-2FEC-83B1-42E6-6EC85FB928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0000" y="6247807"/>
            <a:ext cx="1166400" cy="250323"/>
          </a:xfrm>
          <a:prstGeom prst="rect">
            <a:avLst/>
          </a:prstGeom>
        </p:spPr>
      </p:pic>
      <p:sp>
        <p:nvSpPr>
          <p:cNvPr id="16" name="Footer Placeholder 4">
            <a:extLst>
              <a:ext uri="{FF2B5EF4-FFF2-40B4-BE49-F238E27FC236}">
                <a16:creationId xmlns:a16="http://schemas.microsoft.com/office/drawing/2014/main" id="{99824E61-7832-7346-5B5C-A5219D43CF0B}"/>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2023</a:t>
            </a:fld>
            <a:r>
              <a:rPr lang="en-US" dirty="0">
                <a:solidFill>
                  <a:schemeClr val="bg1"/>
                </a:solidFill>
              </a:rPr>
              <a:t>. All rights reserved. Informa Tech, a trading division of Informa PLC</a:t>
            </a:r>
            <a:endParaRPr lang="en-GB" dirty="0">
              <a:solidFill>
                <a:schemeClr val="bg1"/>
              </a:solidFill>
            </a:endParaRPr>
          </a:p>
        </p:txBody>
      </p:sp>
      <p:sp>
        <p:nvSpPr>
          <p:cNvPr id="5" name="Text Placeholder 4">
            <a:extLst>
              <a:ext uri="{FF2B5EF4-FFF2-40B4-BE49-F238E27FC236}">
                <a16:creationId xmlns:a16="http://schemas.microsoft.com/office/drawing/2014/main" id="{FE52003F-2F27-11FA-751E-3CBF5E06A262}"/>
              </a:ext>
            </a:extLst>
          </p:cNvPr>
          <p:cNvSpPr>
            <a:spLocks noGrp="1"/>
          </p:cNvSpPr>
          <p:nvPr>
            <p:ph type="body" sz="quarter" idx="10" hasCustomPrompt="1"/>
          </p:nvPr>
        </p:nvSpPr>
        <p:spPr>
          <a:xfrm>
            <a:off x="338473" y="4010252"/>
            <a:ext cx="4043362" cy="1333499"/>
          </a:xfrm>
        </p:spPr>
        <p:txBody>
          <a:bodyPr wrap="square" anchor="b"/>
          <a:lstStyle>
            <a:lvl1pPr marL="0" indent="0">
              <a:buNone/>
              <a:defRPr sz="2800">
                <a:solidFill>
                  <a:schemeClr val="bg1"/>
                </a:solidFill>
              </a:defRPr>
            </a:lvl1pPr>
            <a:lvl2pPr marL="216000" indent="0">
              <a:buNone/>
              <a:defRPr/>
            </a:lvl2pPr>
          </a:lstStyle>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Analyst Name</a:t>
            </a:r>
          </a:p>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Role Title, Sector</a:t>
            </a:r>
            <a:endParaRPr lang="en-US" sz="2800" dirty="0">
              <a:solidFill>
                <a:schemeClr val="bg1"/>
              </a:solidFill>
            </a:endParaRPr>
          </a:p>
        </p:txBody>
      </p:sp>
    </p:spTree>
    <p:extLst>
      <p:ext uri="{BB962C8B-B14F-4D97-AF65-F5344CB8AC3E}">
        <p14:creationId xmlns:p14="http://schemas.microsoft.com/office/powerpoint/2010/main" val="69445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 One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BB78D-AEEB-DEC9-569A-79A415181A75}"/>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a:t>Contents</a:t>
            </a:r>
            <a:endParaRPr lang="en-GB"/>
          </a:p>
        </p:txBody>
      </p:sp>
      <p:sp>
        <p:nvSpPr>
          <p:cNvPr id="3" name="Text Placeholder 6">
            <a:extLst>
              <a:ext uri="{FF2B5EF4-FFF2-40B4-BE49-F238E27FC236}">
                <a16:creationId xmlns:a16="http://schemas.microsoft.com/office/drawing/2014/main" id="{6EAB8A3E-6336-8B27-A565-D1625BD4FB65}"/>
              </a:ext>
            </a:extLst>
          </p:cNvPr>
          <p:cNvSpPr>
            <a:spLocks noGrp="1"/>
          </p:cNvSpPr>
          <p:nvPr>
            <p:ph type="body" sz="quarter" idx="13" hasCustomPrompt="1"/>
          </p:nvPr>
        </p:nvSpPr>
        <p:spPr>
          <a:xfrm>
            <a:off x="348314" y="1419907"/>
            <a:ext cx="11480400" cy="4572001"/>
          </a:xfrm>
          <a:prstGeom prst="rect">
            <a:avLst/>
          </a:prstGeom>
        </p:spPr>
        <p:txBody>
          <a:bodyPr tIns="72000" numCol="1"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2"/>
            <a:endParaRPr lang="en-GB" dirty="0"/>
          </a:p>
        </p:txBody>
      </p:sp>
    </p:spTree>
    <p:extLst>
      <p:ext uri="{BB962C8B-B14F-4D97-AF65-F5344CB8AC3E}">
        <p14:creationId xmlns:p14="http://schemas.microsoft.com/office/powerpoint/2010/main" val="96822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 Two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B0343F1F-042F-7000-4A7D-4687BB5FA694}"/>
              </a:ext>
            </a:extLst>
          </p:cNvPr>
          <p:cNvSpPr>
            <a:spLocks noGrp="1"/>
          </p:cNvSpPr>
          <p:nvPr>
            <p:ph type="body" sz="quarter" idx="13" hasCustomPrompt="1"/>
          </p:nvPr>
        </p:nvSpPr>
        <p:spPr>
          <a:xfrm>
            <a:off x="348314" y="1419907"/>
            <a:ext cx="11480400" cy="4572001"/>
          </a:xfrm>
          <a:prstGeom prst="rect">
            <a:avLst/>
          </a:prstGeom>
        </p:spPr>
        <p:txBody>
          <a:bodyPr tIns="72000" numCol="2"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endParaRPr lang="en-GB" b="0" dirty="0"/>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2"/>
            <a:endParaRPr lang="en-GB" dirty="0"/>
          </a:p>
        </p:txBody>
      </p:sp>
      <p:sp>
        <p:nvSpPr>
          <p:cNvPr id="2" name="Title Placeholder 1">
            <a:extLst>
              <a:ext uri="{FF2B5EF4-FFF2-40B4-BE49-F238E27FC236}">
                <a16:creationId xmlns:a16="http://schemas.microsoft.com/office/drawing/2014/main" id="{5957B806-2CAB-DB3D-63A7-EEBBC5135202}"/>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a:t>Contents</a:t>
            </a:r>
            <a:endParaRPr lang="en-GB"/>
          </a:p>
        </p:txBody>
      </p:sp>
    </p:spTree>
    <p:extLst>
      <p:ext uri="{BB962C8B-B14F-4D97-AF65-F5344CB8AC3E}">
        <p14:creationId xmlns:p14="http://schemas.microsoft.com/office/powerpoint/2010/main" val="169287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12">
            <a:extLst>
              <a:ext uri="{FF2B5EF4-FFF2-40B4-BE49-F238E27FC236}">
                <a16:creationId xmlns:a16="http://schemas.microsoft.com/office/drawing/2014/main" id="{3EE18CC7-2617-AD9C-56F0-AE501EF6B411}"/>
              </a:ext>
            </a:extLst>
          </p:cNvPr>
          <p:cNvSpPr>
            <a:spLocks noGrp="1"/>
          </p:cNvSpPr>
          <p:nvPr>
            <p:ph sz="quarter" idx="10"/>
          </p:nvPr>
        </p:nvSpPr>
        <p:spPr>
          <a:xfrm>
            <a:off x="348314" y="1419910"/>
            <a:ext cx="11480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2" name="Title Placeholder 1">
            <a:extLst>
              <a:ext uri="{FF2B5EF4-FFF2-40B4-BE49-F238E27FC236}">
                <a16:creationId xmlns:a16="http://schemas.microsoft.com/office/drawing/2014/main" id="{036C8517-D0E3-E80F-C5C5-CB7149F9B52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206494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42826192-6EF0-434F-97E7-2C81FB49C31D}"/>
              </a:ext>
            </a:extLst>
          </p:cNvPr>
          <p:cNvSpPr>
            <a:spLocks noGrp="1"/>
          </p:cNvSpPr>
          <p:nvPr>
            <p:ph type="pic" sz="quarter" idx="13"/>
          </p:nvPr>
        </p:nvSpPr>
        <p:spPr>
          <a:xfrm>
            <a:off x="348314" y="1419909"/>
            <a:ext cx="11480400" cy="4572000"/>
          </a:xfrm>
          <a:prstGeom prst="rect">
            <a:avLst/>
          </a:prstGeom>
        </p:spPr>
        <p:txBody>
          <a:bodyPr/>
          <a:lstStyle>
            <a:lvl1pPr marL="0" indent="0">
              <a:buNone/>
              <a:defRPr/>
            </a:lvl1pPr>
          </a:lstStyle>
          <a:p>
            <a:r>
              <a:rPr lang="en-US" dirty="0"/>
              <a:t>Click icon to add picture</a:t>
            </a:r>
            <a:endParaRPr lang="en-GB" dirty="0"/>
          </a:p>
        </p:txBody>
      </p:sp>
      <p:sp>
        <p:nvSpPr>
          <p:cNvPr id="2" name="Title Placeholder 1">
            <a:extLst>
              <a:ext uri="{FF2B5EF4-FFF2-40B4-BE49-F238E27FC236}">
                <a16:creationId xmlns:a16="http://schemas.microsoft.com/office/drawing/2014/main" id="{5A0179D3-73E6-6588-C5D0-B120EA2BDDEB}"/>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3074370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9194FFAD-5375-4C7F-9939-52C9F0D52544}"/>
              </a:ext>
            </a:extLst>
          </p:cNvPr>
          <p:cNvSpPr>
            <a:spLocks noGrp="1"/>
          </p:cNvSpPr>
          <p:nvPr>
            <p:ph type="tbl" sz="quarter" idx="17"/>
          </p:nvPr>
        </p:nvSpPr>
        <p:spPr>
          <a:xfrm>
            <a:off x="348314" y="1418921"/>
            <a:ext cx="11479213" cy="4583678"/>
          </a:xfrm>
        </p:spPr>
        <p:txBody>
          <a:bodyPr/>
          <a:lstStyle>
            <a:lvl1pPr marL="0" indent="0">
              <a:buNone/>
              <a:defRPr/>
            </a:lvl1pPr>
          </a:lstStyle>
          <a:p>
            <a:r>
              <a:rPr lang="en-US" dirty="0"/>
              <a:t>Click icon to add table</a:t>
            </a:r>
            <a:endParaRPr lang="en-GB" dirty="0"/>
          </a:p>
        </p:txBody>
      </p:sp>
      <p:sp>
        <p:nvSpPr>
          <p:cNvPr id="3" name="Title Placeholder 1">
            <a:extLst>
              <a:ext uri="{FF2B5EF4-FFF2-40B4-BE49-F238E27FC236}">
                <a16:creationId xmlns:a16="http://schemas.microsoft.com/office/drawing/2014/main" id="{FBE86F77-8F63-93E4-66C9-FE2496CB1D9E}"/>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15419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One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DE711-2F60-F8AC-B7DA-EFF97C206C9D}"/>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5" name="Content Placeholder 12">
            <a:extLst>
              <a:ext uri="{FF2B5EF4-FFF2-40B4-BE49-F238E27FC236}">
                <a16:creationId xmlns:a16="http://schemas.microsoft.com/office/drawing/2014/main" id="{B459BF06-05D7-F36E-7F15-3CC62F57977B}"/>
              </a:ext>
            </a:extLst>
          </p:cNvPr>
          <p:cNvSpPr>
            <a:spLocks noGrp="1"/>
          </p:cNvSpPr>
          <p:nvPr>
            <p:ph sz="quarter" idx="10"/>
          </p:nvPr>
        </p:nvSpPr>
        <p:spPr>
          <a:xfrm>
            <a:off x="348314" y="1419910"/>
            <a:ext cx="565561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12">
            <a:extLst>
              <a:ext uri="{FF2B5EF4-FFF2-40B4-BE49-F238E27FC236}">
                <a16:creationId xmlns:a16="http://schemas.microsoft.com/office/drawing/2014/main" id="{2EF11368-C9D4-63F2-75C4-5A0420F34CE9}"/>
              </a:ext>
            </a:extLst>
          </p:cNvPr>
          <p:cNvSpPr>
            <a:spLocks noGrp="1"/>
          </p:cNvSpPr>
          <p:nvPr>
            <p:ph sz="quarter" idx="11"/>
          </p:nvPr>
        </p:nvSpPr>
        <p:spPr>
          <a:xfrm>
            <a:off x="6184900" y="1419910"/>
            <a:ext cx="565561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72512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Two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490D6FB7-0622-72A4-FE04-61E5048FBCC8}"/>
              </a:ext>
            </a:extLst>
          </p:cNvPr>
          <p:cNvSpPr>
            <a:spLocks noGrp="1"/>
          </p:cNvSpPr>
          <p:nvPr>
            <p:ph type="body" sz="quarter" idx="13"/>
          </p:nvPr>
        </p:nvSpPr>
        <p:spPr>
          <a:xfrm>
            <a:off x="6192494" y="476296"/>
            <a:ext cx="5642319" cy="684000"/>
          </a:xfrm>
          <a:prstGeom prst="rect">
            <a:avLst/>
          </a:prstGeom>
        </p:spPr>
        <p:txBody>
          <a:bodyPr tIns="0"/>
          <a:lstStyle>
            <a:lvl1pPr marL="0" indent="0">
              <a:lnSpc>
                <a:spcPct val="85000"/>
              </a:lnSpc>
              <a:spcBef>
                <a:spcPts val="0"/>
              </a:spcBef>
              <a:buNone/>
              <a:defRPr sz="2800" b="1" spc="-20" baseline="0">
                <a:solidFill>
                  <a:schemeClr val="accent1"/>
                </a:solidFill>
                <a:latin typeface="+mj-lt"/>
              </a:defRPr>
            </a:lvl1pPr>
          </a:lstStyle>
          <a:p>
            <a:pPr lvl="0"/>
            <a:r>
              <a:rPr lang="en-US"/>
              <a:t>Click to edit Master text styles</a:t>
            </a:r>
          </a:p>
        </p:txBody>
      </p:sp>
      <p:sp>
        <p:nvSpPr>
          <p:cNvPr id="3" name="Title Placeholder 1">
            <a:extLst>
              <a:ext uri="{FF2B5EF4-FFF2-40B4-BE49-F238E27FC236}">
                <a16:creationId xmlns:a16="http://schemas.microsoft.com/office/drawing/2014/main" id="{711A7A63-A2AC-B922-2701-B56FB7CD4DB0}"/>
              </a:ext>
            </a:extLst>
          </p:cNvPr>
          <p:cNvSpPr>
            <a:spLocks noGrp="1"/>
          </p:cNvSpPr>
          <p:nvPr>
            <p:ph type="title"/>
          </p:nvPr>
        </p:nvSpPr>
        <p:spPr>
          <a:xfrm>
            <a:off x="348314" y="476250"/>
            <a:ext cx="5655611" cy="684214"/>
          </a:xfrm>
          <a:prstGeom prst="rect">
            <a:avLst/>
          </a:prstGeom>
        </p:spPr>
        <p:txBody>
          <a:bodyPr vert="horz" lIns="0" tIns="0" rIns="0" bIns="0" rtlCol="0" anchor="t" anchorCtr="0">
            <a:noAutofit/>
          </a:bodyPr>
          <a:lstStyle/>
          <a:p>
            <a:r>
              <a:rPr lang="en-US"/>
              <a:t>Click to edit Master title style</a:t>
            </a:r>
            <a:endParaRPr lang="en-GB"/>
          </a:p>
        </p:txBody>
      </p:sp>
      <p:sp>
        <p:nvSpPr>
          <p:cNvPr id="4" name="Content Placeholder 12">
            <a:extLst>
              <a:ext uri="{FF2B5EF4-FFF2-40B4-BE49-F238E27FC236}">
                <a16:creationId xmlns:a16="http://schemas.microsoft.com/office/drawing/2014/main" id="{CA803BEC-197C-C066-252E-C664D1F6C873}"/>
              </a:ext>
            </a:extLst>
          </p:cNvPr>
          <p:cNvSpPr>
            <a:spLocks noGrp="1"/>
          </p:cNvSpPr>
          <p:nvPr>
            <p:ph sz="quarter" idx="10"/>
          </p:nvPr>
        </p:nvSpPr>
        <p:spPr>
          <a:xfrm>
            <a:off x="348314" y="1419910"/>
            <a:ext cx="565561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DECB1FEA-DEA4-7D23-CA61-D0F1FF2D3515}"/>
              </a:ext>
            </a:extLst>
          </p:cNvPr>
          <p:cNvSpPr>
            <a:spLocks noGrp="1"/>
          </p:cNvSpPr>
          <p:nvPr>
            <p:ph sz="quarter" idx="11"/>
          </p:nvPr>
        </p:nvSpPr>
        <p:spPr>
          <a:xfrm>
            <a:off x="6184900" y="1419910"/>
            <a:ext cx="565878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201954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alphaModFix amt="35000"/>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B418154-5715-4432-A305-AF6A9522326B}"/>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A1669225-F85E-4F0C-A433-4F3B4CCF31F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0670000" y="6247807"/>
            <a:ext cx="1166400" cy="250323"/>
          </a:xfrm>
          <a:prstGeom prst="rect">
            <a:avLst/>
          </a:prstGeom>
        </p:spPr>
      </p:pic>
      <p:sp>
        <p:nvSpPr>
          <p:cNvPr id="10" name="Footer Placeholder 4" descr="HeaderReportName">
            <a:extLst>
              <a:ext uri="{FF2B5EF4-FFF2-40B4-BE49-F238E27FC236}">
                <a16:creationId xmlns:a16="http://schemas.microsoft.com/office/drawing/2014/main" id="{1813931E-ACE3-4B4B-B4F5-14CD8D1D6E9C}"/>
              </a:ext>
            </a:extLst>
          </p:cNvPr>
          <p:cNvSpPr txBox="1">
            <a:spLocks/>
          </p:cNvSpPr>
          <p:nvPr userDrawn="1"/>
        </p:nvSpPr>
        <p:spPr>
          <a:xfrm>
            <a:off x="6242049" y="-1"/>
            <a:ext cx="5592764" cy="498157"/>
          </a:xfrm>
          <a:prstGeom prst="rect">
            <a:avLst/>
          </a:prstGeom>
        </p:spPr>
        <p:txBody>
          <a:bodyPr vert="horz" wrap="none" lIns="0" tIns="0" rIns="0" bIns="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Smartphone Need-To-Know – November 2023 </a:t>
            </a:r>
            <a:r>
              <a:rPr lang="en-GB" dirty="0">
                <a:solidFill>
                  <a:schemeClr val="tx1"/>
                </a:solidFill>
              </a:rPr>
              <a:t>| November 2023</a:t>
            </a:r>
            <a:endParaRPr lang="en-US" dirty="0">
              <a:solidFill>
                <a:schemeClr val="tx1"/>
              </a:solidFill>
            </a:endParaRPr>
          </a:p>
        </p:txBody>
      </p:sp>
      <p:sp>
        <p:nvSpPr>
          <p:cNvPr id="4" name="Footer Placeholder 4">
            <a:extLst>
              <a:ext uri="{FF2B5EF4-FFF2-40B4-BE49-F238E27FC236}">
                <a16:creationId xmlns:a16="http://schemas.microsoft.com/office/drawing/2014/main" id="{DCB451DF-0933-ED26-4A6D-E7F683B19A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2023</a:t>
            </a:fld>
            <a:r>
              <a:rPr lang="en-US" dirty="0"/>
              <a:t>. All rights reserved. Informa Tech, a trading division of Informa PLC</a:t>
            </a:r>
            <a:endParaRPr lang="en-GB" dirty="0"/>
          </a:p>
        </p:txBody>
      </p:sp>
      <p:sp>
        <p:nvSpPr>
          <p:cNvPr id="17" name="Slide Number Placeholder 5">
            <a:extLst>
              <a:ext uri="{FF2B5EF4-FFF2-40B4-BE49-F238E27FC236}">
                <a16:creationId xmlns:a16="http://schemas.microsoft.com/office/drawing/2014/main" id="{AF1849B4-428F-3DAD-6BD4-27B3FC35912C}"/>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Placeholder 1">
            <a:extLst>
              <a:ext uri="{FF2B5EF4-FFF2-40B4-BE49-F238E27FC236}">
                <a16:creationId xmlns:a16="http://schemas.microsoft.com/office/drawing/2014/main" id="{2B28AB8E-24F9-C9EF-4C75-C5E5393F6B26}"/>
              </a:ext>
            </a:extLst>
          </p:cNvPr>
          <p:cNvSpPr>
            <a:spLocks noGrp="1"/>
          </p:cNvSpPr>
          <p:nvPr>
            <p:ph type="title"/>
          </p:nvPr>
        </p:nvSpPr>
        <p:spPr>
          <a:xfrm>
            <a:off x="341590"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18" name="Text Placeholder 2">
            <a:extLst>
              <a:ext uri="{FF2B5EF4-FFF2-40B4-BE49-F238E27FC236}">
                <a16:creationId xmlns:a16="http://schemas.microsoft.com/office/drawing/2014/main" id="{8118A8F2-1C62-7D57-40F2-10DD5735E8ED}"/>
              </a:ext>
            </a:extLst>
          </p:cNvPr>
          <p:cNvSpPr>
            <a:spLocks noGrp="1"/>
          </p:cNvSpPr>
          <p:nvPr>
            <p:ph type="body" idx="1"/>
          </p:nvPr>
        </p:nvSpPr>
        <p:spPr>
          <a:xfrm>
            <a:off x="341590" y="1418899"/>
            <a:ext cx="11480800" cy="4553457"/>
          </a:xfrm>
          <a:prstGeom prst="rect">
            <a:avLst/>
          </a:prstGeom>
        </p:spPr>
        <p:txBody>
          <a:bodyPr vert="horz" lIns="0" tIns="7200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3109526"/>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9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3990" r:id="rId19"/>
    <p:sldLayoutId id="2147483995" r:id="rId20"/>
    <p:sldLayoutId id="2147483991" r:id="rId21"/>
    <p:sldLayoutId id="2147483992" r:id="rId22"/>
    <p:sldLayoutId id="2147483993" r:id="rId23"/>
    <p:sldLayoutId id="2147483994" r:id="rId24"/>
    <p:sldLayoutId id="2147483997" r:id="rId25"/>
  </p:sldLayoutIdLst>
  <p:hf sldNum="0" hdr="0" ftr="0" dt="0"/>
  <p:txStyles>
    <p:titleStyle>
      <a:lvl1pPr algn="l" defTabSz="914400" rtl="0" eaLnBrk="1" latinLnBrk="0" hangingPunct="1">
        <a:lnSpc>
          <a:spcPct val="85000"/>
        </a:lnSpc>
        <a:spcBef>
          <a:spcPct val="0"/>
        </a:spcBef>
        <a:buNone/>
        <a:defRPr sz="2800" b="1" kern="1200">
          <a:solidFill>
            <a:schemeClr val="accent1"/>
          </a:solidFill>
          <a:latin typeface="+mj-lt"/>
          <a:ea typeface="+mj-ea"/>
          <a:cs typeface="+mj-cs"/>
        </a:defRPr>
      </a:lvl1pPr>
    </p:titleStyle>
    <p:bodyStyle>
      <a:lvl1pPr marL="216000" indent="-216000" algn="l" defTabSz="914400" rtl="0" eaLnBrk="1" latinLnBrk="0" hangingPunct="1">
        <a:lnSpc>
          <a:spcPct val="95000"/>
        </a:lnSpc>
        <a:spcBef>
          <a:spcPts val="3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1pPr>
      <a:lvl2pPr marL="360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2pPr>
      <a:lvl3pPr marL="504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3pPr>
      <a:lvl4pPr marL="648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4pPr>
      <a:lvl5pPr marL="792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31" userDrawn="1">
          <p15:clr>
            <a:srgbClr val="F26B43"/>
          </p15:clr>
        </p15:guide>
        <p15:guide id="3" pos="3896">
          <p15:clr>
            <a:srgbClr val="F26B43"/>
          </p15:clr>
        </p15:guide>
        <p15:guide id="4" pos="3782">
          <p15:clr>
            <a:srgbClr val="F26B43"/>
          </p15:clr>
        </p15:guide>
        <p15:guide id="5" pos="5007">
          <p15:clr>
            <a:srgbClr val="F26B43"/>
          </p15:clr>
        </p15:guide>
        <p15:guide id="6" pos="5121">
          <p15:clr>
            <a:srgbClr val="F26B43"/>
          </p15:clr>
        </p15:guide>
        <p15:guide id="7" pos="6231">
          <p15:clr>
            <a:srgbClr val="F26B43"/>
          </p15:clr>
        </p15:guide>
        <p15:guide id="8" pos="6344">
          <p15:clr>
            <a:srgbClr val="F26B43"/>
          </p15:clr>
        </p15:guide>
        <p15:guide id="9" pos="7455">
          <p15:clr>
            <a:srgbClr val="F26B43"/>
          </p15:clr>
        </p15:guide>
        <p15:guide id="10" pos="2670">
          <p15:clr>
            <a:srgbClr val="F26B43"/>
          </p15:clr>
        </p15:guide>
        <p15:guide id="11" pos="2556">
          <p15:clr>
            <a:srgbClr val="F26B43"/>
          </p15:clr>
        </p15:guide>
        <p15:guide id="12" pos="1445">
          <p15:clr>
            <a:srgbClr val="F26B43"/>
          </p15:clr>
        </p15:guide>
        <p15:guide id="13" pos="1331">
          <p15:clr>
            <a:srgbClr val="F26B43"/>
          </p15:clr>
        </p15:guide>
        <p15:guide id="14" pos="212" userDrawn="1">
          <p15:clr>
            <a:srgbClr val="F26B43"/>
          </p15:clr>
        </p15:guide>
        <p15:guide id="15" orient="horz" pos="3778" userDrawn="1">
          <p15:clr>
            <a:srgbClr val="F26B43"/>
          </p15:clr>
        </p15:guide>
        <p15:guide id="16" orient="horz" pos="292" userDrawn="1">
          <p15:clr>
            <a:srgbClr val="F26B43"/>
          </p15:clr>
        </p15:guide>
        <p15:guide id="17" orient="horz" pos="89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skananalyst@omdia.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mdia.tech.informa.com/pr/2023/11-nov/omdia-global-smartphone-shipment-decline-slows-as-many-manufacturers-see-a-return-to-growth" TargetMode="External"/><Relationship Id="rId7" Type="http://schemas.openxmlformats.org/officeDocument/2006/relationships/hyperlink" Target="mailto:citations@omdia.com"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hyperlink" Target="mailto:consulting@omdia.com" TargetMode="External"/><Relationship Id="rId5" Type="http://schemas.openxmlformats.org/officeDocument/2006/relationships/hyperlink" Target="mailto:askananalyst@omdia.com" TargetMode="External"/><Relationship Id="rId4" Type="http://schemas.openxmlformats.org/officeDocument/2006/relationships/hyperlink" Target="https://omdia.tech.informa.com/OM033271/Global-Smartphone-Shipment-Preliminary-Result--3Q2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76D43-51A3-B923-E7A9-B1801B6989B4}"/>
              </a:ext>
            </a:extLst>
          </p:cNvPr>
          <p:cNvSpPr>
            <a:spLocks noGrp="1"/>
          </p:cNvSpPr>
          <p:nvPr>
            <p:ph type="body" sz="quarter" idx="12"/>
          </p:nvPr>
        </p:nvSpPr>
        <p:spPr/>
        <p:txBody>
          <a:bodyPr/>
          <a:lstStyle/>
          <a:p>
            <a:pPr lvl="1"/>
            <a:r>
              <a:rPr lang="en-DE" b="1" dirty="0"/>
              <a:t>Jusy Hong</a:t>
            </a:r>
            <a:r>
              <a:rPr lang="en-MY" b="1" dirty="0"/>
              <a:t>, </a:t>
            </a:r>
            <a:r>
              <a:rPr lang="en-US" b="1" dirty="0"/>
              <a:t>Senior</a:t>
            </a:r>
            <a:r>
              <a:rPr lang="ko-KR" altLang="en-US" b="1" dirty="0"/>
              <a:t> </a:t>
            </a:r>
            <a:r>
              <a:rPr lang="en-US" altLang="ko-KR" b="1" dirty="0"/>
              <a:t>Research</a:t>
            </a:r>
            <a:r>
              <a:rPr lang="ko-KR" altLang="en-US" b="1" dirty="0"/>
              <a:t> </a:t>
            </a:r>
            <a:r>
              <a:rPr lang="en-US" altLang="ko-KR" b="1" dirty="0"/>
              <a:t>Manager</a:t>
            </a:r>
            <a:r>
              <a:rPr lang="en-US" b="1" dirty="0"/>
              <a:t>, Components &amp; Devices – Mobile Handsets</a:t>
            </a:r>
            <a:endParaRPr lang="en-DE" b="1" dirty="0"/>
          </a:p>
          <a:p>
            <a:pPr lvl="1"/>
            <a:r>
              <a:rPr lang="en-DE" b="1" dirty="0"/>
              <a:t>Zaker Li</a:t>
            </a:r>
            <a:r>
              <a:rPr lang="en-MY" b="1" dirty="0"/>
              <a:t>, </a:t>
            </a:r>
            <a:r>
              <a:rPr lang="en-US" b="1" dirty="0"/>
              <a:t>Principal A</a:t>
            </a:r>
            <a:r>
              <a:rPr lang="en-DE" b="1" dirty="0"/>
              <a:t>n</a:t>
            </a:r>
            <a:r>
              <a:rPr lang="en-US" b="1" dirty="0"/>
              <a:t>a</a:t>
            </a:r>
            <a:r>
              <a:rPr lang="en-DE" b="1" dirty="0"/>
              <a:t>l</a:t>
            </a:r>
            <a:r>
              <a:rPr lang="en-US" b="1" dirty="0"/>
              <a:t>y</a:t>
            </a:r>
            <a:r>
              <a:rPr lang="en-DE" b="1" dirty="0"/>
              <a:t>s</a:t>
            </a:r>
            <a:r>
              <a:rPr lang="en-US" b="1" dirty="0"/>
              <a:t>t, Components &amp; Devices – Mobile Handsets</a:t>
            </a:r>
          </a:p>
          <a:p>
            <a:pPr lvl="1"/>
            <a:r>
              <a:rPr lang="en-US" altLang="ko-KR" b="1" dirty="0"/>
              <a:t>Aaron West, Senior</a:t>
            </a:r>
            <a:r>
              <a:rPr lang="en-DE" altLang="ko-KR" b="1" dirty="0"/>
              <a:t> </a:t>
            </a:r>
            <a:r>
              <a:rPr lang="en-US" altLang="ko-KR" b="1" dirty="0"/>
              <a:t>A</a:t>
            </a:r>
            <a:r>
              <a:rPr lang="en-DE" altLang="ko-KR" b="1" dirty="0"/>
              <a:t>n</a:t>
            </a:r>
            <a:r>
              <a:rPr lang="en-US" altLang="ko-KR" b="1" dirty="0"/>
              <a:t>a</a:t>
            </a:r>
            <a:r>
              <a:rPr lang="en-DE" altLang="ko-KR" b="1" dirty="0"/>
              <a:t>l</a:t>
            </a:r>
            <a:r>
              <a:rPr lang="en-US" altLang="ko-KR" b="1" dirty="0"/>
              <a:t>y</a:t>
            </a:r>
            <a:r>
              <a:rPr lang="en-DE" altLang="ko-KR" b="1" dirty="0"/>
              <a:t>s</a:t>
            </a:r>
            <a:r>
              <a:rPr lang="en-US" altLang="ko-KR" b="1" dirty="0"/>
              <a:t>t, Components &amp; Devices – Mobile Handsets</a:t>
            </a:r>
            <a:endParaRPr lang="en-GB" altLang="ko-KR" b="1" dirty="0"/>
          </a:p>
          <a:p>
            <a:pPr lvl="1"/>
            <a:r>
              <a:rPr lang="en-US" dirty="0">
                <a:hlinkClick r:id="rId3"/>
              </a:rPr>
              <a:t>askananalyst@omdia.com</a:t>
            </a:r>
            <a:r>
              <a:rPr lang="en-US" dirty="0"/>
              <a:t> </a:t>
            </a:r>
            <a:endParaRPr lang="en-DE" dirty="0"/>
          </a:p>
        </p:txBody>
      </p:sp>
      <p:sp>
        <p:nvSpPr>
          <p:cNvPr id="7" name="Title 6">
            <a:extLst>
              <a:ext uri="{FF2B5EF4-FFF2-40B4-BE49-F238E27FC236}">
                <a16:creationId xmlns:a16="http://schemas.microsoft.com/office/drawing/2014/main" id="{DCAC3F87-04E4-4AC3-BFE6-7930A35061A2}"/>
              </a:ext>
            </a:extLst>
          </p:cNvPr>
          <p:cNvSpPr>
            <a:spLocks noGrp="1"/>
          </p:cNvSpPr>
          <p:nvPr>
            <p:ph type="ctrTitle"/>
          </p:nvPr>
        </p:nvSpPr>
        <p:spPr>
          <a:xfrm>
            <a:off x="351930" y="476250"/>
            <a:ext cx="7911537" cy="3372736"/>
          </a:xfrm>
        </p:spPr>
        <p:txBody>
          <a:bodyPr/>
          <a:lstStyle/>
          <a:p>
            <a:r>
              <a:rPr lang="en-US" dirty="0"/>
              <a:t>Smartphone Need-To-Know – November 2023</a:t>
            </a:r>
          </a:p>
        </p:txBody>
      </p:sp>
    </p:spTree>
    <p:extLst>
      <p:ext uri="{BB962C8B-B14F-4D97-AF65-F5344CB8AC3E}">
        <p14:creationId xmlns:p14="http://schemas.microsoft.com/office/powerpoint/2010/main" val="87902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p:txBody>
          <a:bodyPr/>
          <a:lstStyle/>
          <a:p>
            <a:r>
              <a:rPr lang="en-GB" sz="2800" dirty="0"/>
              <a:t>“The vivo X100s launched at the same starting price as the Xiaomi Mi 14 but with a bigger RAM. They are also the first smartphones to use the new MediaTek 9300 series, which was jointly developed by vivo and MediaTek. New ISP chipsets on the X100s and continuously deepening its cooperation with Zeiss have also improved image capture and processing. The vivo X100 Pro features an impressive 1-inch Sony IMX989 sensor, newly upgraded Zeiss T * lens coating, and an exclusive self-developed new anti-shake system.”</a:t>
            </a:r>
            <a:endParaRPr lang="en-US" sz="2800" dirty="0"/>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a:xfrm>
            <a:off x="338472" y="4010252"/>
            <a:ext cx="4392553" cy="1333499"/>
          </a:xfrm>
        </p:spPr>
        <p:txBody>
          <a:bodyPr/>
          <a:lstStyle/>
          <a:p>
            <a:pPr>
              <a:spcBef>
                <a:spcPts val="0"/>
              </a:spcBef>
              <a:spcAft>
                <a:spcPts val="0"/>
              </a:spcAft>
            </a:pPr>
            <a:r>
              <a:rPr lang="en-US" dirty="0"/>
              <a:t>Zaker Li</a:t>
            </a:r>
            <a:br>
              <a:rPr lang="en-MY" dirty="0"/>
            </a:br>
            <a:r>
              <a:rPr lang="en-MY" dirty="0"/>
              <a:t>Principle Smartphone Analyst</a:t>
            </a:r>
            <a:r>
              <a:rPr lang="en-US" sz="2800" dirty="0"/>
              <a:t>,</a:t>
            </a:r>
          </a:p>
          <a:p>
            <a:pPr>
              <a:spcBef>
                <a:spcPts val="0"/>
              </a:spcBef>
              <a:spcAft>
                <a:spcPts val="0"/>
              </a:spcAft>
            </a:pPr>
            <a:r>
              <a:rPr lang="en-US" sz="2800" dirty="0"/>
              <a:t>Consumer Devices</a:t>
            </a:r>
          </a:p>
        </p:txBody>
      </p:sp>
    </p:spTree>
    <p:extLst>
      <p:ext uri="{BB962C8B-B14F-4D97-AF65-F5344CB8AC3E}">
        <p14:creationId xmlns:p14="http://schemas.microsoft.com/office/powerpoint/2010/main" val="2823555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75BD-32CA-31D9-A005-2251C42A2F96}"/>
              </a:ext>
            </a:extLst>
          </p:cNvPr>
          <p:cNvSpPr>
            <a:spLocks noGrp="1"/>
          </p:cNvSpPr>
          <p:nvPr>
            <p:ph type="title"/>
          </p:nvPr>
        </p:nvSpPr>
        <p:spPr/>
        <p:txBody>
          <a:bodyPr/>
          <a:lstStyle/>
          <a:p>
            <a:r>
              <a:rPr lang="en-MY" dirty="0"/>
              <a:t>Appendix</a:t>
            </a:r>
          </a:p>
        </p:txBody>
      </p:sp>
    </p:spTree>
    <p:extLst>
      <p:ext uri="{BB962C8B-B14F-4D97-AF65-F5344CB8AC3E}">
        <p14:creationId xmlns:p14="http://schemas.microsoft.com/office/powerpoint/2010/main" val="2054304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5F89A0-B580-B367-78E0-3C35496FAEFB}"/>
              </a:ext>
            </a:extLst>
          </p:cNvPr>
          <p:cNvSpPr>
            <a:spLocks noGrp="1"/>
          </p:cNvSpPr>
          <p:nvPr>
            <p:ph sz="quarter" idx="10"/>
          </p:nvPr>
        </p:nvSpPr>
        <p:spPr/>
        <p:txBody>
          <a:bodyPr/>
          <a:lstStyle/>
          <a:p>
            <a:pPr marL="0" lvl="0" indent="0">
              <a:lnSpc>
                <a:spcPct val="110000"/>
              </a:lnSpc>
              <a:spcBef>
                <a:spcPts val="1700"/>
              </a:spcBef>
              <a:spcAft>
                <a:spcPts val="0"/>
              </a:spcAft>
              <a:buSzPct val="100000"/>
              <a:buNone/>
            </a:pPr>
            <a:r>
              <a:rPr lang="en-GB" sz="1200" b="1" dirty="0">
                <a:solidFill>
                  <a:prstClr val="black"/>
                </a:solidFill>
              </a:rPr>
              <a:t>Further reading</a:t>
            </a:r>
          </a:p>
          <a:p>
            <a:pPr marL="0" lvl="0" indent="0">
              <a:lnSpc>
                <a:spcPct val="110000"/>
              </a:lnSpc>
              <a:spcBef>
                <a:spcPts val="1200"/>
              </a:spcBef>
              <a:spcAft>
                <a:spcPts val="0"/>
              </a:spcAft>
              <a:buSzPct val="100000"/>
              <a:buNone/>
            </a:pPr>
            <a:r>
              <a:rPr lang="en-GB" sz="1200" dirty="0">
                <a:solidFill>
                  <a:prstClr val="black"/>
                </a:solidFill>
              </a:rPr>
              <a:t>“</a:t>
            </a:r>
            <a:r>
              <a:rPr lang="en-GB" sz="1200" dirty="0">
                <a:solidFill>
                  <a:prstClr val="black"/>
                </a:solidFill>
                <a:hlinkClick r:id="rId3"/>
              </a:rPr>
              <a:t>Omdia: Global smartphone shipment decline slows as many manufacturers see a return to growth</a:t>
            </a:r>
            <a:r>
              <a:rPr lang="en-GB" sz="1200" dirty="0">
                <a:solidFill>
                  <a:prstClr val="black"/>
                </a:solidFill>
              </a:rPr>
              <a:t>” (November 2023)</a:t>
            </a:r>
          </a:p>
          <a:p>
            <a:pPr marL="0" lvl="0" indent="0">
              <a:lnSpc>
                <a:spcPct val="110000"/>
              </a:lnSpc>
              <a:spcBef>
                <a:spcPts val="1200"/>
              </a:spcBef>
              <a:spcAft>
                <a:spcPts val="0"/>
              </a:spcAft>
              <a:buSzPct val="100000"/>
              <a:buNone/>
            </a:pPr>
            <a:r>
              <a:rPr lang="en-GB" sz="1200" i="1" dirty="0">
                <a:solidFill>
                  <a:prstClr val="black"/>
                </a:solidFill>
                <a:hlinkClick r:id="rId4"/>
              </a:rPr>
              <a:t>Global Smartphone Shipment Preliminary Result – 3Q23</a:t>
            </a:r>
            <a:r>
              <a:rPr lang="en-GB" sz="1200" dirty="0">
                <a:solidFill>
                  <a:prstClr val="black"/>
                </a:solidFill>
              </a:rPr>
              <a:t> (November 2023)</a:t>
            </a:r>
          </a:p>
          <a:p>
            <a:pPr marL="0" lvl="0" indent="0">
              <a:lnSpc>
                <a:spcPct val="110000"/>
              </a:lnSpc>
              <a:spcBef>
                <a:spcPts val="1700"/>
              </a:spcBef>
              <a:spcAft>
                <a:spcPts val="0"/>
              </a:spcAft>
              <a:buSzPct val="100000"/>
              <a:buNone/>
            </a:pPr>
            <a:r>
              <a:rPr lang="en-GB" sz="1200" b="1" dirty="0">
                <a:solidFill>
                  <a:prstClr val="black"/>
                </a:solidFill>
              </a:rPr>
              <a:t>Authors</a:t>
            </a:r>
          </a:p>
          <a:p>
            <a:pPr marL="0" lvl="1" indent="0">
              <a:spcBef>
                <a:spcPts val="600"/>
              </a:spcBef>
              <a:spcAft>
                <a:spcPts val="0"/>
              </a:spcAft>
              <a:buNone/>
            </a:pPr>
            <a:r>
              <a:rPr lang="sv-SE" sz="1200" dirty="0"/>
              <a:t>Jusy Hong, Senior Research Manager, Components &amp; Devices – Wireless Devices</a:t>
            </a:r>
          </a:p>
          <a:p>
            <a:pPr marL="0" lvl="1" indent="0">
              <a:spcBef>
                <a:spcPts val="600"/>
              </a:spcBef>
              <a:spcAft>
                <a:spcPts val="0"/>
              </a:spcAft>
              <a:buNone/>
            </a:pPr>
            <a:r>
              <a:rPr lang="sv-SE" sz="1200" dirty="0"/>
              <a:t>Zaker Li, Principal Analyst, Components &amp; Devices – Mobile Handsets</a:t>
            </a:r>
          </a:p>
          <a:p>
            <a:pPr marL="0" lvl="1" indent="0">
              <a:spcBef>
                <a:spcPts val="600"/>
              </a:spcBef>
              <a:spcAft>
                <a:spcPts val="0"/>
              </a:spcAft>
              <a:buNone/>
            </a:pPr>
            <a:r>
              <a:rPr lang="sv-SE" altLang="ko-KR" sz="1200" dirty="0"/>
              <a:t>Aaron West, Senior Analyst, Components &amp; Devices – Mobile Handsets</a:t>
            </a:r>
          </a:p>
          <a:p>
            <a:pPr marL="0" lvl="1" indent="0">
              <a:spcBef>
                <a:spcPts val="600"/>
              </a:spcBef>
              <a:spcAft>
                <a:spcPts val="0"/>
              </a:spcAft>
              <a:buNone/>
            </a:pPr>
            <a:r>
              <a:rPr lang="en-GB" sz="1200" dirty="0">
                <a:hlinkClick r:id="rId5"/>
              </a:rPr>
              <a:t>askananalyst@omdia.com</a:t>
            </a:r>
            <a:r>
              <a:rPr lang="en-GB" sz="1200" dirty="0"/>
              <a:t> </a:t>
            </a:r>
          </a:p>
          <a:p>
            <a:pPr marL="0" lvl="1" indent="0">
              <a:spcBef>
                <a:spcPts val="600"/>
              </a:spcBef>
              <a:spcAft>
                <a:spcPts val="0"/>
              </a:spcAft>
              <a:buNone/>
            </a:pPr>
            <a:endParaRPr lang="en-GB" sz="1200" dirty="0"/>
          </a:p>
          <a:p>
            <a:pPr marL="0" lvl="1" indent="0">
              <a:lnSpc>
                <a:spcPct val="110000"/>
              </a:lnSpc>
              <a:spcAft>
                <a:spcPts val="0"/>
              </a:spcAft>
              <a:buNone/>
            </a:pPr>
            <a:r>
              <a:rPr lang="en-GB" sz="1200" b="1" dirty="0">
                <a:solidFill>
                  <a:prstClr val="black"/>
                </a:solidFill>
              </a:rPr>
              <a:t>Omdia Consulting</a:t>
            </a:r>
            <a:endParaRPr lang="en-GB" sz="1200" b="1" dirty="0">
              <a:solidFill>
                <a:prstClr val="black"/>
              </a:solidFill>
              <a:cs typeface="Calibri"/>
            </a:endParaRPr>
          </a:p>
          <a:p>
            <a:pPr marL="0" lvl="1" indent="0">
              <a:lnSpc>
                <a:spcPct val="110000"/>
              </a:lnSpc>
              <a:spcAft>
                <a:spcPts val="0"/>
              </a:spcAft>
              <a:buNone/>
            </a:pPr>
            <a:r>
              <a:rPr lang="en-GB" sz="1200" dirty="0">
                <a:solidFill>
                  <a:prstClr val="black"/>
                </a:solidFill>
              </a:rPr>
              <a:t>We hope that this analysis will help you make informed and imaginative business decisions. If you have further requirements, Omdia's consulting team may be able to help you. For more information about Omdia's consulting capabilities, please contact us directly at </a:t>
            </a:r>
            <a:r>
              <a:rPr lang="en-GB" sz="1200" dirty="0">
                <a:solidFill>
                  <a:prstClr val="black"/>
                </a:solidFill>
                <a:hlinkClick r:id="rId6"/>
              </a:rPr>
              <a:t>consulting@omdia.com</a:t>
            </a:r>
            <a:r>
              <a:rPr lang="en-GB" sz="1200" dirty="0">
                <a:solidFill>
                  <a:prstClr val="black"/>
                </a:solidFill>
              </a:rPr>
              <a:t>.</a:t>
            </a:r>
          </a:p>
          <a:p>
            <a:pPr marL="0" lvl="1" indent="0">
              <a:lnSpc>
                <a:spcPct val="110000"/>
              </a:lnSpc>
              <a:spcAft>
                <a:spcPts val="0"/>
              </a:spcAft>
              <a:buNone/>
            </a:pPr>
            <a:endParaRPr lang="en-GB" sz="1200" dirty="0">
              <a:solidFill>
                <a:prstClr val="black"/>
              </a:solidFill>
            </a:endParaRPr>
          </a:p>
          <a:p>
            <a:pPr marL="0" lvl="1" indent="0">
              <a:lnSpc>
                <a:spcPct val="110000"/>
              </a:lnSpc>
              <a:spcAft>
                <a:spcPts val="0"/>
              </a:spcAft>
              <a:buNone/>
            </a:pPr>
            <a:r>
              <a:rPr lang="en-GB" sz="1200" b="1" dirty="0">
                <a:solidFill>
                  <a:prstClr val="black"/>
                </a:solidFill>
              </a:rPr>
              <a:t>Citation Policy</a:t>
            </a:r>
            <a:endParaRPr lang="en-GB" sz="1200" b="1" dirty="0">
              <a:solidFill>
                <a:prstClr val="black"/>
              </a:solidFill>
              <a:cs typeface="Calibri"/>
            </a:endParaRPr>
          </a:p>
          <a:p>
            <a:pPr marL="0" lvl="1" indent="0">
              <a:lnSpc>
                <a:spcPct val="110000"/>
              </a:lnSpc>
              <a:spcAft>
                <a:spcPts val="0"/>
              </a:spcAft>
              <a:buNone/>
            </a:pPr>
            <a:r>
              <a:rPr lang="en-GB" sz="1200" dirty="0">
                <a:solidFill>
                  <a:prstClr val="black"/>
                </a:solidFill>
              </a:rPr>
              <a:t>Request external citation and usage of Omdia research and data via </a:t>
            </a:r>
            <a:r>
              <a:rPr lang="en-GB" sz="1200" dirty="0">
                <a:solidFill>
                  <a:prstClr val="black"/>
                </a:solidFill>
                <a:hlinkClick r:id="rId7"/>
              </a:rPr>
              <a:t>citations@omdia.com</a:t>
            </a:r>
            <a:r>
              <a:rPr lang="en-GB" sz="1200" dirty="0">
                <a:solidFill>
                  <a:prstClr val="black"/>
                </a:solidFill>
              </a:rPr>
              <a:t>.</a:t>
            </a:r>
          </a:p>
          <a:p>
            <a:pPr marL="0" indent="0">
              <a:buNone/>
            </a:pPr>
            <a:endParaRPr lang="en-US" sz="1200" i="0" dirty="0">
              <a:effectLst/>
            </a:endParaRPr>
          </a:p>
          <a:p>
            <a:pPr marL="0" indent="0">
              <a:buNone/>
            </a:pPr>
            <a:endParaRPr lang="en-US" sz="1200" i="0" dirty="0">
              <a:effectLst/>
            </a:endParaRPr>
          </a:p>
          <a:p>
            <a:pPr marL="0" indent="0">
              <a:buNone/>
            </a:pPr>
            <a:endParaRPr lang="en-MY" sz="1200" dirty="0"/>
          </a:p>
        </p:txBody>
      </p:sp>
      <p:sp>
        <p:nvSpPr>
          <p:cNvPr id="2" name="Title 1">
            <a:extLst>
              <a:ext uri="{FF2B5EF4-FFF2-40B4-BE49-F238E27FC236}">
                <a16:creationId xmlns:a16="http://schemas.microsoft.com/office/drawing/2014/main" id="{8279D411-A44B-ECF6-52C0-E3D180A3F25A}"/>
              </a:ext>
            </a:extLst>
          </p:cNvPr>
          <p:cNvSpPr>
            <a:spLocks noGrp="1"/>
          </p:cNvSpPr>
          <p:nvPr>
            <p:ph type="title"/>
          </p:nvPr>
        </p:nvSpPr>
        <p:spPr/>
        <p:txBody>
          <a:bodyPr/>
          <a:lstStyle/>
          <a:p>
            <a:r>
              <a:rPr lang="en-GB" dirty="0"/>
              <a:t>Appendix</a:t>
            </a:r>
            <a:endParaRPr lang="en-MY" dirty="0"/>
          </a:p>
        </p:txBody>
      </p:sp>
    </p:spTree>
    <p:extLst>
      <p:ext uri="{BB962C8B-B14F-4D97-AF65-F5344CB8AC3E}">
        <p14:creationId xmlns:p14="http://schemas.microsoft.com/office/powerpoint/2010/main" val="1338963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978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12F72F-2B30-9CFD-83DC-5447CE42E330}"/>
              </a:ext>
            </a:extLst>
          </p:cNvPr>
          <p:cNvSpPr>
            <a:spLocks noGrp="1"/>
          </p:cNvSpPr>
          <p:nvPr>
            <p:ph type="title"/>
          </p:nvPr>
        </p:nvSpPr>
        <p:spPr/>
        <p:txBody>
          <a:bodyPr/>
          <a:lstStyle/>
          <a:p>
            <a:r>
              <a:rPr lang="en-US" dirty="0"/>
              <a:t>Contents</a:t>
            </a:r>
          </a:p>
        </p:txBody>
      </p:sp>
      <p:sp>
        <p:nvSpPr>
          <p:cNvPr id="4" name="Text Placeholder 3">
            <a:extLst>
              <a:ext uri="{FF2B5EF4-FFF2-40B4-BE49-F238E27FC236}">
                <a16:creationId xmlns:a16="http://schemas.microsoft.com/office/drawing/2014/main" id="{6D3D4FB7-3D99-EF9D-1365-E132B3BE26DB}"/>
              </a:ext>
            </a:extLst>
          </p:cNvPr>
          <p:cNvSpPr>
            <a:spLocks noGrp="1"/>
          </p:cNvSpPr>
          <p:nvPr>
            <p:ph type="body" sz="quarter" idx="13"/>
          </p:nvPr>
        </p:nvSpPr>
        <p:spPr/>
        <p:txBody>
          <a:bodyPr/>
          <a:lstStyle/>
          <a:p>
            <a:r>
              <a:rPr lang="en-GB" sz="1600" dirty="0"/>
              <a:t>Global smartphone shipment decline slows as many manufacturers see a return to growth				3</a:t>
            </a:r>
          </a:p>
          <a:p>
            <a:r>
              <a:rPr lang="en-GB" sz="1600" dirty="0"/>
              <a:t>Snapdragon unveils 8 Gen 3 chip at its annual summit</a:t>
            </a:r>
            <a:r>
              <a:rPr lang="en-US" sz="1600" dirty="0"/>
              <a:t>	</a:t>
            </a:r>
            <a:r>
              <a:rPr lang="en-GB" sz="1600" dirty="0"/>
              <a:t>							5</a:t>
            </a:r>
          </a:p>
          <a:p>
            <a:r>
              <a:rPr lang="en-GB" sz="1600" dirty="0"/>
              <a:t>As new threats loom over iPhones’ iMessage exclusivity, Apple announces RCS support				7</a:t>
            </a:r>
          </a:p>
          <a:p>
            <a:r>
              <a:rPr lang="en-GB" sz="1600" noProof="0" dirty="0"/>
              <a:t>The vivo X100 series is the first with MediaTek Dimensity 9300 SoC		</a:t>
            </a:r>
            <a:r>
              <a:rPr lang="en-GB" sz="1600" dirty="0"/>
              <a:t>				9</a:t>
            </a:r>
            <a:endParaRPr lang="en-US" sz="1600" dirty="0"/>
          </a:p>
          <a:p>
            <a:r>
              <a:rPr lang="en-US" sz="1600" dirty="0"/>
              <a:t>Appendix								11</a:t>
            </a:r>
          </a:p>
        </p:txBody>
      </p:sp>
    </p:spTree>
    <p:extLst>
      <p:ext uri="{BB962C8B-B14F-4D97-AF65-F5344CB8AC3E}">
        <p14:creationId xmlns:p14="http://schemas.microsoft.com/office/powerpoint/2010/main" val="188828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A2EF-C0BF-4263-8106-312A8B1A03D7}"/>
              </a:ext>
            </a:extLst>
          </p:cNvPr>
          <p:cNvSpPr>
            <a:spLocks noGrp="1"/>
          </p:cNvSpPr>
          <p:nvPr>
            <p:ph type="title"/>
          </p:nvPr>
        </p:nvSpPr>
        <p:spPr/>
        <p:txBody>
          <a:bodyPr/>
          <a:lstStyle/>
          <a:p>
            <a:r>
              <a:rPr lang="en-GB" dirty="0"/>
              <a:t>Global smartphone shipment decline slows as many manufacturers see a return to growth</a:t>
            </a:r>
            <a:endParaRPr lang="en-US" dirty="0">
              <a:highlight>
                <a:srgbClr val="FFFF00"/>
              </a:highlight>
            </a:endParaRPr>
          </a:p>
        </p:txBody>
      </p:sp>
      <p:sp>
        <p:nvSpPr>
          <p:cNvPr id="3" name="Content Placeholder 2">
            <a:extLst>
              <a:ext uri="{FF2B5EF4-FFF2-40B4-BE49-F238E27FC236}">
                <a16:creationId xmlns:a16="http://schemas.microsoft.com/office/drawing/2014/main" id="{B7520364-6B36-431F-6D7A-BAE832DBC478}"/>
              </a:ext>
            </a:extLst>
          </p:cNvPr>
          <p:cNvSpPr>
            <a:spLocks noGrp="1"/>
          </p:cNvSpPr>
          <p:nvPr>
            <p:ph sz="quarter" idx="10"/>
          </p:nvPr>
        </p:nvSpPr>
        <p:spPr/>
        <p:txBody>
          <a:bodyPr/>
          <a:lstStyle/>
          <a:p>
            <a:r>
              <a:rPr lang="en-GB" dirty="0"/>
              <a:t>Global smartphone shipments totaled 301.6 million units in 3Q23, a 0.7% decrease compared to 3Q22. </a:t>
            </a:r>
            <a:r>
              <a:rPr lang="en-US" dirty="0"/>
              <a:t>However, it is a 13.4% increase compared to the previous quarter</a:t>
            </a:r>
            <a:r>
              <a:rPr lang="en-GB" dirty="0"/>
              <a:t>. For the first time this year, half of the top ten major smartphone set OEMs</a:t>
            </a:r>
            <a:r>
              <a:rPr lang="en-US" dirty="0"/>
              <a:t>, including Apple, Xiaomi, Transsion Holdings Group, Honor, and Huawei, saw growth</a:t>
            </a:r>
            <a:r>
              <a:rPr lang="en-GB" dirty="0"/>
              <a:t>. The other half includes Samsung, vivo, and Realme, which all saw large declines.</a:t>
            </a:r>
          </a:p>
          <a:p>
            <a:r>
              <a:rPr lang="en-GB" dirty="0"/>
              <a:t>This marks the ninth consecutive quarter of year-on-year (YoY) declines in overall smartphone shipments, coming after the period of strong smartphone demand seen over the COVID-19 pandemic between 4Q20 and 3Q21. The market has not been able to keep pace with that expansion as a range of challenges have rocked the industry and global economy, from production problems in China to high inflation and shrinking consumer confidence and demand.</a:t>
            </a:r>
          </a:p>
          <a:p>
            <a:r>
              <a:rPr lang="en-GB" b="0" i="0" dirty="0">
                <a:effectLst/>
              </a:rPr>
              <a:t>Huawei has seen a boost in its smartphone shipments. In 3Q23, it recorded 10.7 million shipments, a 24.4% increase YoY. This edges it slightly ahead of Realme this quarter, making Huawei the ninth-largest smartphone OEM this quarter, following a long stint in the 10th position. Overall, Huawei has performed well against very tough market conditions to claw back market share from its domestic competitors. It</a:t>
            </a:r>
            <a:r>
              <a:rPr lang="en-GB" dirty="0"/>
              <a:t> is</a:t>
            </a:r>
            <a:r>
              <a:rPr lang="en-GB" b="0" i="0" dirty="0">
                <a:effectLst/>
              </a:rPr>
              <a:t> in a strong place to end the year on a high note, following the successful launch of its new phones.</a:t>
            </a:r>
          </a:p>
          <a:p>
            <a:endParaRPr lang="en-GB" b="0" i="0" dirty="0">
              <a:effectLst/>
            </a:endParaRPr>
          </a:p>
          <a:p>
            <a:pPr lvl="1"/>
            <a:endParaRPr lang="en-GB" b="0" i="0" dirty="0">
              <a:effectLst/>
            </a:endParaRPr>
          </a:p>
          <a:p>
            <a:endParaRPr lang="en-US" dirty="0"/>
          </a:p>
        </p:txBody>
      </p:sp>
      <p:graphicFrame>
        <p:nvGraphicFramePr>
          <p:cNvPr id="6" name="Content Placeholder 8">
            <a:extLst>
              <a:ext uri="{FF2B5EF4-FFF2-40B4-BE49-F238E27FC236}">
                <a16:creationId xmlns:a16="http://schemas.microsoft.com/office/drawing/2014/main" id="{73E68DDD-861F-45E3-8B06-FBD4621AA72D}"/>
              </a:ext>
            </a:extLst>
          </p:cNvPr>
          <p:cNvGraphicFramePr>
            <a:graphicFrameLocks noGrp="1"/>
          </p:cNvGraphicFramePr>
          <p:nvPr>
            <p:ph sz="quarter" idx="11"/>
            <p:extLst>
              <p:ext uri="{D42A27DB-BD31-4B8C-83A1-F6EECF244321}">
                <p14:modId xmlns:p14="http://schemas.microsoft.com/office/powerpoint/2010/main" val="2210134096"/>
              </p:ext>
            </p:extLst>
          </p:nvPr>
        </p:nvGraphicFramePr>
        <p:xfrm>
          <a:off x="6184900" y="1419225"/>
          <a:ext cx="5656257" cy="4572001"/>
        </p:xfrm>
        <a:graphic>
          <a:graphicData uri="http://schemas.openxmlformats.org/drawingml/2006/table">
            <a:tbl>
              <a:tblPr/>
              <a:tblGrid>
                <a:gridCol w="347301">
                  <a:extLst>
                    <a:ext uri="{9D8B030D-6E8A-4147-A177-3AD203B41FA5}">
                      <a16:colId xmlns:a16="http://schemas.microsoft.com/office/drawing/2014/main" val="884078768"/>
                    </a:ext>
                  </a:extLst>
                </a:gridCol>
                <a:gridCol w="830020">
                  <a:extLst>
                    <a:ext uri="{9D8B030D-6E8A-4147-A177-3AD203B41FA5}">
                      <a16:colId xmlns:a16="http://schemas.microsoft.com/office/drawing/2014/main" val="1288551"/>
                    </a:ext>
                  </a:extLst>
                </a:gridCol>
                <a:gridCol w="559867">
                  <a:extLst>
                    <a:ext uri="{9D8B030D-6E8A-4147-A177-3AD203B41FA5}">
                      <a16:colId xmlns:a16="http://schemas.microsoft.com/office/drawing/2014/main" val="1811921578"/>
                    </a:ext>
                  </a:extLst>
                </a:gridCol>
                <a:gridCol w="559867">
                  <a:extLst>
                    <a:ext uri="{9D8B030D-6E8A-4147-A177-3AD203B41FA5}">
                      <a16:colId xmlns:a16="http://schemas.microsoft.com/office/drawing/2014/main" val="1084771976"/>
                    </a:ext>
                  </a:extLst>
                </a:gridCol>
                <a:gridCol w="559867">
                  <a:extLst>
                    <a:ext uri="{9D8B030D-6E8A-4147-A177-3AD203B41FA5}">
                      <a16:colId xmlns:a16="http://schemas.microsoft.com/office/drawing/2014/main" val="999379975"/>
                    </a:ext>
                  </a:extLst>
                </a:gridCol>
                <a:gridCol w="559867">
                  <a:extLst>
                    <a:ext uri="{9D8B030D-6E8A-4147-A177-3AD203B41FA5}">
                      <a16:colId xmlns:a16="http://schemas.microsoft.com/office/drawing/2014/main" val="482647640"/>
                    </a:ext>
                  </a:extLst>
                </a:gridCol>
                <a:gridCol w="559867">
                  <a:extLst>
                    <a:ext uri="{9D8B030D-6E8A-4147-A177-3AD203B41FA5}">
                      <a16:colId xmlns:a16="http://schemas.microsoft.com/office/drawing/2014/main" val="2086455659"/>
                    </a:ext>
                  </a:extLst>
                </a:gridCol>
                <a:gridCol w="559867">
                  <a:extLst>
                    <a:ext uri="{9D8B030D-6E8A-4147-A177-3AD203B41FA5}">
                      <a16:colId xmlns:a16="http://schemas.microsoft.com/office/drawing/2014/main" val="3794476913"/>
                    </a:ext>
                  </a:extLst>
                </a:gridCol>
                <a:gridCol w="559867">
                  <a:extLst>
                    <a:ext uri="{9D8B030D-6E8A-4147-A177-3AD203B41FA5}">
                      <a16:colId xmlns:a16="http://schemas.microsoft.com/office/drawing/2014/main" val="1845333343"/>
                    </a:ext>
                  </a:extLst>
                </a:gridCol>
                <a:gridCol w="559867">
                  <a:extLst>
                    <a:ext uri="{9D8B030D-6E8A-4147-A177-3AD203B41FA5}">
                      <a16:colId xmlns:a16="http://schemas.microsoft.com/office/drawing/2014/main" val="1633551203"/>
                    </a:ext>
                  </a:extLst>
                </a:gridCol>
              </a:tblGrid>
              <a:tr h="374822">
                <a:tc gridSpan="10">
                  <a:txBody>
                    <a:bodyPr/>
                    <a:lstStyle/>
                    <a:p>
                      <a:pPr algn="l" fontAlgn="ctr"/>
                      <a:r>
                        <a:rPr lang="en-US" sz="1200" b="0" i="0" u="none" strike="noStrike" dirty="0">
                          <a:solidFill>
                            <a:srgbClr val="6D2CA7"/>
                          </a:solidFill>
                          <a:effectLst/>
                          <a:latin typeface="+mn-lt"/>
                          <a:ea typeface="맑은 고딕" panose="020B0503020000020004" pitchFamily="34" charset="-127"/>
                        </a:rPr>
                        <a:t>Quarterly results, 3Q23</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ko-KR" sz="1000" b="1" i="0" u="none" strike="noStrike" dirty="0">
                          <a:solidFill>
                            <a:srgbClr val="000000"/>
                          </a:solidFill>
                          <a:effectLst/>
                          <a:latin typeface="Calibri" panose="020F0502020204030204" pitchFamily="34" charset="0"/>
                        </a:rPr>
                        <a:t>(millions of units)</a:t>
                      </a:r>
                    </a:p>
                  </a:txBody>
                  <a:tcPr marL="8207" marR="8207" marT="820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2482674658"/>
                  </a:ext>
                </a:extLst>
              </a:tr>
              <a:tr h="271387">
                <a:tc rowSpan="2">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Rank</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OEM</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3Q23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latinLnBrk="1"/>
                      <a:endParaRPr lang="ko-KR" altLang="en-US"/>
                    </a:p>
                  </a:txBody>
                  <a:tcPr/>
                </a:tc>
                <a:tc gridSpan="2">
                  <a:txBody>
                    <a:bodyPr/>
                    <a:lstStyle/>
                    <a:p>
                      <a:pPr algn="ct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2Q23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latinLnBrk="1"/>
                      <a:endParaRPr lang="ko-KR" altLang="en-US"/>
                    </a:p>
                  </a:txBody>
                  <a:tcPr/>
                </a:tc>
                <a:tc gridSpan="2">
                  <a:txBody>
                    <a:bodyPr/>
                    <a:lstStyle/>
                    <a:p>
                      <a:pPr algn="ct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3Q22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latinLnBrk="1"/>
                      <a:endParaRPr lang="ko-KR" altLang="en-US"/>
                    </a:p>
                  </a:txBody>
                  <a:tcPr/>
                </a:tc>
                <a:tc rowSpan="2">
                  <a:txBody>
                    <a:bodyPr/>
                    <a:lstStyle/>
                    <a:p>
                      <a:pPr algn="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QoQ</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YoY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39534504"/>
                  </a:ext>
                </a:extLst>
              </a:tr>
              <a:tr h="259627">
                <a:tc vMerge="1">
                  <a:txBody>
                    <a:bodyPr/>
                    <a:lstStyle/>
                    <a:p>
                      <a:pPr latinLnBrk="1"/>
                      <a:endParaRPr lang="ko-KR" altLang="en-US"/>
                    </a:p>
                  </a:txBody>
                  <a:tcPr/>
                </a:tc>
                <a:tc vMerge="1">
                  <a:txBody>
                    <a:bodyPr/>
                    <a:lstStyle/>
                    <a:p>
                      <a:pPr latinLnBrk="1"/>
                      <a:endParaRPr lang="ko-KR" altLang="en-US"/>
                    </a:p>
                  </a:txBody>
                  <a:tcPr/>
                </a:tc>
                <a:tc>
                  <a:txBody>
                    <a:bodyPr/>
                    <a:lstStyle/>
                    <a:p>
                      <a:pPr algn="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Shipment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M/S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Shipment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M/S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Shipment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M/S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2994745862"/>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Samsung</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58.8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53.3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64.1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10.3%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-8.2%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5062326"/>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2</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Apple</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53.4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18%</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43.2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16%</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52.2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17%</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23.6%</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2.3%</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530664272"/>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3</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Xiaomi</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41.5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33.2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12%</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40.5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13%</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25.0%</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2.5%</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562576739"/>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OPPO Group</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26.6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9%</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25.0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9%</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29.1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10%</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6.6%</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-8.6%</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048647959"/>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5</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Transsion</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26.3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9%</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24.5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9%</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17.7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6%</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7.3%</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48.6%</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49907283"/>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6</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vivo</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22.6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7%</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22.3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8%</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25.3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8%</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1.3%</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-10.7%</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17042187"/>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7</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Honor</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15.8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5%</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14.1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5%</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14.2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5%</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12.1%</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11.3%</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65936253"/>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8</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Motorola</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11.2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10.4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11.4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7.7%</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-1.8%</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84441645"/>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9</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Huawei</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10.7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7.4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3%</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8.6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3%</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44.6%</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24.4%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036338221"/>
                  </a:ext>
                </a:extLst>
              </a:tr>
              <a:tr h="271387">
                <a:tc>
                  <a:txBody>
                    <a:bodyPr/>
                    <a:lstStyle/>
                    <a:p>
                      <a:pPr algn="l"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10</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Realme</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10.6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10.1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13.6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4%</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5.0%</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-22.1%</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47896183"/>
                  </a:ext>
                </a:extLst>
              </a:tr>
              <a:tr h="271387">
                <a:tc>
                  <a:txBody>
                    <a:bodyPr/>
                    <a:lstStyle/>
                    <a:p>
                      <a:pPr algn="l" fontAlgn="ctr"/>
                      <a:r>
                        <a:rPr lang="ko-KR" altLang="en-US" sz="1000" b="1" i="0" u="none" strike="noStrike">
                          <a:solidFill>
                            <a:srgbClr val="000000"/>
                          </a:solidFill>
                          <a:effectLst/>
                          <a:latin typeface="Calibri" panose="020F0502020204030204" pitchFamily="34" charset="0"/>
                          <a:ea typeface="맑은 고딕" panose="020B0503020000020004" pitchFamily="50" charset="-127"/>
                        </a:rPr>
                        <a:t>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Others</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24.1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8%</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22.5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8%</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26.9 </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9%</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7.2%</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ko-KR" sz="1000" b="0" i="0" u="none" strike="noStrike" dirty="0">
                          <a:solidFill>
                            <a:srgbClr val="000000"/>
                          </a:solidFill>
                          <a:effectLst/>
                          <a:latin typeface="Calibri" panose="020F0502020204030204" pitchFamily="34" charset="0"/>
                          <a:ea typeface="맑은 고딕" panose="020B0503020000020004" pitchFamily="50" charset="-127"/>
                        </a:rPr>
                        <a:t>-10.5%</a:t>
                      </a:r>
                    </a:p>
                  </a:txBody>
                  <a:tcPr marL="9525" marR="9525" marT="9525" marB="0" anchor="ctr">
                    <a:lnL>
                      <a:noFill/>
                    </a:lnL>
                    <a:lnR>
                      <a:noFill/>
                    </a:lnR>
                    <a:lnT w="635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362629"/>
                  </a:ext>
                </a:extLst>
              </a:tr>
              <a:tr h="271387">
                <a:tc>
                  <a:txBody>
                    <a:bodyPr/>
                    <a:lstStyle/>
                    <a:p>
                      <a:pPr algn="l" fontAlgn="ctr"/>
                      <a:r>
                        <a:rPr lang="ko-KR" altLang="en-US" sz="1000" b="1" i="0" u="none" strike="noStrike">
                          <a:solidFill>
                            <a:srgbClr val="000000"/>
                          </a:solidFill>
                          <a:effectLst/>
                          <a:latin typeface="Calibri" panose="020F0502020204030204" pitchFamily="34" charset="0"/>
                          <a:ea typeface="맑은 고딕" panose="020B0503020000020004" pitchFamily="50" charset="-127"/>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GB" sz="1000" b="1" i="0" u="none" strike="noStrike" dirty="0">
                          <a:solidFill>
                            <a:srgbClr val="000000"/>
                          </a:solidFill>
                          <a:effectLst/>
                          <a:latin typeface="Calibri" panose="020F0502020204030204" pitchFamily="34" charset="0"/>
                          <a:ea typeface="맑은 고딕" panose="020B0503020000020004" pitchFamily="50" charset="-127"/>
                        </a:rPr>
                        <a:t>Total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301.6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265.9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303.6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13.4%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ko-KR" sz="1000" b="1" i="0" u="none" strike="noStrike" dirty="0">
                          <a:solidFill>
                            <a:srgbClr val="000000"/>
                          </a:solidFill>
                          <a:effectLst/>
                          <a:latin typeface="Calibri" panose="020F0502020204030204" pitchFamily="34" charset="0"/>
                          <a:ea typeface="맑은 고딕" panose="020B0503020000020004" pitchFamily="50" charset="-127"/>
                        </a:rPr>
                        <a:t>-0.7%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16603821"/>
                  </a:ext>
                </a:extLst>
              </a:tr>
              <a:tr h="409521">
                <a:tc gridSpan="8">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ko-KR" sz="800" b="0" i="0" u="none" strike="noStrike" kern="1200" dirty="0">
                          <a:solidFill>
                            <a:srgbClr val="000000"/>
                          </a:solidFill>
                          <a:effectLst/>
                          <a:latin typeface="+mj-lt"/>
                          <a:ea typeface="+mn-ea"/>
                          <a:cs typeface="+mn-cs"/>
                        </a:rPr>
                        <a:t>Notes: M/S stands for market share.</a:t>
                      </a:r>
                    </a:p>
                    <a:p>
                      <a:pPr marL="0" marR="0" lvl="0" indent="0" algn="l" defTabSz="914400" rtl="0" eaLnBrk="1" fontAlgn="t" latinLnBrk="0" hangingPunct="1">
                        <a:lnSpc>
                          <a:spcPct val="100000"/>
                        </a:lnSpc>
                        <a:spcBef>
                          <a:spcPts val="0"/>
                        </a:spcBef>
                        <a:spcAft>
                          <a:spcPts val="0"/>
                        </a:spcAft>
                        <a:buClrTx/>
                        <a:buSzTx/>
                        <a:buFontTx/>
                        <a:buNone/>
                        <a:tabLst/>
                        <a:defRPr/>
                      </a:pPr>
                      <a:r>
                        <a:rPr lang="en-US" altLang="ko-KR" sz="800" b="0" i="0" u="none" strike="noStrike" kern="1200" dirty="0">
                          <a:solidFill>
                            <a:srgbClr val="000000"/>
                          </a:solidFill>
                          <a:effectLst/>
                          <a:latin typeface="+mj-lt"/>
                          <a:ea typeface="+mn-ea"/>
                          <a:cs typeface="+mn-cs"/>
                        </a:rPr>
                        <a:t>             OPPO Group includes OPPO and OnePlus. Transsion includes Tecno, itel, and </a:t>
                      </a:r>
                      <a:r>
                        <a:rPr lang="en-US" altLang="ko-KR" sz="800" b="0" i="0" u="none" strike="noStrike" dirty="0">
                          <a:solidFill>
                            <a:srgbClr val="000000"/>
                          </a:solidFill>
                          <a:effectLst/>
                          <a:latin typeface="+mj-lt"/>
                          <a:ea typeface="+mn-ea"/>
                        </a:rPr>
                        <a:t>Infinix.</a:t>
                      </a:r>
                      <a:endParaRPr lang="ko-KR" altLang="en-US" sz="800" dirty="0">
                        <a:latin typeface="+mj-lt"/>
                      </a:endParaRPr>
                    </a:p>
                    <a:p>
                      <a:pPr algn="l" fontAlgn="t"/>
                      <a:r>
                        <a:rPr lang="en-US" sz="800" b="0" i="0" u="none" strike="noStrike" dirty="0">
                          <a:solidFill>
                            <a:srgbClr val="000000"/>
                          </a:solidFill>
                          <a:effectLst/>
                          <a:latin typeface="+mj-lt"/>
                          <a:ea typeface="맑은 고딕" panose="020B0503020000020004" pitchFamily="34" charset="-127"/>
                        </a:rPr>
                        <a:t>Source: Omdia, </a:t>
                      </a:r>
                      <a:r>
                        <a:rPr lang="en-US" sz="800" b="0" i="1" u="none" strike="noStrike" dirty="0">
                          <a:solidFill>
                            <a:srgbClr val="000000"/>
                          </a:solidFill>
                          <a:effectLst/>
                          <a:latin typeface="+mj-lt"/>
                          <a:ea typeface="맑은 고딕" panose="020B0503020000020004" pitchFamily="34" charset="-127"/>
                        </a:rPr>
                        <a:t>Global Smartphone Shipment Preliminary Result – 3Q23</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2">
                  <a:txBody>
                    <a:bodyPr/>
                    <a:lstStyle/>
                    <a:p>
                      <a:pPr algn="r" fontAlgn="t"/>
                      <a:r>
                        <a:rPr lang="en-US" sz="800" b="0" i="0" u="none" strike="noStrike" dirty="0">
                          <a:solidFill>
                            <a:srgbClr val="000000"/>
                          </a:solidFill>
                          <a:effectLst/>
                          <a:latin typeface="+mj-lt"/>
                          <a:ea typeface="맑은 고딕" panose="020B0503020000020004" pitchFamily="34" charset="-127"/>
                        </a:rPr>
                        <a:t>© 2023 Omdia</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pPr latinLnBrk="1"/>
                      <a:endParaRPr lang="ko-KR" altLang="en-US"/>
                    </a:p>
                  </a:txBody>
                  <a:tcPr/>
                </a:tc>
                <a:extLst>
                  <a:ext uri="{0D108BD9-81ED-4DB2-BD59-A6C34878D82A}">
                    <a16:rowId xmlns:a16="http://schemas.microsoft.com/office/drawing/2014/main" val="963477264"/>
                  </a:ext>
                </a:extLst>
              </a:tr>
            </a:tbl>
          </a:graphicData>
        </a:graphic>
      </p:graphicFrame>
    </p:spTree>
    <p:extLst>
      <p:ext uri="{BB962C8B-B14F-4D97-AF65-F5344CB8AC3E}">
        <p14:creationId xmlns:p14="http://schemas.microsoft.com/office/powerpoint/2010/main" val="424370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a:xfrm>
            <a:off x="338473" y="465696"/>
            <a:ext cx="9544050" cy="3373200"/>
          </a:xfrm>
        </p:spPr>
        <p:txBody>
          <a:bodyPr anchor="b"/>
          <a:lstStyle/>
          <a:p>
            <a:r>
              <a:rPr lang="en-US" sz="2600" dirty="0"/>
              <a:t>“</a:t>
            </a:r>
            <a:r>
              <a:rPr lang="en-GB" sz="2600" dirty="0"/>
              <a:t>Half of all major brands saw increased shipments compared to the past year, with Transsion, Honor, and Huawei particularly exceeding. Therefore, it is clear that the problems that faced the smartphone industry in 2023 are coming to an end. Inflation is slowing globally—with which consumers’ confidence is also growing. The whole market is down 7.5% so far in 2023 compared to the first three quarters of 2022, meaning the final 2023 total is likely to be below that of 2022. However, there are signals that a slow recovery is already underway.</a:t>
            </a:r>
            <a:r>
              <a:rPr lang="en-US" sz="2600" dirty="0"/>
              <a:t>”</a:t>
            </a:r>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lstStyle/>
          <a:p>
            <a:pPr>
              <a:spcBef>
                <a:spcPts val="0"/>
              </a:spcBef>
              <a:spcAft>
                <a:spcPts val="0"/>
              </a:spcAft>
            </a:pPr>
            <a:r>
              <a:rPr lang="en-US" sz="2800" dirty="0"/>
              <a:t>Jusy Hong</a:t>
            </a:r>
            <a:br>
              <a:rPr lang="en-MY" dirty="0"/>
            </a:br>
            <a:r>
              <a:rPr lang="en-US" dirty="0"/>
              <a:t>Senior Research Manager</a:t>
            </a:r>
            <a:r>
              <a:rPr lang="en-US" sz="2800" dirty="0"/>
              <a:t>,</a:t>
            </a:r>
          </a:p>
          <a:p>
            <a:pPr>
              <a:spcBef>
                <a:spcPts val="0"/>
              </a:spcBef>
              <a:spcAft>
                <a:spcPts val="0"/>
              </a:spcAft>
            </a:pPr>
            <a:r>
              <a:rPr lang="en-US" sz="2800" dirty="0"/>
              <a:t>Consumer Devices</a:t>
            </a:r>
          </a:p>
        </p:txBody>
      </p:sp>
    </p:spTree>
    <p:extLst>
      <p:ext uri="{BB962C8B-B14F-4D97-AF65-F5344CB8AC3E}">
        <p14:creationId xmlns:p14="http://schemas.microsoft.com/office/powerpoint/2010/main" val="224718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A2EF-C0BF-4263-8106-312A8B1A03D7}"/>
              </a:ext>
            </a:extLst>
          </p:cNvPr>
          <p:cNvSpPr>
            <a:spLocks noGrp="1"/>
          </p:cNvSpPr>
          <p:nvPr>
            <p:ph type="title"/>
          </p:nvPr>
        </p:nvSpPr>
        <p:spPr>
          <a:xfrm>
            <a:off x="348314" y="476250"/>
            <a:ext cx="11480800" cy="684214"/>
          </a:xfrm>
        </p:spPr>
        <p:txBody>
          <a:bodyPr/>
          <a:lstStyle/>
          <a:p>
            <a:r>
              <a:rPr lang="en-US" dirty="0"/>
              <a:t>Snapdragon unveils 8 Gen 3 chip at its annual summit</a:t>
            </a:r>
          </a:p>
        </p:txBody>
      </p:sp>
      <p:sp>
        <p:nvSpPr>
          <p:cNvPr id="3" name="Content Placeholder 2">
            <a:extLst>
              <a:ext uri="{FF2B5EF4-FFF2-40B4-BE49-F238E27FC236}">
                <a16:creationId xmlns:a16="http://schemas.microsoft.com/office/drawing/2014/main" id="{B7520364-6B36-431F-6D7A-BAE832DBC478}"/>
              </a:ext>
            </a:extLst>
          </p:cNvPr>
          <p:cNvSpPr>
            <a:spLocks noGrp="1"/>
          </p:cNvSpPr>
          <p:nvPr>
            <p:ph sz="quarter" idx="10"/>
          </p:nvPr>
        </p:nvSpPr>
        <p:spPr>
          <a:xfrm>
            <a:off x="347663" y="1419224"/>
            <a:ext cx="5656262" cy="4578351"/>
          </a:xfrm>
        </p:spPr>
        <p:txBody>
          <a:bodyPr/>
          <a:lstStyle/>
          <a:p>
            <a:r>
              <a:rPr lang="en-GB" dirty="0"/>
              <a:t>The annual Snapdragon Summit in Huawei included a number of big announcements from the premium phone chipset maker.</a:t>
            </a:r>
          </a:p>
          <a:p>
            <a:r>
              <a:rPr lang="en-GB" dirty="0"/>
              <a:t>A heavy focus was on generative artificial intelligence (GenAI), which would be on-device, pervasive, and always-on to understand user habits and needs.</a:t>
            </a:r>
          </a:p>
          <a:p>
            <a:r>
              <a:rPr lang="en-US" dirty="0"/>
              <a:t>Key new chip announcements include the following:</a:t>
            </a:r>
          </a:p>
          <a:p>
            <a:pPr lvl="1"/>
            <a:r>
              <a:rPr lang="en-US" dirty="0"/>
              <a:t>Qualcomm Oryon CPU</a:t>
            </a:r>
          </a:p>
          <a:p>
            <a:pPr lvl="1"/>
            <a:r>
              <a:rPr lang="en-US" dirty="0"/>
              <a:t>Snapdragon X Elite, the new most advanced platform for notebook PCs</a:t>
            </a:r>
          </a:p>
          <a:p>
            <a:pPr lvl="1"/>
            <a:r>
              <a:rPr lang="en-US" dirty="0"/>
              <a:t>Snapdragon 8 Gen 3, the new most premium smartphone platform</a:t>
            </a:r>
          </a:p>
          <a:p>
            <a:r>
              <a:rPr lang="en-US" dirty="0"/>
              <a:t>The 8 Gen 3 will take over from the 8 Gen 2 as the premium chipset favored by many Android brands and will likely be seen on upcoming flagship phones, such as </a:t>
            </a:r>
            <a:r>
              <a:rPr lang="en-US" b="0" i="0" dirty="0">
                <a:effectLst/>
                <a:latin typeface="Inter"/>
              </a:rPr>
              <a:t>the Samsung Galaxy S24 range set to release in January</a:t>
            </a:r>
            <a:r>
              <a:rPr lang="en-US" dirty="0"/>
              <a:t>. Xiaomi was at the event to debut its flagship Xiaomi 14 series, which will be the first to have the 8 Gen 3 chip.</a:t>
            </a:r>
          </a:p>
          <a:p>
            <a:r>
              <a:rPr lang="en-US" dirty="0"/>
              <a:t>The 8 Gen 3 is reported to have the most advanced GenAI capabilities ever seen on a phone, all of which would be private and secure as it is processed on-device. Possible new features proposed include a zoom-out feature, which would allow you to use GenAI to create new imagery around a photo, giving the effect of zooming out.</a:t>
            </a:r>
          </a:p>
        </p:txBody>
      </p:sp>
      <p:sp>
        <p:nvSpPr>
          <p:cNvPr id="8" name="TextBox 7">
            <a:extLst>
              <a:ext uri="{FF2B5EF4-FFF2-40B4-BE49-F238E27FC236}">
                <a16:creationId xmlns:a16="http://schemas.microsoft.com/office/drawing/2014/main" id="{47FA2CDC-21E6-D31D-4340-D167232ADD62}"/>
              </a:ext>
            </a:extLst>
          </p:cNvPr>
          <p:cNvSpPr txBox="1"/>
          <p:nvPr/>
        </p:nvSpPr>
        <p:spPr>
          <a:xfrm>
            <a:off x="6184900" y="5775781"/>
            <a:ext cx="4440774" cy="215444"/>
          </a:xfrm>
          <a:prstGeom prst="rect">
            <a:avLst/>
          </a:prstGeom>
          <a:noFill/>
          <a:effectLst/>
        </p:spPr>
        <p:txBody>
          <a:bodyPr wrap="square">
            <a:spAutoFit/>
          </a:bodyPr>
          <a:lstStyle/>
          <a:p>
            <a:r>
              <a:rPr lang="en-GB" sz="800" dirty="0">
                <a:solidFill>
                  <a:srgbClr val="000000"/>
                </a:solidFill>
                <a:latin typeface="Calibri" panose="020F0502020204030204" pitchFamily="34" charset="0"/>
              </a:rPr>
              <a:t>Source: Snapdragon		</a:t>
            </a:r>
            <a:endParaRPr lang="en-GB" dirty="0"/>
          </a:p>
        </p:txBody>
      </p:sp>
      <p:pic>
        <p:nvPicPr>
          <p:cNvPr id="5" name="Picture 4">
            <a:extLst>
              <a:ext uri="{FF2B5EF4-FFF2-40B4-BE49-F238E27FC236}">
                <a16:creationId xmlns:a16="http://schemas.microsoft.com/office/drawing/2014/main" id="{F10875B4-20A8-5B38-9C8D-0219842F47B0}"/>
              </a:ext>
            </a:extLst>
          </p:cNvPr>
          <p:cNvPicPr>
            <a:picLocks noChangeAspect="1"/>
          </p:cNvPicPr>
          <p:nvPr/>
        </p:nvPicPr>
        <p:blipFill>
          <a:blip r:embed="rId2"/>
          <a:stretch>
            <a:fillRect/>
          </a:stretch>
        </p:blipFill>
        <p:spPr>
          <a:xfrm>
            <a:off x="7373448" y="1420984"/>
            <a:ext cx="3583992" cy="4216008"/>
          </a:xfrm>
          <a:prstGeom prst="rect">
            <a:avLst/>
          </a:prstGeom>
        </p:spPr>
      </p:pic>
    </p:spTree>
    <p:extLst>
      <p:ext uri="{BB962C8B-B14F-4D97-AF65-F5344CB8AC3E}">
        <p14:creationId xmlns:p14="http://schemas.microsoft.com/office/powerpoint/2010/main" val="160503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a:xfrm>
            <a:off x="338472" y="465696"/>
            <a:ext cx="9553241" cy="3373200"/>
          </a:xfrm>
        </p:spPr>
        <p:txBody>
          <a:bodyPr/>
          <a:lstStyle/>
          <a:p>
            <a:r>
              <a:rPr lang="en-GB" sz="2600" dirty="0">
                <a:latin typeface="+mj-lt"/>
              </a:rPr>
              <a:t>“</a:t>
            </a:r>
            <a:r>
              <a:rPr lang="en-US" sz="2600" dirty="0">
                <a:latin typeface="+mj-lt"/>
              </a:rPr>
              <a:t>Hot on the tail </a:t>
            </a:r>
            <a:r>
              <a:rPr lang="en-US" sz="2600" dirty="0"/>
              <a:t>of Google’s announcement of its </a:t>
            </a:r>
            <a:r>
              <a:rPr lang="en-US" sz="2600" dirty="0">
                <a:latin typeface="+mj-lt"/>
              </a:rPr>
              <a:t>Tensor G3 chip’s GenAI powers, Snapdragon has shown that AI is here to stay. The new 8 Gen 3 chip will power the most advanced Android smartphones, enabling image creation and manipulation and supporting more conversational personal assistants. It</a:t>
            </a:r>
            <a:r>
              <a:rPr lang="en-US" sz="2600" dirty="0"/>
              <a:t> is</a:t>
            </a:r>
            <a:r>
              <a:rPr lang="en-US" sz="2600" dirty="0">
                <a:latin typeface="+mj-lt"/>
              </a:rPr>
              <a:t> becoming increasingly clear that the true obstacle for embedding AI into the next-gen smartphone experience is no longer the limits of hardware but the OS and app developers’ ability to create seamless use cases for consumers.”</a:t>
            </a:r>
            <a:endParaRPr lang="en-US" sz="2600" dirty="0"/>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lstStyle/>
          <a:p>
            <a:r>
              <a:rPr lang="en-US" sz="2800" dirty="0"/>
              <a:t>Aaron West</a:t>
            </a:r>
            <a:br>
              <a:rPr lang="en-MY" dirty="0"/>
            </a:br>
            <a:r>
              <a:rPr lang="en-US" dirty="0"/>
              <a:t>Senior Smartphone Analyst</a:t>
            </a:r>
            <a:r>
              <a:rPr lang="en-US" sz="2800" dirty="0"/>
              <a:t>, Consumer Devices</a:t>
            </a:r>
          </a:p>
        </p:txBody>
      </p:sp>
    </p:spTree>
    <p:extLst>
      <p:ext uri="{BB962C8B-B14F-4D97-AF65-F5344CB8AC3E}">
        <p14:creationId xmlns:p14="http://schemas.microsoft.com/office/powerpoint/2010/main" val="1579128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0CCDDB-E306-EB0E-CCBD-B2A892E70159}"/>
              </a:ext>
            </a:extLst>
          </p:cNvPr>
          <p:cNvSpPr>
            <a:spLocks noGrp="1"/>
          </p:cNvSpPr>
          <p:nvPr>
            <p:ph idx="1"/>
          </p:nvPr>
        </p:nvSpPr>
        <p:spPr>
          <a:xfrm>
            <a:off x="348314" y="1419909"/>
            <a:ext cx="7600299" cy="2262858"/>
          </a:xfrm>
        </p:spPr>
        <p:txBody>
          <a:bodyPr/>
          <a:lstStyle/>
          <a:p>
            <a:r>
              <a:rPr lang="en-GB" dirty="0"/>
              <a:t>The “green bubble” vs. “blue bubble” debate has been going on for over 10 years now as Apple’s lack of Google’s rich communication services (RCS) support has limited features between Android and iOS users. This is particularly an issue in the US market, where third-party messaging apps such as WhatsApp or Telegram are not popular.</a:t>
            </a:r>
          </a:p>
          <a:p>
            <a:r>
              <a:rPr lang="en-GB" dirty="0"/>
              <a:t>Nothing Phone 2 is getting a new messaging app called Nothing Chats (seen right), which offers “blue” iMessage compatibility, including full group chat, live typing indicators, and full-resolution media sharing.</a:t>
            </a:r>
          </a:p>
          <a:p>
            <a:pPr lvl="1"/>
            <a:r>
              <a:rPr lang="en-GB" dirty="0"/>
              <a:t>This works through a patented process by Sunbird, which creates and validates an Apple ID on an Apple device to convey messages to the Nothing Phone 2 without storing them on the Sunbird servers. Sunbird has an undisclosed number of Mac computers in Europe and North America for this.</a:t>
            </a:r>
          </a:p>
          <a:p>
            <a:endParaRPr lang="en-US" dirty="0"/>
          </a:p>
        </p:txBody>
      </p:sp>
      <p:sp>
        <p:nvSpPr>
          <p:cNvPr id="6" name="Content Placeholder 5">
            <a:extLst>
              <a:ext uri="{FF2B5EF4-FFF2-40B4-BE49-F238E27FC236}">
                <a16:creationId xmlns:a16="http://schemas.microsoft.com/office/drawing/2014/main" id="{6F3EFA17-1CA8-10ED-CBB1-5F876FE9E7F4}"/>
              </a:ext>
            </a:extLst>
          </p:cNvPr>
          <p:cNvSpPr>
            <a:spLocks noGrp="1"/>
          </p:cNvSpPr>
          <p:nvPr>
            <p:ph idx="11"/>
          </p:nvPr>
        </p:nvSpPr>
        <p:spPr/>
        <p:txBody>
          <a:bodyPr/>
          <a:lstStyle/>
          <a:p>
            <a:r>
              <a:rPr lang="en-GB" dirty="0"/>
              <a:t>Google also recently drew support from major European mobile carriers to ask the European Commission to designate Apple’s iMessage as a “core platform service.” If successful, this would have forced Apple to make iMessage compatible with RCS.</a:t>
            </a:r>
          </a:p>
          <a:p>
            <a:pPr lvl="1"/>
            <a:r>
              <a:rPr lang="en-GB" dirty="0"/>
              <a:t>Previously, the EU tried to regulate large platforms in the digital market </a:t>
            </a:r>
            <a:r>
              <a:rPr lang="en-US" dirty="0"/>
              <a:t>with over 45 million active users in the EU and generate €7.5bn in annual revenue, aiming to increase</a:t>
            </a:r>
            <a:r>
              <a:rPr lang="en-GB" dirty="0"/>
              <a:t> competition. Apple argued that it does not have 45 million users in the EU and, therefore, does not have to comply. This is currently being investigated by the EU’s regulatory authority, with a decision expected in February 2024.</a:t>
            </a:r>
          </a:p>
          <a:p>
            <a:r>
              <a:rPr lang="en-GB" dirty="0"/>
              <a:t>It appears sustained pressure from Google (for years), possible upcoming EU regulation, and the announcement from Nothing just days ago have pushed Apple to announce plans to adopt RCS next year. This would allow group chats, read receipts, large media sharing, message reactions, and more between iPhones and Android phones, natively through iMessage and their respective texting apps. One key thing has not yet been confirmed, though: Apple could decide to still color messages from Android phones as green, simply to continue the iPhone-to-iPhone privilege of having blue bubbles.</a:t>
            </a:r>
          </a:p>
          <a:p>
            <a:endParaRPr lang="en-US" dirty="0"/>
          </a:p>
        </p:txBody>
      </p:sp>
      <p:sp>
        <p:nvSpPr>
          <p:cNvPr id="5" name="Title 4">
            <a:extLst>
              <a:ext uri="{FF2B5EF4-FFF2-40B4-BE49-F238E27FC236}">
                <a16:creationId xmlns:a16="http://schemas.microsoft.com/office/drawing/2014/main" id="{23FB437E-E555-BECC-4EE6-6E52FCC3388C}"/>
              </a:ext>
            </a:extLst>
          </p:cNvPr>
          <p:cNvSpPr>
            <a:spLocks noGrp="1"/>
          </p:cNvSpPr>
          <p:nvPr>
            <p:ph type="title"/>
          </p:nvPr>
        </p:nvSpPr>
        <p:spPr/>
        <p:txBody>
          <a:bodyPr/>
          <a:lstStyle/>
          <a:p>
            <a:r>
              <a:rPr lang="en-GB" noProof="0" dirty="0"/>
              <a:t>As new </a:t>
            </a:r>
            <a:r>
              <a:rPr lang="en-GB" dirty="0"/>
              <a:t>threats loom over </a:t>
            </a:r>
            <a:r>
              <a:rPr lang="en-GB" noProof="0" dirty="0"/>
              <a:t>iMessage exclusivity, Apple announces RCS support</a:t>
            </a:r>
            <a:endParaRPr lang="en-US" dirty="0"/>
          </a:p>
        </p:txBody>
      </p:sp>
      <p:pic>
        <p:nvPicPr>
          <p:cNvPr id="7" name="Picture 6">
            <a:extLst>
              <a:ext uri="{FF2B5EF4-FFF2-40B4-BE49-F238E27FC236}">
                <a16:creationId xmlns:a16="http://schemas.microsoft.com/office/drawing/2014/main" id="{882A579E-2029-C7DE-6C28-EA2EFBAA7C3D}"/>
              </a:ext>
            </a:extLst>
          </p:cNvPr>
          <p:cNvPicPr>
            <a:picLocks noChangeAspect="1"/>
          </p:cNvPicPr>
          <p:nvPr/>
        </p:nvPicPr>
        <p:blipFill rotWithShape="1">
          <a:blip r:embed="rId2"/>
          <a:srcRect t="12091" b="9264"/>
          <a:stretch/>
        </p:blipFill>
        <p:spPr>
          <a:xfrm>
            <a:off x="8212823" y="1419909"/>
            <a:ext cx="3542250" cy="2193974"/>
          </a:xfrm>
          <a:prstGeom prst="rect">
            <a:avLst/>
          </a:prstGeom>
        </p:spPr>
      </p:pic>
      <p:sp>
        <p:nvSpPr>
          <p:cNvPr id="8" name="TextBox 7">
            <a:extLst>
              <a:ext uri="{FF2B5EF4-FFF2-40B4-BE49-F238E27FC236}">
                <a16:creationId xmlns:a16="http://schemas.microsoft.com/office/drawing/2014/main" id="{CE3F40FC-C51D-9FFF-BCF2-E2FF7F70EBC4}"/>
              </a:ext>
            </a:extLst>
          </p:cNvPr>
          <p:cNvSpPr txBox="1"/>
          <p:nvPr/>
        </p:nvSpPr>
        <p:spPr>
          <a:xfrm>
            <a:off x="8129588" y="3575045"/>
            <a:ext cx="3354350" cy="215444"/>
          </a:xfrm>
          <a:prstGeom prst="rect">
            <a:avLst/>
          </a:prstGeom>
          <a:noFill/>
          <a:effectLst/>
        </p:spPr>
        <p:txBody>
          <a:bodyPr wrap="square" lIns="90000" rIns="90000" rtlCol="0" anchor="t">
            <a:spAutoFit/>
          </a:bodyPr>
          <a:lstStyle/>
          <a:p>
            <a:pPr algn="l"/>
            <a:r>
              <a:rPr lang="en-GB" sz="800" dirty="0">
                <a:solidFill>
                  <a:schemeClr val="tx1"/>
                </a:solidFill>
              </a:rPr>
              <a:t>Source: </a:t>
            </a:r>
            <a:r>
              <a:rPr lang="en-GB" sz="800" dirty="0"/>
              <a:t>Nothing</a:t>
            </a:r>
            <a:endParaRPr lang="en-GB" sz="800" dirty="0">
              <a:solidFill>
                <a:schemeClr val="tx1"/>
              </a:solidFill>
            </a:endParaRPr>
          </a:p>
        </p:txBody>
      </p:sp>
    </p:spTree>
    <p:extLst>
      <p:ext uri="{BB962C8B-B14F-4D97-AF65-F5344CB8AC3E}">
        <p14:creationId xmlns:p14="http://schemas.microsoft.com/office/powerpoint/2010/main" val="664130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a:xfrm>
            <a:off x="338472" y="465696"/>
            <a:ext cx="10340713" cy="3373200"/>
          </a:xfrm>
        </p:spPr>
        <p:txBody>
          <a:bodyPr anchor="b"/>
          <a:lstStyle/>
          <a:p>
            <a:r>
              <a:rPr lang="en-US" sz="2800" dirty="0"/>
              <a:t>“Fear of the ‘green bubble’ stigma has long-effected Android users. Wanting to feel included, many have adopted iPhones simply for blue bubbles. However, that could soon be coming to an end as other developers find loopholes and even exercise regulation as a weapon against Apple. From USB-C to security update transparency, it is clear that regulation is the only way to control and steer the juggernaut that is Apple. Does its adoption of RCS truly mean an end to the green bubble debate? We do not yet know—so we can all look forward to more debate on green and blue bubbles for years to come.”</a:t>
            </a:r>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lstStyle/>
          <a:p>
            <a:r>
              <a:rPr lang="en-US" sz="2800" dirty="0"/>
              <a:t>Aaron West</a:t>
            </a:r>
            <a:br>
              <a:rPr lang="en-MY" dirty="0"/>
            </a:br>
            <a:r>
              <a:rPr lang="en-MY" dirty="0"/>
              <a:t>Senior </a:t>
            </a:r>
            <a:r>
              <a:rPr lang="en-US" dirty="0"/>
              <a:t>Smartphone Analyst</a:t>
            </a:r>
            <a:r>
              <a:rPr lang="en-US" sz="2800" dirty="0"/>
              <a:t>, Consumer Devices</a:t>
            </a:r>
          </a:p>
        </p:txBody>
      </p:sp>
    </p:spTree>
    <p:extLst>
      <p:ext uri="{BB962C8B-B14F-4D97-AF65-F5344CB8AC3E}">
        <p14:creationId xmlns:p14="http://schemas.microsoft.com/office/powerpoint/2010/main" val="1052945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E67A6-5116-176B-3BDC-C631DC494C6E}"/>
              </a:ext>
            </a:extLst>
          </p:cNvPr>
          <p:cNvSpPr>
            <a:spLocks noGrp="1"/>
          </p:cNvSpPr>
          <p:nvPr>
            <p:ph type="title"/>
          </p:nvPr>
        </p:nvSpPr>
        <p:spPr/>
        <p:txBody>
          <a:bodyPr/>
          <a:lstStyle/>
          <a:p>
            <a:r>
              <a:rPr lang="en-GB" dirty="0"/>
              <a:t>The vivo X100 series is the first with MediaTek Dimensity 9300 SoC</a:t>
            </a:r>
            <a:endParaRPr lang="en-US" dirty="0"/>
          </a:p>
        </p:txBody>
      </p:sp>
      <p:sp>
        <p:nvSpPr>
          <p:cNvPr id="3" name="Content Placeholder 2">
            <a:extLst>
              <a:ext uri="{FF2B5EF4-FFF2-40B4-BE49-F238E27FC236}">
                <a16:creationId xmlns:a16="http://schemas.microsoft.com/office/drawing/2014/main" id="{7798647B-5E2F-CDA2-798E-78CC3FB6C897}"/>
              </a:ext>
            </a:extLst>
          </p:cNvPr>
          <p:cNvSpPr>
            <a:spLocks noGrp="1"/>
          </p:cNvSpPr>
          <p:nvPr>
            <p:ph idx="1"/>
          </p:nvPr>
        </p:nvSpPr>
        <p:spPr/>
        <p:txBody>
          <a:bodyPr/>
          <a:lstStyle/>
          <a:p>
            <a:r>
              <a:rPr lang="en-GB" dirty="0"/>
              <a:t>The latest flagship phones from Chinese brand vivo feature the newest flagship chipset from MediaTek, its rival to the Snapdragon 8 Gen 3, the Dimensity 9300.</a:t>
            </a:r>
          </a:p>
          <a:p>
            <a:pPr lvl="1"/>
            <a:r>
              <a:rPr lang="en-GB" dirty="0"/>
              <a:t>MediaTek claims the new Dimensity 9300 gives a 40% improvement in peak performance compared its predecessor, last year’s Dimensity 9200, while using 33% less power.</a:t>
            </a:r>
          </a:p>
          <a:p>
            <a:r>
              <a:rPr lang="en-GB" dirty="0"/>
              <a:t>The X100 Pro also gets a ZEISS co-engineered APO 100m-equivalent periscope camera with a ZEISS lens capable of 4.3x optical zoom.</a:t>
            </a:r>
          </a:p>
          <a:p>
            <a:pPr lvl="1"/>
            <a:r>
              <a:rPr lang="en-GB" dirty="0"/>
              <a:t>The main 50MP camera also has a 1-inch type Sony IMX989 sensor.</a:t>
            </a:r>
          </a:p>
          <a:p>
            <a:pPr lvl="1"/>
            <a:r>
              <a:rPr lang="en-GB" dirty="0"/>
              <a:t>All three cameras have a T* coating, which vivo claims reduces reflectivity by 50% compared to the vivo X90 predecessors.</a:t>
            </a:r>
          </a:p>
          <a:p>
            <a:r>
              <a:rPr lang="en-GB" dirty="0"/>
              <a:t>Both have new LTPO (</a:t>
            </a:r>
            <a:r>
              <a:rPr lang="en-US" dirty="0"/>
              <a:t>low-temperature polycrystalline silicon</a:t>
            </a:r>
            <a:r>
              <a:rPr lang="en-GB" dirty="0"/>
              <a:t>) AMOLED displays capable of variable 1–120Hz refresh rate.</a:t>
            </a:r>
          </a:p>
          <a:p>
            <a:r>
              <a:rPr lang="en-GB" dirty="0"/>
              <a:t>Both will also feature the latest OriginOS 4 skin on Android 14.</a:t>
            </a:r>
          </a:p>
          <a:p>
            <a:r>
              <a:rPr lang="en-GB" dirty="0"/>
              <a:t>Both were released in China on November 21, starting at the same price as their predecessors—CNY 3,999 ($548) for the X100 and from CNY 4,999 ($685) for the X100 Pro.</a:t>
            </a:r>
          </a:p>
        </p:txBody>
      </p:sp>
      <p:sp>
        <p:nvSpPr>
          <p:cNvPr id="9" name="TextBox 8">
            <a:extLst>
              <a:ext uri="{FF2B5EF4-FFF2-40B4-BE49-F238E27FC236}">
                <a16:creationId xmlns:a16="http://schemas.microsoft.com/office/drawing/2014/main" id="{85B15825-3CFE-04CE-49A1-7F0DA8BF716E}"/>
              </a:ext>
            </a:extLst>
          </p:cNvPr>
          <p:cNvSpPr txBox="1"/>
          <p:nvPr/>
        </p:nvSpPr>
        <p:spPr>
          <a:xfrm>
            <a:off x="6184900" y="2434879"/>
            <a:ext cx="5572431" cy="215444"/>
          </a:xfrm>
          <a:prstGeom prst="rect">
            <a:avLst/>
          </a:prstGeom>
          <a:noFill/>
          <a:effectLst/>
        </p:spPr>
        <p:txBody>
          <a:bodyPr wrap="square">
            <a:spAutoFit/>
          </a:bodyPr>
          <a:lstStyle/>
          <a:p>
            <a:r>
              <a:rPr lang="en-GB" sz="800" dirty="0">
                <a:solidFill>
                  <a:srgbClr val="000000"/>
                </a:solidFill>
                <a:latin typeface="Calibri" panose="020F0502020204030204" pitchFamily="34" charset="0"/>
              </a:rPr>
              <a:t>Source: vivo</a:t>
            </a:r>
            <a:endParaRPr lang="en-GB" dirty="0"/>
          </a:p>
        </p:txBody>
      </p:sp>
      <p:graphicFrame>
        <p:nvGraphicFramePr>
          <p:cNvPr id="4" name="Table 4">
            <a:extLst>
              <a:ext uri="{FF2B5EF4-FFF2-40B4-BE49-F238E27FC236}">
                <a16:creationId xmlns:a16="http://schemas.microsoft.com/office/drawing/2014/main" id="{9A030BD7-65C8-67BC-1079-B6374233E462}"/>
              </a:ext>
            </a:extLst>
          </p:cNvPr>
          <p:cNvGraphicFramePr>
            <a:graphicFrameLocks noGrp="1"/>
          </p:cNvGraphicFramePr>
          <p:nvPr>
            <p:extLst>
              <p:ext uri="{D42A27DB-BD31-4B8C-83A1-F6EECF244321}">
                <p14:modId xmlns:p14="http://schemas.microsoft.com/office/powerpoint/2010/main" val="634991993"/>
              </p:ext>
            </p:extLst>
          </p:nvPr>
        </p:nvGraphicFramePr>
        <p:xfrm>
          <a:off x="6195286" y="2601296"/>
          <a:ext cx="5648400" cy="3237612"/>
        </p:xfrm>
        <a:graphic>
          <a:graphicData uri="http://schemas.openxmlformats.org/drawingml/2006/table">
            <a:tbl>
              <a:tblPr firstRow="1" firstCol="1" bandRow="1">
                <a:tableStyleId>{D51ADE6A-740E-44AE-83CC-AE7238B6C88D}</a:tableStyleId>
              </a:tblPr>
              <a:tblGrid>
                <a:gridCol w="761989">
                  <a:extLst>
                    <a:ext uri="{9D8B030D-6E8A-4147-A177-3AD203B41FA5}">
                      <a16:colId xmlns:a16="http://schemas.microsoft.com/office/drawing/2014/main" val="3801986482"/>
                    </a:ext>
                  </a:extLst>
                </a:gridCol>
                <a:gridCol w="1037011">
                  <a:extLst>
                    <a:ext uri="{9D8B030D-6E8A-4147-A177-3AD203B41FA5}">
                      <a16:colId xmlns:a16="http://schemas.microsoft.com/office/drawing/2014/main" val="968768701"/>
                    </a:ext>
                  </a:extLst>
                </a:gridCol>
                <a:gridCol w="1926928">
                  <a:extLst>
                    <a:ext uri="{9D8B030D-6E8A-4147-A177-3AD203B41FA5}">
                      <a16:colId xmlns:a16="http://schemas.microsoft.com/office/drawing/2014/main" val="2868760146"/>
                    </a:ext>
                  </a:extLst>
                </a:gridCol>
                <a:gridCol w="1922472">
                  <a:extLst>
                    <a:ext uri="{9D8B030D-6E8A-4147-A177-3AD203B41FA5}">
                      <a16:colId xmlns:a16="http://schemas.microsoft.com/office/drawing/2014/main" val="153638493"/>
                    </a:ext>
                  </a:extLst>
                </a:gridCol>
              </a:tblGrid>
              <a:tr h="370840">
                <a:tc>
                  <a:txBody>
                    <a:bodyPr/>
                    <a:lstStyle/>
                    <a:p>
                      <a:r>
                        <a:rPr lang="en-GB" sz="1000" dirty="0">
                          <a:solidFill>
                            <a:schemeClr val="bg1"/>
                          </a:solidFill>
                        </a:rPr>
                        <a:t>Feature</a:t>
                      </a:r>
                    </a:p>
                  </a:txBody>
                  <a:tcPr/>
                </a:tc>
                <a:tc>
                  <a:txBody>
                    <a:bodyPr/>
                    <a:lstStyle/>
                    <a:p>
                      <a:r>
                        <a:rPr lang="en-GB" sz="1000" dirty="0">
                          <a:solidFill>
                            <a:schemeClr val="bg1"/>
                          </a:solidFill>
                        </a:rPr>
                        <a:t>Aspect</a:t>
                      </a:r>
                    </a:p>
                  </a:txBody>
                  <a:tcPr/>
                </a:tc>
                <a:tc>
                  <a:txBody>
                    <a:bodyPr/>
                    <a:lstStyle/>
                    <a:p>
                      <a:r>
                        <a:rPr lang="en-GB" sz="1000" dirty="0"/>
                        <a:t>vivo X100 Pro</a:t>
                      </a:r>
                    </a:p>
                  </a:txBody>
                  <a:tcPr/>
                </a:tc>
                <a:tc>
                  <a:txBody>
                    <a:bodyPr/>
                    <a:lstStyle/>
                    <a:p>
                      <a:r>
                        <a:rPr lang="en-GB" sz="1000" dirty="0"/>
                        <a:t>vivo X90 Pro</a:t>
                      </a:r>
                    </a:p>
                  </a:txBody>
                  <a:tcPr/>
                </a:tc>
                <a:extLst>
                  <a:ext uri="{0D108BD9-81ED-4DB2-BD59-A6C34878D82A}">
                    <a16:rowId xmlns:a16="http://schemas.microsoft.com/office/drawing/2014/main" val="787113277"/>
                  </a:ext>
                </a:extLst>
              </a:tr>
              <a:tr h="234439">
                <a:tc>
                  <a:txBody>
                    <a:bodyPr/>
                    <a:lstStyle/>
                    <a:p>
                      <a:r>
                        <a:rPr lang="en-GB" sz="1000" dirty="0"/>
                        <a:t>Display</a:t>
                      </a:r>
                    </a:p>
                  </a:txBody>
                  <a:tcPr/>
                </a:tc>
                <a:tc>
                  <a:txBody>
                    <a:bodyPr/>
                    <a:lstStyle/>
                    <a:p>
                      <a:r>
                        <a:rPr lang="en-GB" sz="1000" dirty="0"/>
                        <a:t>Screen size and type</a:t>
                      </a:r>
                    </a:p>
                  </a:txBody>
                  <a:tcPr/>
                </a:tc>
                <a:tc>
                  <a:txBody>
                    <a:bodyPr/>
                    <a:lstStyle/>
                    <a:p>
                      <a:r>
                        <a:rPr lang="en-GB" sz="1000" dirty="0">
                          <a:solidFill>
                            <a:schemeClr val="tx1"/>
                          </a:solidFill>
                        </a:rPr>
                        <a:t>6.78-inch LTPO AMOLED</a:t>
                      </a:r>
                    </a:p>
                  </a:txBody>
                  <a:tcPr/>
                </a:tc>
                <a:tc>
                  <a:txBody>
                    <a:bodyPr/>
                    <a:lstStyle/>
                    <a:p>
                      <a:r>
                        <a:rPr lang="en-GB" sz="1000" dirty="0">
                          <a:solidFill>
                            <a:schemeClr val="tx1"/>
                          </a:solidFill>
                        </a:rPr>
                        <a:t>6.78-inch LTPO AMOLED</a:t>
                      </a:r>
                    </a:p>
                  </a:txBody>
                  <a:tcPr/>
                </a:tc>
                <a:extLst>
                  <a:ext uri="{0D108BD9-81ED-4DB2-BD59-A6C34878D82A}">
                    <a16:rowId xmlns:a16="http://schemas.microsoft.com/office/drawing/2014/main" val="1107410706"/>
                  </a:ext>
                </a:extLst>
              </a:tr>
              <a:tr h="0">
                <a:tc>
                  <a:txBody>
                    <a:bodyPr/>
                    <a:lstStyle/>
                    <a:p>
                      <a:endParaRPr lang="en-GB" sz="1000" dirty="0"/>
                    </a:p>
                  </a:txBody>
                  <a:tcPr/>
                </a:tc>
                <a:tc>
                  <a:txBody>
                    <a:bodyPr/>
                    <a:lstStyle/>
                    <a:p>
                      <a:r>
                        <a:rPr lang="en-GB" sz="1000" dirty="0"/>
                        <a:t>Resolution and refresh rate</a:t>
                      </a:r>
                    </a:p>
                  </a:txBody>
                  <a:tcPr/>
                </a:tc>
                <a:tc>
                  <a:txBody>
                    <a:bodyPr/>
                    <a:lstStyle/>
                    <a:p>
                      <a:r>
                        <a:rPr lang="en-GB" sz="1000" dirty="0"/>
                        <a:t>1260x2800 120Hz</a:t>
                      </a:r>
                    </a:p>
                    <a:p>
                      <a:r>
                        <a:rPr lang="en-GB" sz="1000" dirty="0"/>
                        <a:t>3000 nits peak brightness</a:t>
                      </a:r>
                    </a:p>
                  </a:txBody>
                  <a:tcPr/>
                </a:tc>
                <a:tc>
                  <a:txBody>
                    <a:bodyPr/>
                    <a:lstStyle/>
                    <a:p>
                      <a:r>
                        <a:rPr lang="en-GB" sz="1000" dirty="0"/>
                        <a:t>1260x2800 120Hz</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1300 nits peak brightness</a:t>
                      </a:r>
                    </a:p>
                  </a:txBody>
                  <a:tcPr/>
                </a:tc>
                <a:extLst>
                  <a:ext uri="{0D108BD9-81ED-4DB2-BD59-A6C34878D82A}">
                    <a16:rowId xmlns:a16="http://schemas.microsoft.com/office/drawing/2014/main" val="402569591"/>
                  </a:ext>
                </a:extLst>
              </a:tr>
              <a:tr h="245492">
                <a:tc>
                  <a:txBody>
                    <a:bodyPr/>
                    <a:lstStyle/>
                    <a:p>
                      <a:r>
                        <a:rPr lang="en-GB" sz="1000" dirty="0"/>
                        <a:t>Chipset</a:t>
                      </a:r>
                    </a:p>
                  </a:txBody>
                  <a:tcPr/>
                </a:tc>
                <a:tc>
                  <a:txBody>
                    <a:bodyPr/>
                    <a:lstStyle/>
                    <a:p>
                      <a:endParaRPr lang="en-GB" sz="1000" dirty="0"/>
                    </a:p>
                  </a:txBody>
                  <a:tcPr/>
                </a:tc>
                <a:tc>
                  <a:txBody>
                    <a:bodyPr/>
                    <a:lstStyle/>
                    <a:p>
                      <a:r>
                        <a:rPr lang="en-GB" sz="1000" dirty="0"/>
                        <a:t>MediaTek Dimensity 9300</a:t>
                      </a:r>
                    </a:p>
                  </a:txBody>
                  <a:tcPr/>
                </a:tc>
                <a:tc>
                  <a:txBody>
                    <a:bodyPr/>
                    <a:lstStyle/>
                    <a:p>
                      <a:r>
                        <a:rPr lang="en-GB" sz="1000" dirty="0"/>
                        <a:t>MediaTek Dimensity 9200</a:t>
                      </a:r>
                    </a:p>
                  </a:txBody>
                  <a:tcPr/>
                </a:tc>
                <a:extLst>
                  <a:ext uri="{0D108BD9-81ED-4DB2-BD59-A6C34878D82A}">
                    <a16:rowId xmlns:a16="http://schemas.microsoft.com/office/drawing/2014/main" val="3751445897"/>
                  </a:ext>
                </a:extLst>
              </a:tr>
              <a:tr h="0">
                <a:tc>
                  <a:txBody>
                    <a:bodyPr/>
                    <a:lstStyle/>
                    <a:p>
                      <a:r>
                        <a:rPr lang="en-GB" sz="1000" dirty="0"/>
                        <a:t>Memory</a:t>
                      </a:r>
                    </a:p>
                  </a:txBody>
                  <a:tcPr/>
                </a:tc>
                <a:tc>
                  <a:txBody>
                    <a:bodyPr/>
                    <a:lstStyle/>
                    <a:p>
                      <a:endParaRPr lang="en-GB" sz="1000" dirty="0"/>
                    </a:p>
                  </a:txBody>
                  <a:tcPr/>
                </a:tc>
                <a:tc>
                  <a:txBody>
                    <a:bodyPr/>
                    <a:lstStyle/>
                    <a:p>
                      <a:r>
                        <a:rPr lang="en-GB" sz="1000" dirty="0"/>
                        <a:t>12GB – 16GB RAM</a:t>
                      </a:r>
                    </a:p>
                    <a:p>
                      <a:r>
                        <a:rPr lang="en-GB" sz="1000" dirty="0"/>
                        <a:t>256GB – 1TB storage</a:t>
                      </a:r>
                    </a:p>
                  </a:txBody>
                  <a:tcPr/>
                </a:tc>
                <a:tc>
                  <a:txBody>
                    <a:bodyPr/>
                    <a:lstStyle/>
                    <a:p>
                      <a:r>
                        <a:rPr lang="en-GB" sz="1000" dirty="0"/>
                        <a:t>8GB – 12GB RAM</a:t>
                      </a:r>
                    </a:p>
                    <a:p>
                      <a:r>
                        <a:rPr lang="en-GB" sz="1000" dirty="0"/>
                        <a:t>256GB – 512GB storage</a:t>
                      </a:r>
                    </a:p>
                  </a:txBody>
                  <a:tcPr/>
                </a:tc>
                <a:extLst>
                  <a:ext uri="{0D108BD9-81ED-4DB2-BD59-A6C34878D82A}">
                    <a16:rowId xmlns:a16="http://schemas.microsoft.com/office/drawing/2014/main" val="1749211989"/>
                  </a:ext>
                </a:extLst>
              </a:tr>
              <a:tr h="0">
                <a:tc>
                  <a:txBody>
                    <a:bodyPr/>
                    <a:lstStyle/>
                    <a:p>
                      <a:r>
                        <a:rPr lang="en-GB" sz="1000" dirty="0"/>
                        <a:t>Camera</a:t>
                      </a:r>
                    </a:p>
                  </a:txBody>
                  <a:tcPr/>
                </a:tc>
                <a:tc>
                  <a:txBody>
                    <a:bodyPr/>
                    <a:lstStyle/>
                    <a:p>
                      <a:endParaRPr lang="en-GB" sz="1000" dirty="0"/>
                    </a:p>
                  </a:txBody>
                  <a:tcPr/>
                </a:tc>
                <a:tc>
                  <a:txBody>
                    <a:bodyPr/>
                    <a:lstStyle/>
                    <a:p>
                      <a:r>
                        <a:rPr lang="en-GB" sz="1000" dirty="0"/>
                        <a:t>50MP wide OIS,</a:t>
                      </a:r>
                    </a:p>
                    <a:p>
                      <a:r>
                        <a:rPr lang="en-GB" sz="1000" dirty="0"/>
                        <a:t>50MP telephoto, OIS, 4.3x zoom,</a:t>
                      </a:r>
                    </a:p>
                    <a:p>
                      <a:r>
                        <a:rPr lang="en-GB" sz="1000" dirty="0"/>
                        <a:t>50MP ultrawide</a:t>
                      </a:r>
                    </a:p>
                  </a:txBody>
                  <a:tcPr/>
                </a:tc>
                <a:tc>
                  <a:txBody>
                    <a:bodyPr/>
                    <a:lstStyle/>
                    <a:p>
                      <a:r>
                        <a:rPr lang="en-GB" sz="1000" dirty="0"/>
                        <a:t>50.3MP wide OIS,</a:t>
                      </a:r>
                    </a:p>
                    <a:p>
                      <a:r>
                        <a:rPr lang="en-GB" sz="1000" dirty="0"/>
                        <a:t>50MP telephoto, OIS, 2x zoom,</a:t>
                      </a:r>
                    </a:p>
                    <a:p>
                      <a:r>
                        <a:rPr lang="en-GB" sz="1000" dirty="0"/>
                        <a:t>12MP ultrawide</a:t>
                      </a:r>
                    </a:p>
                  </a:txBody>
                  <a:tcPr/>
                </a:tc>
                <a:extLst>
                  <a:ext uri="{0D108BD9-81ED-4DB2-BD59-A6C34878D82A}">
                    <a16:rowId xmlns:a16="http://schemas.microsoft.com/office/drawing/2014/main" val="2630799300"/>
                  </a:ext>
                </a:extLst>
              </a:tr>
              <a:tr h="0">
                <a:tc>
                  <a:txBody>
                    <a:bodyPr/>
                    <a:lstStyle/>
                    <a:p>
                      <a:r>
                        <a:rPr lang="en-GB" sz="1000" dirty="0"/>
                        <a:t>Battery</a:t>
                      </a:r>
                    </a:p>
                  </a:txBody>
                  <a:tcPr/>
                </a:tc>
                <a:tc>
                  <a:txBody>
                    <a:bodyPr/>
                    <a:lstStyle/>
                    <a:p>
                      <a:r>
                        <a:rPr lang="en-GB" sz="1000" dirty="0"/>
                        <a:t>Capacity</a:t>
                      </a:r>
                    </a:p>
                  </a:txBody>
                  <a:tcPr/>
                </a:tc>
                <a:tc>
                  <a:txBody>
                    <a:bodyPr/>
                    <a:lstStyle/>
                    <a:p>
                      <a:r>
                        <a:rPr lang="en-GB" sz="1000" dirty="0"/>
                        <a:t>5,260 or 5,400 mAh</a:t>
                      </a:r>
                    </a:p>
                  </a:txBody>
                  <a:tcPr/>
                </a:tc>
                <a:tc>
                  <a:txBody>
                    <a:bodyPr/>
                    <a:lstStyle/>
                    <a:p>
                      <a:r>
                        <a:rPr lang="en-GB" sz="1000" dirty="0"/>
                        <a:t>4,870 mAh</a:t>
                      </a:r>
                    </a:p>
                  </a:txBody>
                  <a:tcPr/>
                </a:tc>
                <a:extLst>
                  <a:ext uri="{0D108BD9-81ED-4DB2-BD59-A6C34878D82A}">
                    <a16:rowId xmlns:a16="http://schemas.microsoft.com/office/drawing/2014/main" val="455756903"/>
                  </a:ext>
                </a:extLst>
              </a:tr>
              <a:tr h="0">
                <a:tc>
                  <a:txBody>
                    <a:bodyPr/>
                    <a:lstStyle/>
                    <a:p>
                      <a:endParaRPr lang="en-GB" sz="1000" dirty="0"/>
                    </a:p>
                  </a:txBody>
                  <a:tcPr/>
                </a:tc>
                <a:tc>
                  <a:txBody>
                    <a:bodyPr/>
                    <a:lstStyle/>
                    <a:p>
                      <a:r>
                        <a:rPr lang="en-GB" sz="1000" dirty="0"/>
                        <a:t>Charging speed</a:t>
                      </a:r>
                    </a:p>
                  </a:txBody>
                  <a:tcPr/>
                </a:tc>
                <a:tc>
                  <a:txBody>
                    <a:bodyPr/>
                    <a:lstStyle/>
                    <a:p>
                      <a:r>
                        <a:rPr lang="en-GB" sz="1000" dirty="0"/>
                        <a:t>100W wired, 50W wireless</a:t>
                      </a:r>
                    </a:p>
                  </a:txBody>
                  <a:tcPr/>
                </a:tc>
                <a:tc>
                  <a:txBody>
                    <a:bodyPr/>
                    <a:lstStyle/>
                    <a:p>
                      <a:r>
                        <a:rPr lang="en-GB" sz="1000" dirty="0"/>
                        <a:t>120W wired, 50W wireless</a:t>
                      </a:r>
                    </a:p>
                  </a:txBody>
                  <a:tcPr/>
                </a:tc>
                <a:extLst>
                  <a:ext uri="{0D108BD9-81ED-4DB2-BD59-A6C34878D82A}">
                    <a16:rowId xmlns:a16="http://schemas.microsoft.com/office/drawing/2014/main" val="1487454236"/>
                  </a:ext>
                </a:extLst>
              </a:tr>
              <a:tr h="0">
                <a:tc>
                  <a:txBody>
                    <a:bodyPr/>
                    <a:lstStyle/>
                    <a:p>
                      <a:r>
                        <a:rPr lang="en-GB" sz="1000" dirty="0"/>
                        <a:t>Price at launch</a:t>
                      </a:r>
                    </a:p>
                  </a:txBody>
                  <a:tcPr/>
                </a:tc>
                <a:tc>
                  <a:txBody>
                    <a:bodyPr/>
                    <a:lstStyle/>
                    <a:p>
                      <a:endParaRPr lang="en-GB" sz="1000" dirty="0"/>
                    </a:p>
                  </a:txBody>
                  <a:tcPr/>
                </a:tc>
                <a:tc>
                  <a:txBody>
                    <a:bodyPr/>
                    <a:lstStyle/>
                    <a:p>
                      <a:r>
                        <a:rPr lang="en-GB" sz="1000" dirty="0"/>
                        <a:t>From CNY 4,999 ($685)</a:t>
                      </a:r>
                    </a:p>
                  </a:txBody>
                  <a:tcPr/>
                </a:tc>
                <a:tc>
                  <a:txBody>
                    <a:bodyPr/>
                    <a:lstStyle/>
                    <a:p>
                      <a:r>
                        <a:rPr lang="en-GB" sz="1000" dirty="0"/>
                        <a:t>From CNY 4,999 ($685)</a:t>
                      </a:r>
                    </a:p>
                  </a:txBody>
                  <a:tcPr/>
                </a:tc>
                <a:extLst>
                  <a:ext uri="{0D108BD9-81ED-4DB2-BD59-A6C34878D82A}">
                    <a16:rowId xmlns:a16="http://schemas.microsoft.com/office/drawing/2014/main" val="1546857693"/>
                  </a:ext>
                </a:extLst>
              </a:tr>
            </a:tbl>
          </a:graphicData>
        </a:graphic>
      </p:graphicFrame>
      <p:pic>
        <p:nvPicPr>
          <p:cNvPr id="7" name="Picture 6" descr="A black cell phone with a camera lens&#10;&#10;Description automatically generated">
            <a:extLst>
              <a:ext uri="{FF2B5EF4-FFF2-40B4-BE49-F238E27FC236}">
                <a16:creationId xmlns:a16="http://schemas.microsoft.com/office/drawing/2014/main" id="{7E689E26-D4BD-E94C-FBAD-96BF320AB3AA}"/>
              </a:ext>
            </a:extLst>
          </p:cNvPr>
          <p:cNvPicPr>
            <a:picLocks noChangeAspect="1"/>
          </p:cNvPicPr>
          <p:nvPr/>
        </p:nvPicPr>
        <p:blipFill>
          <a:blip r:embed="rId2">
            <a:clrChange>
              <a:clrFrom>
                <a:srgbClr val="F0FAFC"/>
              </a:clrFrom>
              <a:clrTo>
                <a:srgbClr val="F0FAFC">
                  <a:alpha val="0"/>
                </a:srgbClr>
              </a:clrTo>
            </a:clrChange>
            <a:extLst>
              <a:ext uri="{28A0092B-C50C-407E-A947-70E740481C1C}">
                <a14:useLocalDpi xmlns:a14="http://schemas.microsoft.com/office/drawing/2010/main" val="0"/>
              </a:ext>
            </a:extLst>
          </a:blip>
          <a:stretch>
            <a:fillRect/>
          </a:stretch>
        </p:blipFill>
        <p:spPr>
          <a:xfrm>
            <a:off x="10336696" y="316948"/>
            <a:ext cx="1166192" cy="2303628"/>
          </a:xfrm>
          <a:prstGeom prst="rect">
            <a:avLst/>
          </a:prstGeom>
        </p:spPr>
      </p:pic>
      <p:pic>
        <p:nvPicPr>
          <p:cNvPr id="11" name="Picture 10" descr="A front and back view of a smartphone&#10;&#10;Description automatically generated">
            <a:extLst>
              <a:ext uri="{FF2B5EF4-FFF2-40B4-BE49-F238E27FC236}">
                <a16:creationId xmlns:a16="http://schemas.microsoft.com/office/drawing/2014/main" id="{42190809-8F71-1C5A-11B0-B6B74B555BDF}"/>
              </a:ext>
            </a:extLst>
          </p:cNvPr>
          <p:cNvPicPr>
            <a:picLocks noChangeAspect="1"/>
          </p:cNvPicPr>
          <p:nvPr/>
        </p:nvPicPr>
        <p:blipFill rotWithShape="1">
          <a:blip r:embed="rId3">
            <a:extLst>
              <a:ext uri="{28A0092B-C50C-407E-A947-70E740481C1C}">
                <a14:useLocalDpi xmlns:a14="http://schemas.microsoft.com/office/drawing/2010/main" val="0"/>
              </a:ext>
            </a:extLst>
          </a:blip>
          <a:srcRect l="51427"/>
          <a:stretch/>
        </p:blipFill>
        <p:spPr>
          <a:xfrm>
            <a:off x="8399219" y="453620"/>
            <a:ext cx="956815" cy="2030285"/>
          </a:xfrm>
          <a:prstGeom prst="rect">
            <a:avLst/>
          </a:prstGeom>
        </p:spPr>
      </p:pic>
      <p:sp>
        <p:nvSpPr>
          <p:cNvPr id="6" name="TextBox 5">
            <a:extLst>
              <a:ext uri="{FF2B5EF4-FFF2-40B4-BE49-F238E27FC236}">
                <a16:creationId xmlns:a16="http://schemas.microsoft.com/office/drawing/2014/main" id="{A08BF13F-74A9-D1C0-949D-CBE4EDFFF169}"/>
              </a:ext>
            </a:extLst>
          </p:cNvPr>
          <p:cNvSpPr txBox="1"/>
          <p:nvPr/>
        </p:nvSpPr>
        <p:spPr>
          <a:xfrm>
            <a:off x="6184899" y="5782131"/>
            <a:ext cx="5572431" cy="215444"/>
          </a:xfrm>
          <a:prstGeom prst="rect">
            <a:avLst/>
          </a:prstGeom>
          <a:noFill/>
          <a:effectLst/>
        </p:spPr>
        <p:txBody>
          <a:bodyPr wrap="square">
            <a:spAutoFit/>
          </a:bodyPr>
          <a:lstStyle/>
          <a:p>
            <a:r>
              <a:rPr lang="en-GB" sz="800" dirty="0">
                <a:solidFill>
                  <a:srgbClr val="000000"/>
                </a:solidFill>
                <a:latin typeface="Calibri" panose="020F0502020204030204" pitchFamily="34" charset="0"/>
              </a:rPr>
              <a:t>Source: vivo and Omdia</a:t>
            </a:r>
            <a:endParaRPr lang="en-GB" dirty="0"/>
          </a:p>
        </p:txBody>
      </p:sp>
      <p:sp>
        <p:nvSpPr>
          <p:cNvPr id="8" name="txtboxInfographicCopyright">
            <a:extLst>
              <a:ext uri="{FF2B5EF4-FFF2-40B4-BE49-F238E27FC236}">
                <a16:creationId xmlns:a16="http://schemas.microsoft.com/office/drawing/2014/main" id="{7EB96CB4-C55F-A6F9-BB59-57CF8BC455D9}"/>
              </a:ext>
            </a:extLst>
          </p:cNvPr>
          <p:cNvSpPr txBox="1"/>
          <p:nvPr/>
        </p:nvSpPr>
        <p:spPr>
          <a:xfrm>
            <a:off x="10611768" y="5794719"/>
            <a:ext cx="1242304" cy="215444"/>
          </a:xfrm>
          <a:prstGeom prst="rect">
            <a:avLst/>
          </a:prstGeom>
          <a:noFill/>
        </p:spPr>
        <p:txBody>
          <a:bodyPr wrap="none" lIns="0" tIns="0" rIns="72000" bIns="72000" rtlCol="0" anchor="b">
            <a:noAutofit/>
          </a:bodyPr>
          <a:lstStyle/>
          <a:p>
            <a:pPr algn="r"/>
            <a:r>
              <a:rPr lang="en-US" sz="800"/>
              <a:t>© 2023 Omdia</a:t>
            </a:r>
          </a:p>
        </p:txBody>
      </p:sp>
    </p:spTree>
    <p:extLst>
      <p:ext uri="{BB962C8B-B14F-4D97-AF65-F5344CB8AC3E}">
        <p14:creationId xmlns:p14="http://schemas.microsoft.com/office/powerpoint/2010/main" val="870572719"/>
      </p:ext>
    </p:extLst>
  </p:cSld>
  <p:clrMapOvr>
    <a:masterClrMapping/>
  </p:clrMapOvr>
</p:sld>
</file>

<file path=ppt/theme/theme1.xml><?xml version="1.0" encoding="utf-8"?>
<a:theme xmlns:a="http://schemas.openxmlformats.org/drawingml/2006/main" name="1_Office Theme">
  <a:themeElements>
    <a:clrScheme name="Omdia Col Test">
      <a:dk1>
        <a:srgbClr val="000000"/>
      </a:dk1>
      <a:lt1>
        <a:srgbClr val="FFFFFF"/>
      </a:lt1>
      <a:dk2>
        <a:srgbClr val="4B4B4B"/>
      </a:dk2>
      <a:lt2>
        <a:srgbClr val="999999"/>
      </a:lt2>
      <a:accent1>
        <a:srgbClr val="6D2CA7"/>
      </a:accent1>
      <a:accent2>
        <a:srgbClr val="EB4EAC"/>
      </a:accent2>
      <a:accent3>
        <a:srgbClr val="3472E4"/>
      </a:accent3>
      <a:accent4>
        <a:srgbClr val="1DA786"/>
      </a:accent4>
      <a:accent5>
        <a:srgbClr val="EDA509"/>
      </a:accent5>
      <a:accent6>
        <a:srgbClr val="E44C24"/>
      </a:accent6>
      <a:hlink>
        <a:srgbClr val="6D2CA7"/>
      </a:hlink>
      <a:folHlink>
        <a:srgbClr val="A0519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effectLst/>
      </a:spPr>
      <a:bodyPr wrap="square" lIns="90000" rIns="90000" rtlCol="0" anchor="t">
        <a:spAutoFit/>
      </a:bodyPr>
      <a:lstStyle>
        <a:defPPr algn="l">
          <a:defRPr sz="1400" dirty="0" err="1" smtClean="0"/>
        </a:defPPr>
      </a:lstStyle>
    </a:txDef>
  </a:objectDefaults>
  <a:extraClrSchemeLst/>
  <a:extLst>
    <a:ext uri="{05A4C25C-085E-4340-85A3-A5531E510DB2}">
      <thm15:themeFamily xmlns:thm15="http://schemas.microsoft.com/office/thememl/2012/main" name="modified_New_generic_PPT_12pt - Copy.pptx" id="{8F27BBBA-823C-4ACB-AE4C-1F1277CCB67D}" vid="{4B4B70D5-0C63-439A-A283-40009929CD61}"/>
    </a:ext>
  </a:extLst>
</a:theme>
</file>

<file path=ppt/theme/theme2.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2224</Words>
  <Application>Microsoft Office PowerPoint</Application>
  <PresentationFormat>Widescreen</PresentationFormat>
  <Paragraphs>252</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Inter</vt:lpstr>
      <vt:lpstr>Arial</vt:lpstr>
      <vt:lpstr>Calibri</vt:lpstr>
      <vt:lpstr>1_Office Theme</vt:lpstr>
      <vt:lpstr>Smartphone Need-To-Know – November 2023</vt:lpstr>
      <vt:lpstr>Contents</vt:lpstr>
      <vt:lpstr>Global smartphone shipment decline slows as many manufacturers see a return to growth</vt:lpstr>
      <vt:lpstr>“Half of all major brands saw increased shipments compared to the past year, with Transsion, Honor, and Huawei particularly exceeding. Therefore, it is clear that the problems that faced the smartphone industry in 2023 are coming to an end. Inflation is slowing globally—with which consumers’ confidence is also growing. The whole market is down 7.5% so far in 2023 compared to the first three quarters of 2022, meaning the final 2023 total is likely to be below that of 2022. However, there are signals that a slow recovery is already underway.”</vt:lpstr>
      <vt:lpstr>Snapdragon unveils 8 Gen 3 chip at its annual summit</vt:lpstr>
      <vt:lpstr>“Hot on the tail of Google’s announcement of its Tensor G3 chip’s GenAI powers, Snapdragon has shown that AI is here to stay. The new 8 Gen 3 chip will power the most advanced Android smartphones, enabling image creation and manipulation and supporting more conversational personal assistants. It is becoming increasingly clear that the true obstacle for embedding AI into the next-gen smartphone experience is no longer the limits of hardware but the OS and app developers’ ability to create seamless use cases for consumers.”</vt:lpstr>
      <vt:lpstr>As new threats loom over iMessage exclusivity, Apple announces RCS support</vt:lpstr>
      <vt:lpstr>“Fear of the ‘green bubble’ stigma has long-effected Android users. Wanting to feel included, many have adopted iPhones simply for blue bubbles. However, that could soon be coming to an end as other developers find loopholes and even exercise regulation as a weapon against Apple. From USB-C to security update transparency, it is clear that regulation is the only way to control and steer the juggernaut that is Apple. Does its adoption of RCS truly mean an end to the green bubble debate? We do not yet know—so we can all look forward to more debate on green and blue bubbles for years to come.”</vt:lpstr>
      <vt:lpstr>The vivo X100 series is the first with MediaTek Dimensity 9300 SoC</vt:lpstr>
      <vt:lpstr>“The vivo X100s launched at the same starting price as the Xiaomi Mi 14 but with a bigger RAM. They are also the first smartphones to use the new MediaTek 9300 series, which was jointly developed by vivo and MediaTek. New ISP chipsets on the X100s and continuously deepening its cooperation with Zeiss have also improved image capture and processing. The vivo X100 Pro features an impressive 1-inch Sony IMX989 sensor, newly upgraded Zeiss T * lens coating, and an exclusive self-developed new anti-shake system.”</vt:lpstr>
      <vt:lpstr>Appendix</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Smartphone Need-To-Know – October 2023</dc:title>
  <dc:creator/>
  <cp:lastModifiedBy/>
  <cp:revision>1</cp:revision>
  <dcterms:created xsi:type="dcterms:W3CDTF">2023-10-24T02:20:30Z</dcterms:created>
  <dcterms:modified xsi:type="dcterms:W3CDTF">2023-11-22T12:12:14Z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1b4a6d7-967f-4d55-9d13-d94940dabb24_Enabled">
    <vt:lpwstr>true</vt:lpwstr>
  </property>
  <property fmtid="{D5CDD505-2E9C-101B-9397-08002B2CF9AE}" pid="3" name="MSIP_Label_e1b4a6d7-967f-4d55-9d13-d94940dabb24_SetDate">
    <vt:lpwstr>2023-10-24T02:20:44Z</vt:lpwstr>
  </property>
  <property fmtid="{D5CDD505-2E9C-101B-9397-08002B2CF9AE}" pid="4" name="MSIP_Label_e1b4a6d7-967f-4d55-9d13-d94940dabb24_Method">
    <vt:lpwstr>Privileged</vt:lpwstr>
  </property>
  <property fmtid="{D5CDD505-2E9C-101B-9397-08002B2CF9AE}" pid="5" name="MSIP_Label_e1b4a6d7-967f-4d55-9d13-d94940dabb24_Name">
    <vt:lpwstr>e1b4a6d7-967f-4d55-9d13-d94940dabb24</vt:lpwstr>
  </property>
  <property fmtid="{D5CDD505-2E9C-101B-9397-08002B2CF9AE}" pid="6" name="MSIP_Label_e1b4a6d7-967f-4d55-9d13-d94940dabb24_SiteId">
    <vt:lpwstr>2567d566-604c-408a-8a60-55d0dc9d9d6b</vt:lpwstr>
  </property>
  <property fmtid="{D5CDD505-2E9C-101B-9397-08002B2CF9AE}" pid="7" name="MSIP_Label_e1b4a6d7-967f-4d55-9d13-d94940dabb24_ActionId">
    <vt:lpwstr>f5d100cb-6907-465f-a360-6f4878b64885</vt:lpwstr>
  </property>
  <property fmtid="{D5CDD505-2E9C-101B-9397-08002B2CF9AE}" pid="8" name="MSIP_Label_e1b4a6d7-967f-4d55-9d13-d94940dabb24_ContentBits">
    <vt:lpwstr>0</vt:lpwstr>
  </property>
</Properties>
</file>