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43" r:id="rId1"/>
  </p:sldMasterIdLst>
  <p:notesMasterIdLst>
    <p:notesMasterId r:id="rId28"/>
  </p:notesMasterIdLst>
  <p:handoutMasterIdLst>
    <p:handoutMasterId r:id="rId29"/>
  </p:handoutMasterIdLst>
  <p:sldIdLst>
    <p:sldId id="256" r:id="rId2"/>
    <p:sldId id="266" r:id="rId3"/>
    <p:sldId id="754" r:id="rId4"/>
    <p:sldId id="751" r:id="rId5"/>
    <p:sldId id="334" r:id="rId6"/>
    <p:sldId id="2147473250" r:id="rId7"/>
    <p:sldId id="757" r:id="rId8"/>
    <p:sldId id="361" r:id="rId9"/>
    <p:sldId id="434" r:id="rId10"/>
    <p:sldId id="363" r:id="rId11"/>
    <p:sldId id="341" r:id="rId12"/>
    <p:sldId id="2147473242" r:id="rId13"/>
    <p:sldId id="2147473248" r:id="rId14"/>
    <p:sldId id="2147473241" r:id="rId15"/>
    <p:sldId id="2147473249" r:id="rId16"/>
    <p:sldId id="2147473247" r:id="rId17"/>
    <p:sldId id="2147473246" r:id="rId18"/>
    <p:sldId id="2147473244" r:id="rId19"/>
    <p:sldId id="2147473245" r:id="rId20"/>
    <p:sldId id="362" r:id="rId21"/>
    <p:sldId id="2147473238" r:id="rId22"/>
    <p:sldId id="2513" r:id="rId23"/>
    <p:sldId id="357" r:id="rId24"/>
    <p:sldId id="2147473243" r:id="rId25"/>
    <p:sldId id="380"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4D25"/>
    <a:srgbClr val="7B260F"/>
    <a:srgbClr val="AE3716"/>
    <a:srgbClr val="C84227"/>
    <a:srgbClr val="D8203A"/>
    <a:srgbClr val="2D67CE"/>
    <a:srgbClr val="6D2CA7"/>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502C0-103D-467E-AE28-B5B20746E529}" v="18" dt="2023-11-21T18:37:57.123"/>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477" autoAdjust="0"/>
  </p:normalViewPr>
  <p:slideViewPr>
    <p:cSldViewPr snapToGrid="0">
      <p:cViewPr>
        <p:scale>
          <a:sx n="80" d="100"/>
          <a:sy n="80" d="100"/>
        </p:scale>
        <p:origin x="600"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6468" y="20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21/11/2023</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21/11/2023</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3</a:t>
            </a:fld>
            <a:endParaRPr lang="en-GB" dirty="0"/>
          </a:p>
        </p:txBody>
      </p:sp>
    </p:spTree>
    <p:extLst>
      <p:ext uri="{BB962C8B-B14F-4D97-AF65-F5344CB8AC3E}">
        <p14:creationId xmlns:p14="http://schemas.microsoft.com/office/powerpoint/2010/main" val="229091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19</a:t>
            </a:fld>
            <a:endParaRPr lang="en-GB" dirty="0"/>
          </a:p>
        </p:txBody>
      </p:sp>
    </p:spTree>
    <p:extLst>
      <p:ext uri="{BB962C8B-B14F-4D97-AF65-F5344CB8AC3E}">
        <p14:creationId xmlns:p14="http://schemas.microsoft.com/office/powerpoint/2010/main" val="3051571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21</a:t>
            </a:fld>
            <a:endParaRPr lang="en-GB" dirty="0"/>
          </a:p>
        </p:txBody>
      </p:sp>
    </p:spTree>
    <p:extLst>
      <p:ext uri="{BB962C8B-B14F-4D97-AF65-F5344CB8AC3E}">
        <p14:creationId xmlns:p14="http://schemas.microsoft.com/office/powerpoint/2010/main" val="195146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25</a:t>
            </a:fld>
            <a:endParaRPr lang="en-GB" dirty="0"/>
          </a:p>
        </p:txBody>
      </p:sp>
    </p:spTree>
    <p:extLst>
      <p:ext uri="{BB962C8B-B14F-4D97-AF65-F5344CB8AC3E}">
        <p14:creationId xmlns:p14="http://schemas.microsoft.com/office/powerpoint/2010/main" val="21800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176AA17-6443-4A5C-B72D-23A3C941D7AB}" type="slidenum">
              <a:rPr lang="en-GB" smtClean="0"/>
              <a:t>4</a:t>
            </a:fld>
            <a:endParaRPr lang="en-GB" dirty="0"/>
          </a:p>
        </p:txBody>
      </p:sp>
    </p:spTree>
    <p:extLst>
      <p:ext uri="{BB962C8B-B14F-4D97-AF65-F5344CB8AC3E}">
        <p14:creationId xmlns:p14="http://schemas.microsoft.com/office/powerpoint/2010/main" val="1296810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9</a:t>
            </a:fld>
            <a:endParaRPr lang="en-GB" dirty="0"/>
          </a:p>
        </p:txBody>
      </p:sp>
    </p:spTree>
    <p:extLst>
      <p:ext uri="{BB962C8B-B14F-4D97-AF65-F5344CB8AC3E}">
        <p14:creationId xmlns:p14="http://schemas.microsoft.com/office/powerpoint/2010/main" val="270309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11</a:t>
            </a:fld>
            <a:endParaRPr lang="en-GB" dirty="0"/>
          </a:p>
        </p:txBody>
      </p:sp>
    </p:spTree>
    <p:extLst>
      <p:ext uri="{BB962C8B-B14F-4D97-AF65-F5344CB8AC3E}">
        <p14:creationId xmlns:p14="http://schemas.microsoft.com/office/powerpoint/2010/main" val="45421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47829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13</a:t>
            </a:fld>
            <a:endParaRPr lang="en-GB" dirty="0"/>
          </a:p>
        </p:txBody>
      </p:sp>
    </p:spTree>
    <p:extLst>
      <p:ext uri="{BB962C8B-B14F-4D97-AF65-F5344CB8AC3E}">
        <p14:creationId xmlns:p14="http://schemas.microsoft.com/office/powerpoint/2010/main" val="173903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15</a:t>
            </a:fld>
            <a:endParaRPr lang="en-GB" dirty="0"/>
          </a:p>
        </p:txBody>
      </p:sp>
    </p:spTree>
    <p:extLst>
      <p:ext uri="{BB962C8B-B14F-4D97-AF65-F5344CB8AC3E}">
        <p14:creationId xmlns:p14="http://schemas.microsoft.com/office/powerpoint/2010/main" val="425752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16</a:t>
            </a:fld>
            <a:endParaRPr lang="en-GB" dirty="0"/>
          </a:p>
        </p:txBody>
      </p:sp>
    </p:spTree>
    <p:extLst>
      <p:ext uri="{BB962C8B-B14F-4D97-AF65-F5344CB8AC3E}">
        <p14:creationId xmlns:p14="http://schemas.microsoft.com/office/powerpoint/2010/main" val="24684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18</a:t>
            </a:fld>
            <a:endParaRPr lang="en-GB" dirty="0"/>
          </a:p>
        </p:txBody>
      </p:sp>
    </p:spTree>
    <p:extLst>
      <p:ext uri="{BB962C8B-B14F-4D97-AF65-F5344CB8AC3E}">
        <p14:creationId xmlns:p14="http://schemas.microsoft.com/office/powerpoint/2010/main" val="331995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mailto:customersuccess@omdia.com" TargetMode="Externa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396266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310459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6315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284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668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55742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465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008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5005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0294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743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2" name="Straight Connector 1">
            <a:extLst>
              <a:ext uri="{FF2B5EF4-FFF2-40B4-BE49-F238E27FC236}">
                <a16:creationId xmlns:a16="http://schemas.microsoft.com/office/drawing/2014/main" id="{BBC65446-B705-ED04-EA40-C153322E7606}"/>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6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23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17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211478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B470758E-717B-5C4C-08EB-A5600894DEE9}"/>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3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050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6A1419F-6B38-C006-5609-DC0087464F73}"/>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5">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3" name="TextBox 2">
            <a:extLst>
              <a:ext uri="{FF2B5EF4-FFF2-40B4-BE49-F238E27FC236}">
                <a16:creationId xmlns:a16="http://schemas.microsoft.com/office/drawing/2014/main" id="{E3652BCE-F843-DDB3-880F-119E70DB85E9}"/>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spTree>
    <p:extLst>
      <p:ext uri="{BB962C8B-B14F-4D97-AF65-F5344CB8AC3E}">
        <p14:creationId xmlns:p14="http://schemas.microsoft.com/office/powerpoint/2010/main" val="399797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2205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marL="215900" marR="0" lvl="0" indent="-215900" algn="l" defTabSz="914400" rtl="0" eaLnBrk="1" fontAlgn="auto" latinLnBrk="0" hangingPunct="1">
              <a:lnSpc>
                <a:spcPct val="100000"/>
              </a:lnSpc>
              <a:spcBef>
                <a:spcPts val="170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215900" marR="0" lvl="0" indent="-215900" algn="l" defTabSz="914400" rtl="0" eaLnBrk="1" fontAlgn="auto" latinLnBrk="0" hangingPunct="1">
              <a:lnSpc>
                <a:spcPct val="100000"/>
              </a:lnSpc>
              <a:spcBef>
                <a:spcPts val="170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215900" marR="0" lvl="0" indent="-215900" algn="l" defTabSz="914400" rtl="0" eaLnBrk="1" fontAlgn="auto" latinLnBrk="0" hangingPunct="1">
              <a:lnSpc>
                <a:spcPct val="100000"/>
              </a:lnSpc>
              <a:spcBef>
                <a:spcPts val="170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215900" marR="0" lvl="0" indent="-215900" algn="l" defTabSz="914400" rtl="0" eaLnBrk="1" fontAlgn="auto" latinLnBrk="0" hangingPunct="1">
              <a:lnSpc>
                <a:spcPct val="100000"/>
              </a:lnSpc>
              <a:spcBef>
                <a:spcPts val="170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360000" marR="0" lvl="1"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Contents	xx</a:t>
            </a:r>
          </a:p>
          <a:p>
            <a:pPr marL="504000" marR="0" lvl="2"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10972800" algn="r"/>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91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43169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81380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35695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79758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4811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Channel Futures Leadership Summit – 2023 </a:t>
            </a:r>
            <a:r>
              <a:rPr lang="en-GB" dirty="0">
                <a:solidFill>
                  <a:schemeClr val="tx1"/>
                </a:solidFill>
              </a:rPr>
              <a:t>| November 2023</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866239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p15:clr>
            <a:srgbClr val="F26B43"/>
          </p15:clr>
        </p15:guide>
        <p15:guide id="15" orient="horz" pos="3778">
          <p15:clr>
            <a:srgbClr val="F26B43"/>
          </p15:clr>
        </p15:guide>
        <p15:guide id="16" orient="horz" pos="292">
          <p15:clr>
            <a:srgbClr val="F26B43"/>
          </p15:clr>
        </p15:guide>
        <p15:guide id="17" orient="horz" pos="8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hyperlink" Target="https://www.channelfutures.com/security/gaining-an-edge-ai-to-thwart-cybercriminals" TargetMode="External"/><Relationship Id="rId13" Type="http://schemas.openxmlformats.org/officeDocument/2006/relationships/hyperlink" Target="mailto:citations@omdia.com" TargetMode="External"/><Relationship Id="rId3" Type="http://schemas.openxmlformats.org/officeDocument/2006/relationships/hyperlink" Target="https://omdia.tech.informa.com/OM032662" TargetMode="External"/><Relationship Id="rId7" Type="http://schemas.openxmlformats.org/officeDocument/2006/relationships/hyperlink" Target="https://www.channelfutures.com/security/how-a-co-security-approach-can-improve-vendor-partner-relationships" TargetMode="External"/><Relationship Id="rId12" Type="http://schemas.openxmlformats.org/officeDocument/2006/relationships/hyperlink" Target="mailto:consulting@omdia.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s://www.channelfutures.com/cloud-2/drunk-cloud-marketplaces-kool-aid" TargetMode="External"/><Relationship Id="rId11" Type="http://schemas.openxmlformats.org/officeDocument/2006/relationships/hyperlink" Target="mailto:askananalyst@omdia.com" TargetMode="External"/><Relationship Id="rId5" Type="http://schemas.openxmlformats.org/officeDocument/2006/relationships/hyperlink" Target="https://omdia.tech.informa.com/OM032838/Quarterly-Market-Outlook-Survey-Insights-2Q23" TargetMode="External"/><Relationship Id="rId10" Type="http://schemas.openxmlformats.org/officeDocument/2006/relationships/hyperlink" Target="https://www.channelfutures.com/cloud/partners-must-embrace-cloud-marketplaces-for-future-prosperity" TargetMode="External"/><Relationship Id="rId4" Type="http://schemas.openxmlformats.org/officeDocument/2006/relationships/hyperlink" Target="https://omdia.tech.informa.com/OM032664" TargetMode="External"/><Relationship Id="rId9" Type="http://schemas.openxmlformats.org/officeDocument/2006/relationships/hyperlink" Target="https://www.channelfutures.com/best-practices/what-to-consider-if-you-want-to-grow-by-acquisi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3647D48C-04A7-4FE6-5878-F18C491AD597}"/>
              </a:ext>
            </a:extLst>
          </p:cNvPr>
          <p:cNvSpPr>
            <a:spLocks noGrp="1"/>
          </p:cNvSpPr>
          <p:nvPr>
            <p:ph type="body" sz="quarter" idx="12"/>
          </p:nvPr>
        </p:nvSpPr>
        <p:spPr/>
        <p:txBody>
          <a:bodyPr/>
          <a:lstStyle/>
          <a:p>
            <a:r>
              <a:rPr lang="en-GB" dirty="0"/>
              <a:t>Devan Adams</a:t>
            </a:r>
          </a:p>
          <a:p>
            <a:r>
              <a:rPr lang="en-US" dirty="0"/>
              <a:t>Principal Analyst, Channel Research &amp; Consulting</a:t>
            </a:r>
          </a:p>
          <a:p>
            <a:r>
              <a:rPr lang="en-GB" b="0" u="sng" dirty="0">
                <a:solidFill>
                  <a:schemeClr val="accent1"/>
                </a:solidFill>
              </a:rPr>
              <a:t>askananalyst@omdia.com</a:t>
            </a:r>
            <a:endParaRPr lang="en-MY" b="0" u="sng" dirty="0">
              <a:solidFill>
                <a:schemeClr val="accent1"/>
              </a:solidFill>
            </a:endParaRPr>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a:xfrm>
            <a:off x="351930" y="1044015"/>
            <a:ext cx="7596683" cy="3372736"/>
          </a:xfrm>
        </p:spPr>
        <p:txBody>
          <a:bodyPr/>
          <a:lstStyle/>
          <a:p>
            <a:r>
              <a:rPr lang="en-US" sz="5400" dirty="0"/>
              <a:t>Event Recap: Channel Futures Leadership Summit (CFLS) </a:t>
            </a:r>
            <a:r>
              <a:rPr lang="en-US" sz="5400" dirty="0">
                <a:latin typeface="Calibri" panose="020F0502020204030204" pitchFamily="34" charset="0"/>
                <a:ea typeface="Calibri" panose="020F0502020204030204" pitchFamily="34" charset="0"/>
                <a:cs typeface="Calibri" panose="020F0502020204030204" pitchFamily="34" charset="0"/>
              </a:rPr>
              <a:t>–</a:t>
            </a:r>
            <a:r>
              <a:rPr lang="en-US" sz="5400" dirty="0"/>
              <a:t> 2023</a:t>
            </a:r>
            <a:br>
              <a:rPr lang="en-US" sz="5400" dirty="0"/>
            </a:br>
            <a:br>
              <a:rPr lang="en-US" sz="5400" dirty="0"/>
            </a:br>
            <a:r>
              <a:rPr lang="en-US" sz="3200" dirty="0"/>
              <a:t>Event Date: October 30</a:t>
            </a:r>
            <a:r>
              <a:rPr lang="en-US" sz="3200" dirty="0">
                <a:latin typeface="Calibri" panose="020F0502020204030204" pitchFamily="34" charset="0"/>
                <a:ea typeface="Calibri" panose="020F0502020204030204" pitchFamily="34" charset="0"/>
                <a:cs typeface="Calibri" panose="020F0502020204030204" pitchFamily="34" charset="0"/>
              </a:rPr>
              <a:t>–</a:t>
            </a:r>
            <a:r>
              <a:rPr lang="en-US" sz="3200" dirty="0"/>
              <a:t>November 2, 2023</a:t>
            </a:r>
            <a:endParaRPr lang="en-US" sz="3200" dirty="0">
              <a:cs typeface="Calibri"/>
            </a:endParaRPr>
          </a:p>
        </p:txBody>
      </p:sp>
    </p:spTree>
    <p:extLst>
      <p:ext uri="{BB962C8B-B14F-4D97-AF65-F5344CB8AC3E}">
        <p14:creationId xmlns:p14="http://schemas.microsoft.com/office/powerpoint/2010/main" val="2774824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279A-6FD3-4F3D-9AEF-3FE4156F6810}"/>
              </a:ext>
            </a:extLst>
          </p:cNvPr>
          <p:cNvSpPr>
            <a:spLocks noGrp="1"/>
          </p:cNvSpPr>
          <p:nvPr>
            <p:ph type="title"/>
          </p:nvPr>
        </p:nvSpPr>
        <p:spPr/>
        <p:txBody>
          <a:bodyPr/>
          <a:lstStyle/>
          <a:p>
            <a:r>
              <a:rPr lang="en-GB" sz="6000" dirty="0"/>
              <a:t>Key takeaways</a:t>
            </a:r>
            <a:endParaRPr lang="en-US" dirty="0"/>
          </a:p>
        </p:txBody>
      </p:sp>
    </p:spTree>
    <p:extLst>
      <p:ext uri="{BB962C8B-B14F-4D97-AF65-F5344CB8AC3E}">
        <p14:creationId xmlns:p14="http://schemas.microsoft.com/office/powerpoint/2010/main" val="122694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4" y="476250"/>
            <a:ext cx="5611235" cy="684213"/>
          </a:xfrm>
        </p:spPr>
        <p:txBody>
          <a:bodyPr/>
          <a:lstStyle/>
          <a:p>
            <a:r>
              <a:rPr lang="en-US" sz="2600" dirty="0"/>
              <a:t>Inspirational leadership: True leadership is defined by influence, not titles</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36550" y="1474711"/>
            <a:ext cx="5655611" cy="4577666"/>
          </a:xfrm>
        </p:spPr>
        <p:txBody>
          <a:bodyPr/>
          <a:lstStyle/>
          <a:p>
            <a:pPr marL="0" indent="0">
              <a:spcBef>
                <a:spcPts val="200"/>
              </a:spcBef>
              <a:spcAft>
                <a:spcPts val="200"/>
              </a:spcAft>
              <a:buNone/>
            </a:pPr>
            <a:r>
              <a:rPr lang="en-US" sz="1800" b="1" dirty="0">
                <a:solidFill>
                  <a:srgbClr val="7030A0"/>
                </a:solidFill>
              </a:rPr>
              <a:t>Key takeaways</a:t>
            </a:r>
          </a:p>
          <a:p>
            <a:pPr>
              <a:spcBef>
                <a:spcPts val="200"/>
              </a:spcBef>
              <a:spcAft>
                <a:spcPts val="200"/>
              </a:spcAft>
            </a:pPr>
            <a:r>
              <a:rPr lang="en-US" b="1" dirty="0"/>
              <a:t>Keynote: </a:t>
            </a:r>
            <a:r>
              <a:rPr lang="en-US" dirty="0"/>
              <a:t>Eric Boles​ is president and founder of The Game Changers Inc, a leadership development firm. He is also a motivational speaker, leadership coach,​ consultant, and former National Football League (NFL) player.</a:t>
            </a:r>
          </a:p>
          <a:p>
            <a:pPr>
              <a:spcBef>
                <a:spcPts val="200"/>
              </a:spcBef>
              <a:spcAft>
                <a:spcPts val="200"/>
              </a:spcAft>
            </a:pPr>
            <a:r>
              <a:rPr lang="en-US" dirty="0"/>
              <a:t>Eric gave a very powerful speech titled “Moving to Great,” which discussed what it means to be true leader, not just by title alone.</a:t>
            </a:r>
          </a:p>
          <a:p>
            <a:pPr marL="144000" lvl="2" indent="0">
              <a:spcBef>
                <a:spcPts val="200"/>
              </a:spcBef>
              <a:spcAft>
                <a:spcPts val="200"/>
              </a:spcAft>
              <a:buNone/>
            </a:pPr>
            <a:r>
              <a:rPr lang="en-US" dirty="0"/>
              <a:t>How does someone know if they are a true leader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by asking themselves: “if your title were removed, how many would still listen to you?”</a:t>
            </a:r>
          </a:p>
          <a:p>
            <a:pPr>
              <a:spcBef>
                <a:spcPts val="200"/>
              </a:spcBef>
              <a:spcAft>
                <a:spcPts val="200"/>
              </a:spcAft>
            </a:pPr>
            <a:r>
              <a:rPr lang="en-US" kern="100" dirty="0">
                <a:ea typeface="Calibri" panose="020F0502020204030204" pitchFamily="34" charset="0"/>
                <a:cs typeface="Times New Roman" panose="02020603050405020304" pitchFamily="18" charset="0"/>
              </a:rPr>
              <a:t>He highlighted some key attributes of true leadership in work and in life:</a:t>
            </a:r>
          </a:p>
          <a:p>
            <a:pPr lvl="1">
              <a:spcBef>
                <a:spcPts val="200"/>
              </a:spcBef>
              <a:spcAft>
                <a:spcPts val="200"/>
              </a:spcAft>
            </a:pPr>
            <a:r>
              <a:rPr lang="en-US" kern="100" dirty="0">
                <a:ea typeface="Calibri" panose="020F0502020204030204" pitchFamily="34" charset="0"/>
                <a:cs typeface="Times New Roman" panose="02020603050405020304" pitchFamily="18" charset="0"/>
              </a:rPr>
              <a:t>Ability to inspire others to do work by aligning it with a goal/ purpose, not because it is an assigned task</a:t>
            </a:r>
          </a:p>
          <a:p>
            <a:pPr lvl="1">
              <a:spcBef>
                <a:spcPts val="200"/>
              </a:spcBef>
              <a:spcAft>
                <a:spcPts val="200"/>
              </a:spcAft>
            </a:pPr>
            <a:r>
              <a:rPr lang="en-US" kern="100" dirty="0">
                <a:ea typeface="Calibri" panose="020F0502020204030204" pitchFamily="34" charset="0"/>
                <a:cs typeface="Times New Roman" panose="02020603050405020304" pitchFamily="18" charset="0"/>
              </a:rPr>
              <a:t>Effectively use what they have, not focusing on what they’re missing, and optimizing the results; i.e., “g</a:t>
            </a:r>
            <a:r>
              <a:rPr lang="en-US" kern="100" dirty="0">
                <a:effectLst/>
                <a:ea typeface="Calibri" panose="020F0502020204030204" pitchFamily="34" charset="0"/>
                <a:cs typeface="Times New Roman" panose="02020603050405020304" pitchFamily="18" charset="0"/>
              </a:rPr>
              <a:t>ame changers can properly repurpose current resources and maximize them to meet the goal”</a:t>
            </a:r>
            <a:endParaRPr lang="en-US" kern="100" dirty="0">
              <a:ea typeface="Calibri" panose="020F0502020204030204" pitchFamily="34" charset="0"/>
              <a:cs typeface="Times New Roman" panose="02020603050405020304" pitchFamily="18" charset="0"/>
            </a:endParaRPr>
          </a:p>
          <a:p>
            <a:pPr lvl="1">
              <a:spcBef>
                <a:spcPts val="200"/>
              </a:spcBef>
              <a:spcAft>
                <a:spcPts val="200"/>
              </a:spcAft>
            </a:pPr>
            <a:r>
              <a:rPr lang="en-US" kern="100" dirty="0">
                <a:ea typeface="Calibri" panose="020F0502020204030204" pitchFamily="34" charset="0"/>
                <a:cs typeface="Times New Roman" panose="02020603050405020304" pitchFamily="18" charset="0"/>
              </a:rPr>
              <a:t>Understand that real growth starts beneath the surface, not externally, and only true leaders can envision this growth potential before it fully develops</a:t>
            </a:r>
          </a:p>
          <a:p>
            <a:pPr lvl="1">
              <a:spcBef>
                <a:spcPts val="200"/>
              </a:spcBef>
              <a:spcAft>
                <a:spcPts val="200"/>
              </a:spcAft>
            </a:pPr>
            <a:r>
              <a:rPr lang="en-US" kern="100" dirty="0">
                <a:ea typeface="Calibri" panose="020F0502020204030204" pitchFamily="34" charset="0"/>
                <a:cs typeface="Times New Roman" panose="02020603050405020304" pitchFamily="18" charset="0"/>
              </a:rPr>
              <a:t>Realize the essentiality of clarity in communications: “confusion diminishes effectiveness, but clarity strengthens it.”</a:t>
            </a:r>
          </a:p>
        </p:txBody>
      </p:sp>
      <p:sp>
        <p:nvSpPr>
          <p:cNvPr id="2" name="TextBox 1">
            <a:extLst>
              <a:ext uri="{FF2B5EF4-FFF2-40B4-BE49-F238E27FC236}">
                <a16:creationId xmlns:a16="http://schemas.microsoft.com/office/drawing/2014/main" id="{92F4CF47-D3CE-9200-469B-E4BD4A5F56BE}"/>
              </a:ext>
            </a:extLst>
          </p:cNvPr>
          <p:cNvSpPr txBox="1"/>
          <p:nvPr/>
        </p:nvSpPr>
        <p:spPr>
          <a:xfrm>
            <a:off x="6184900" y="5898627"/>
            <a:ext cx="4030011" cy="215444"/>
          </a:xfrm>
          <a:prstGeom prst="rect">
            <a:avLst/>
          </a:prstGeom>
          <a:noFill/>
          <a:effectLst/>
        </p:spPr>
        <p:txBody>
          <a:bodyPr wrap="square" lIns="90000" rIns="90000" rtlCol="0" anchor="t">
            <a:spAutoFit/>
          </a:bodyPr>
          <a:lstStyle/>
          <a:p>
            <a:pPr algn="l"/>
            <a:r>
              <a:rPr lang="en-US" sz="800" dirty="0"/>
              <a:t>Source: Channel Futures Leadership Summit presentation by Eric Boles </a:t>
            </a:r>
          </a:p>
        </p:txBody>
      </p:sp>
      <p:pic>
        <p:nvPicPr>
          <p:cNvPr id="17" name="Picture 16">
            <a:extLst>
              <a:ext uri="{FF2B5EF4-FFF2-40B4-BE49-F238E27FC236}">
                <a16:creationId xmlns:a16="http://schemas.microsoft.com/office/drawing/2014/main" id="{A56F3B3A-C245-8A76-9F80-6A2F17F6B43C}"/>
              </a:ext>
            </a:extLst>
          </p:cNvPr>
          <p:cNvPicPr>
            <a:picLocks noChangeAspect="1"/>
          </p:cNvPicPr>
          <p:nvPr/>
        </p:nvPicPr>
        <p:blipFill>
          <a:blip r:embed="rId3"/>
          <a:stretch>
            <a:fillRect/>
          </a:stretch>
        </p:blipFill>
        <p:spPr>
          <a:xfrm>
            <a:off x="6478329" y="476250"/>
            <a:ext cx="5175953" cy="5541744"/>
          </a:xfrm>
          <a:prstGeom prst="rect">
            <a:avLst/>
          </a:prstGeom>
        </p:spPr>
      </p:pic>
    </p:spTree>
    <p:extLst>
      <p:ext uri="{BB962C8B-B14F-4D97-AF65-F5344CB8AC3E}">
        <p14:creationId xmlns:p14="http://schemas.microsoft.com/office/powerpoint/2010/main" val="402285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3" y="476250"/>
            <a:ext cx="7599581" cy="684214"/>
          </a:xfrm>
        </p:spPr>
        <p:txBody>
          <a:bodyPr/>
          <a:lstStyle/>
          <a:p>
            <a:r>
              <a:rPr lang="en-US" dirty="0"/>
              <a:t>IT industry outlook: Channel is at the center of every IT market</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9032" y="1353614"/>
            <a:ext cx="7599581" cy="4718634"/>
          </a:xfrm>
        </p:spPr>
        <p:txBody>
          <a:bodyPr/>
          <a:lstStyle/>
          <a:p>
            <a:pPr marL="0" indent="0">
              <a:buNone/>
            </a:pPr>
            <a:r>
              <a:rPr lang="en-US" sz="1800" b="1" dirty="0">
                <a:solidFill>
                  <a:srgbClr val="7030A0"/>
                </a:solidFill>
              </a:rPr>
              <a:t>Key takeaways</a:t>
            </a:r>
          </a:p>
          <a:p>
            <a:r>
              <a:rPr lang="en-US" b="1" dirty="0"/>
              <a:t>Keynote:</a:t>
            </a:r>
            <a:r>
              <a:rPr lang="en-US" dirty="0"/>
              <a:t> The IT channel is an evolving industry constantly impacted by activities like M&amp;As, macro-economic conditions (inflation and unemployment), and technology trends (cybersecurity, AI, cloud, etc.). Yet, it is also resilient and IT services remains one of the fastest growing sections of the IT industry.</a:t>
            </a:r>
          </a:p>
          <a:p>
            <a:r>
              <a:rPr lang="en-US" dirty="0"/>
              <a:t>According to research from Canalys (an Informa Tech company) chief analyst, Jay McBain:</a:t>
            </a:r>
          </a:p>
          <a:p>
            <a:pPr marL="144000" lvl="2" indent="0">
              <a:spcAft>
                <a:spcPts val="400"/>
              </a:spcAft>
              <a:buNone/>
            </a:pPr>
            <a:r>
              <a:rPr lang="en-US" dirty="0"/>
              <a:t>The total addressable IT market in 2023 is estimated as $4.7tn, with 73% of IT services expected to be delivered via channel partners. </a:t>
            </a:r>
          </a:p>
          <a:p>
            <a:pPr lvl="1">
              <a:spcBef>
                <a:spcPts val="200"/>
              </a:spcBef>
              <a:spcAft>
                <a:spcPts val="200"/>
              </a:spcAft>
            </a:pPr>
            <a:r>
              <a:rPr lang="en-US" kern="100" dirty="0">
                <a:ea typeface="Calibri" panose="020F0502020204030204" pitchFamily="34" charset="0"/>
                <a:cs typeface="Times New Roman" panose="02020603050405020304" pitchFamily="18" charset="0"/>
              </a:rPr>
              <a:t>Managed services will represent around $488m (or 1/10,000 of total IT dollars spent). And there are around 335,000 managed service partners globally: 43,000 pureplay (&gt;50% of revenue from managed services) and over 292,000 that include systems integrators, resellers, service providers, telcos, and consultants</a:t>
            </a:r>
          </a:p>
          <a:p>
            <a:pPr lvl="1">
              <a:spcBef>
                <a:spcPts val="200"/>
              </a:spcBef>
              <a:spcAft>
                <a:spcPts val="200"/>
              </a:spcAft>
            </a:pPr>
            <a:r>
              <a:rPr lang="en-US" kern="100" dirty="0">
                <a:ea typeface="Calibri" panose="020F0502020204030204" pitchFamily="34" charset="0"/>
                <a:cs typeface="Times New Roman" panose="02020603050405020304" pitchFamily="18" charset="0"/>
              </a:rPr>
              <a:t>A typical IT customer journey involves six stages of service interactions: advise, design, procure, build, adopt, and manage (based on the Canalys Partner Ecosystem Multiplier – PEM – Flywheel). This provides a great deal of opportunity for channel partners to engage with customers at each stage.</a:t>
            </a:r>
          </a:p>
          <a:p>
            <a:pPr lvl="1">
              <a:spcBef>
                <a:spcPts val="200"/>
              </a:spcBef>
              <a:spcAft>
                <a:spcPts val="200"/>
              </a:spcAft>
            </a:pPr>
            <a:r>
              <a:rPr lang="en-US" kern="100" dirty="0">
                <a:ea typeface="Calibri" panose="020F0502020204030204" pitchFamily="34" charset="0"/>
                <a:cs typeface="Times New Roman" panose="02020603050405020304" pitchFamily="18" charset="0"/>
              </a:rPr>
              <a:t>82% of tech buyers will outsource some or all of IT, which will fuel future growth. Correspondingly, Omdia’s </a:t>
            </a:r>
            <a:r>
              <a:rPr lang="en-US" i="1" kern="100" dirty="0">
                <a:ea typeface="Calibri" panose="020F0502020204030204" pitchFamily="34" charset="0"/>
                <a:cs typeface="Times New Roman" panose="02020603050405020304" pitchFamily="18" charset="0"/>
              </a:rPr>
              <a:t>Quarterly Market Outlook Survey Insights – 2Q23</a:t>
            </a:r>
            <a:r>
              <a:rPr lang="en-US" kern="100" dirty="0">
                <a:ea typeface="Calibri" panose="020F0502020204030204" pitchFamily="34" charset="0"/>
                <a:cs typeface="Times New Roman" panose="02020603050405020304" pitchFamily="18" charset="0"/>
              </a:rPr>
              <a:t> shows that 71% of MSPs are projecting an increase in full-year sales and 69% expect to increase full-year profits in 2023 versus 2022 (see opposite).</a:t>
            </a:r>
          </a:p>
        </p:txBody>
      </p:sp>
      <p:pic>
        <p:nvPicPr>
          <p:cNvPr id="12" name="Picture 11">
            <a:extLst>
              <a:ext uri="{FF2B5EF4-FFF2-40B4-BE49-F238E27FC236}">
                <a16:creationId xmlns:a16="http://schemas.microsoft.com/office/drawing/2014/main" id="{678317DD-90FA-4716-2696-056ECC50F6F3}"/>
              </a:ext>
            </a:extLst>
          </p:cNvPr>
          <p:cNvPicPr>
            <a:picLocks noChangeAspect="1"/>
          </p:cNvPicPr>
          <p:nvPr/>
        </p:nvPicPr>
        <p:blipFill>
          <a:blip r:embed="rId3"/>
          <a:stretch>
            <a:fillRect/>
          </a:stretch>
        </p:blipFill>
        <p:spPr>
          <a:xfrm>
            <a:off x="8097279" y="457345"/>
            <a:ext cx="3822523" cy="5614903"/>
          </a:xfrm>
          <a:prstGeom prst="rect">
            <a:avLst/>
          </a:prstGeom>
        </p:spPr>
      </p:pic>
    </p:spTree>
    <p:extLst>
      <p:ext uri="{BB962C8B-B14F-4D97-AF65-F5344CB8AC3E}">
        <p14:creationId xmlns:p14="http://schemas.microsoft.com/office/powerpoint/2010/main" val="39194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3" y="476250"/>
            <a:ext cx="7625092" cy="684214"/>
          </a:xfrm>
        </p:spPr>
        <p:txBody>
          <a:bodyPr/>
          <a:lstStyle/>
          <a:p>
            <a:r>
              <a:rPr lang="en-US" dirty="0"/>
              <a:t>State of the technology agent/advisor (TA) market: Opportunities and challenges are plentiful</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8314" y="1419909"/>
            <a:ext cx="11486499" cy="3103965"/>
          </a:xfrm>
        </p:spPr>
        <p:txBody>
          <a:bodyPr/>
          <a:lstStyle/>
          <a:p>
            <a:pPr marL="0" indent="0">
              <a:buNone/>
            </a:pPr>
            <a:r>
              <a:rPr lang="en-US" sz="1600" b="1" dirty="0">
                <a:solidFill>
                  <a:srgbClr val="7030A0"/>
                </a:solidFill>
              </a:rPr>
              <a:t>Key takeaways</a:t>
            </a:r>
          </a:p>
          <a:p>
            <a:r>
              <a:rPr lang="en-US" sz="1300" b="1" dirty="0"/>
              <a:t>Keynote:</a:t>
            </a:r>
            <a:r>
              <a:rPr lang="en-US" sz="1300" dirty="0"/>
              <a:t> James Anderson​, Senior News Editor​ at Channel Futures, led the “State of the Agent Market”​ presentation, where he shared information and his insights on the activities most significantly impacting the TA market, which is a very unique segment. </a:t>
            </a:r>
          </a:p>
          <a:p>
            <a:r>
              <a:rPr lang="en-US" sz="1300" kern="100" dirty="0">
                <a:ea typeface="Calibri" panose="020F0502020204030204" pitchFamily="34" charset="0"/>
                <a:cs typeface="Times New Roman" panose="02020603050405020304" pitchFamily="18" charset="0"/>
              </a:rPr>
              <a:t>Despite the commoditization challenges the telco channel is facing, plenty of opportunities exist for carriers and partners alike. To capitalize on these opportunities, many telcos are reducing their direct salesforces and increasing channel sales through technology distributors and TAs to save time and money.</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The key activities affecting TAs in the channel today are as follows:</a:t>
            </a:r>
          </a:p>
          <a:p>
            <a:pPr marL="630900" lvl="3" indent="-342900">
              <a:spcAft>
                <a:spcPts val="400"/>
              </a:spcAft>
              <a:buFont typeface="+mj-lt"/>
              <a:buAutoNum type="alphaLcParenR"/>
            </a:pPr>
            <a:r>
              <a:rPr lang="en-US" sz="1300" dirty="0"/>
              <a:t>Vendor resource reallocation is creating opportunities and challenges</a:t>
            </a:r>
          </a:p>
          <a:p>
            <a:pPr marL="630900" lvl="3" indent="-342900">
              <a:spcAft>
                <a:spcPts val="400"/>
              </a:spcAft>
              <a:buFont typeface="+mj-lt"/>
              <a:buAutoNum type="alphaLcParenR"/>
            </a:pPr>
            <a:r>
              <a:rPr lang="en-US" sz="1300" dirty="0"/>
              <a:t>Consolidation is reshaping distribution models</a:t>
            </a:r>
          </a:p>
          <a:p>
            <a:pPr marL="630900" lvl="3" indent="-342900">
              <a:spcAft>
                <a:spcPts val="400"/>
              </a:spcAft>
              <a:buFont typeface="+mj-lt"/>
              <a:buAutoNum type="alphaLcParenR"/>
            </a:pPr>
            <a:r>
              <a:rPr lang="en-US" sz="1300" dirty="0"/>
              <a:t>Partner hiring is changing the overall market landscape</a:t>
            </a:r>
          </a:p>
          <a:p>
            <a:pPr marL="630900" lvl="3" indent="-342900">
              <a:spcAft>
                <a:spcPts val="400"/>
              </a:spcAft>
              <a:buFont typeface="+mj-lt"/>
              <a:buAutoNum type="alphaLcParenR"/>
            </a:pPr>
            <a:r>
              <a:rPr lang="en-US" sz="1300" dirty="0"/>
              <a:t>Cross-selling opportunities and complexities are constantly arising.</a:t>
            </a:r>
          </a:p>
          <a:p>
            <a:r>
              <a:rPr lang="en-US" sz="1300" dirty="0"/>
              <a:t>Anderson also shared insights from Omdia’s </a:t>
            </a:r>
            <a:r>
              <a:rPr lang="en-US" sz="1300" i="1" dirty="0"/>
              <a:t>Quarterly Market Outlook Survey Insights – 2Q23 </a:t>
            </a:r>
            <a:r>
              <a:rPr lang="en-US" sz="1300" dirty="0"/>
              <a:t>regarding the top challenges, threats, and resources required by TAs (see below).</a:t>
            </a:r>
          </a:p>
        </p:txBody>
      </p:sp>
      <p:grpSp>
        <p:nvGrpSpPr>
          <p:cNvPr id="12" name="Group 11">
            <a:extLst>
              <a:ext uri="{FF2B5EF4-FFF2-40B4-BE49-F238E27FC236}">
                <a16:creationId xmlns:a16="http://schemas.microsoft.com/office/drawing/2014/main" id="{59AD219C-B1B2-CAF0-740B-3FCE9B296BE3}"/>
              </a:ext>
            </a:extLst>
          </p:cNvPr>
          <p:cNvGrpSpPr/>
          <p:nvPr/>
        </p:nvGrpSpPr>
        <p:grpSpPr>
          <a:xfrm>
            <a:off x="1601852" y="4557941"/>
            <a:ext cx="2504286" cy="1088822"/>
            <a:chOff x="8173743" y="1852645"/>
            <a:chExt cx="4142138" cy="931722"/>
          </a:xfrm>
        </p:grpSpPr>
        <p:sp>
          <p:nvSpPr>
            <p:cNvPr id="13" name="TextBox 12">
              <a:extLst>
                <a:ext uri="{FF2B5EF4-FFF2-40B4-BE49-F238E27FC236}">
                  <a16:creationId xmlns:a16="http://schemas.microsoft.com/office/drawing/2014/main" id="{CE993FEE-AA17-A38D-C619-A43E5897453B}"/>
                </a:ext>
              </a:extLst>
            </p:cNvPr>
            <p:cNvSpPr txBox="1"/>
            <p:nvPr/>
          </p:nvSpPr>
          <p:spPr>
            <a:xfrm>
              <a:off x="8175459" y="1852645"/>
              <a:ext cx="2519906" cy="237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C2D91"/>
                  </a:solidFill>
                  <a:effectLst/>
                  <a:uLnTx/>
                  <a:uFillTx/>
                  <a:ea typeface="+mn-ea"/>
                  <a:cs typeface="Lato Light" panose="020F0402020204030203" pitchFamily="34" charset="0"/>
                </a:rPr>
                <a:t>Top challenges</a:t>
              </a:r>
            </a:p>
          </p:txBody>
        </p:sp>
        <p:sp>
          <p:nvSpPr>
            <p:cNvPr id="14" name="Rectangle 13">
              <a:extLst>
                <a:ext uri="{FF2B5EF4-FFF2-40B4-BE49-F238E27FC236}">
                  <a16:creationId xmlns:a16="http://schemas.microsoft.com/office/drawing/2014/main" id="{09D2103D-2D42-8785-4DEE-B685ED8C652C}"/>
                </a:ext>
              </a:extLst>
            </p:cNvPr>
            <p:cNvSpPr/>
            <p:nvPr/>
          </p:nvSpPr>
          <p:spPr>
            <a:xfrm>
              <a:off x="8173743" y="2073270"/>
              <a:ext cx="4142138" cy="711097"/>
            </a:xfrm>
            <a:prstGeom prst="rect">
              <a:avLst/>
            </a:prstGeom>
          </p:spPr>
          <p:txBody>
            <a:bodyPr wrap="square" lIns="91440" tIns="45720" rIns="91440" bIns="45720" anchor="t">
              <a:spAutoFit/>
            </a:bodyPr>
            <a:lstStyle/>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 Recruiting and retaining talent (44%)</a:t>
              </a:r>
              <a:endParaRPr kumimoji="0" lang="en-US" sz="1200" b="0" i="0" u="none" strike="noStrike" kern="1200" cap="none" spc="0" normalizeH="0" baseline="0" noProof="0" dirty="0">
                <a:ln>
                  <a:noFill/>
                </a:ln>
                <a:solidFill>
                  <a:srgbClr val="333E48"/>
                </a:solidFill>
                <a:effectLst/>
                <a:uLnTx/>
                <a:uFillTx/>
                <a:ea typeface="+mn-ea"/>
                <a:cs typeface="+mn-cs"/>
              </a:endParaRP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 Managing vendor relationships (34%) </a:t>
              </a: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 Customer retention (28%)</a:t>
              </a: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 Pace of tech advancement (28%)</a:t>
              </a:r>
              <a:endParaRPr kumimoji="0" lang="en-US" sz="1200" b="0"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endParaRPr>
            </a:p>
          </p:txBody>
        </p:sp>
      </p:grpSp>
      <p:grpSp>
        <p:nvGrpSpPr>
          <p:cNvPr id="15" name="Group 14">
            <a:extLst>
              <a:ext uri="{FF2B5EF4-FFF2-40B4-BE49-F238E27FC236}">
                <a16:creationId xmlns:a16="http://schemas.microsoft.com/office/drawing/2014/main" id="{05298905-34BE-D5EA-1368-0AE56DAC4C64}"/>
              </a:ext>
            </a:extLst>
          </p:cNvPr>
          <p:cNvGrpSpPr/>
          <p:nvPr/>
        </p:nvGrpSpPr>
        <p:grpSpPr>
          <a:xfrm>
            <a:off x="404244" y="4665575"/>
            <a:ext cx="1192638" cy="1097280"/>
            <a:chOff x="280494" y="2003477"/>
            <a:chExt cx="1804384" cy="1751644"/>
          </a:xfrm>
        </p:grpSpPr>
        <p:sp>
          <p:nvSpPr>
            <p:cNvPr id="16" name="Rounded Rectangle 3">
              <a:extLst>
                <a:ext uri="{FF2B5EF4-FFF2-40B4-BE49-F238E27FC236}">
                  <a16:creationId xmlns:a16="http://schemas.microsoft.com/office/drawing/2014/main" id="{D1F8BF88-ABC4-80F9-94A0-D7A0823447EA}"/>
                </a:ext>
              </a:extLst>
            </p:cNvPr>
            <p:cNvSpPr/>
            <p:nvPr/>
          </p:nvSpPr>
          <p:spPr>
            <a:xfrm>
              <a:off x="417444" y="2107364"/>
              <a:ext cx="1667434" cy="16477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00" b="0" i="0" u="none" strike="noStrike" kern="1200" cap="none" spc="0" normalizeH="0" baseline="0" noProof="0">
                <a:ln>
                  <a:noFill/>
                </a:ln>
                <a:solidFill>
                  <a:srgbClr val="333E48"/>
                </a:solidFill>
                <a:effectLst/>
                <a:uLnTx/>
                <a:uFillTx/>
                <a:latin typeface="Raleway" panose="020B0503030101060003" pitchFamily="34" charset="0"/>
                <a:ea typeface="+mn-ea"/>
                <a:cs typeface="+mn-cs"/>
              </a:endParaRPr>
            </a:p>
          </p:txBody>
        </p:sp>
        <p:sp>
          <p:nvSpPr>
            <p:cNvPr id="17" name="Oval 16">
              <a:extLst>
                <a:ext uri="{FF2B5EF4-FFF2-40B4-BE49-F238E27FC236}">
                  <a16:creationId xmlns:a16="http://schemas.microsoft.com/office/drawing/2014/main" id="{DAB11B6C-3D9A-F635-781F-8BDD3DBF4413}"/>
                </a:ext>
              </a:extLst>
            </p:cNvPr>
            <p:cNvSpPr/>
            <p:nvPr/>
          </p:nvSpPr>
          <p:spPr>
            <a:xfrm>
              <a:off x="280494" y="2003477"/>
              <a:ext cx="823768" cy="8237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333E48">
                    <a:lumMod val="65000"/>
                    <a:lumOff val="35000"/>
                  </a:srgbClr>
                </a:solidFill>
                <a:effectLst/>
                <a:uLnTx/>
                <a:uFillTx/>
                <a:latin typeface="Century Gothic" panose="020F0302020204030204"/>
                <a:ea typeface="+mn-ea"/>
                <a:cs typeface="+mn-cs"/>
              </a:endParaRPr>
            </a:p>
          </p:txBody>
        </p:sp>
      </p:grpSp>
      <p:pic>
        <p:nvPicPr>
          <p:cNvPr id="18" name="Graphic 17" descr="Hurdle with solid fill">
            <a:extLst>
              <a:ext uri="{FF2B5EF4-FFF2-40B4-BE49-F238E27FC236}">
                <a16:creationId xmlns:a16="http://schemas.microsoft.com/office/drawing/2014/main" id="{DB76FF72-1A1D-33C1-5A15-6355CD125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116" y="4863051"/>
            <a:ext cx="822960" cy="822960"/>
          </a:xfrm>
          <a:prstGeom prst="rect">
            <a:avLst/>
          </a:prstGeom>
        </p:spPr>
      </p:pic>
      <p:grpSp>
        <p:nvGrpSpPr>
          <p:cNvPr id="19" name="Group 18">
            <a:extLst>
              <a:ext uri="{FF2B5EF4-FFF2-40B4-BE49-F238E27FC236}">
                <a16:creationId xmlns:a16="http://schemas.microsoft.com/office/drawing/2014/main" id="{69D399DA-3ECF-566E-7942-D1ECCB12A79F}"/>
              </a:ext>
            </a:extLst>
          </p:cNvPr>
          <p:cNvGrpSpPr/>
          <p:nvPr/>
        </p:nvGrpSpPr>
        <p:grpSpPr>
          <a:xfrm>
            <a:off x="5382987" y="4561690"/>
            <a:ext cx="2467065" cy="1269839"/>
            <a:chOff x="8174347" y="1852645"/>
            <a:chExt cx="3666966" cy="1269839"/>
          </a:xfrm>
        </p:grpSpPr>
        <p:sp>
          <p:nvSpPr>
            <p:cNvPr id="20" name="TextBox 19">
              <a:extLst>
                <a:ext uri="{FF2B5EF4-FFF2-40B4-BE49-F238E27FC236}">
                  <a16:creationId xmlns:a16="http://schemas.microsoft.com/office/drawing/2014/main" id="{20AB2002-F6FC-AA71-1D52-3D1BF26B486F}"/>
                </a:ext>
              </a:extLst>
            </p:cNvPr>
            <p:cNvSpPr txBox="1"/>
            <p:nvPr/>
          </p:nvSpPr>
          <p:spPr>
            <a:xfrm>
              <a:off x="8175459" y="1852645"/>
              <a:ext cx="2259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2"/>
                  </a:solidFill>
                  <a:effectLst/>
                  <a:uLnTx/>
                  <a:uFillTx/>
                  <a:ea typeface="+mn-ea"/>
                  <a:cs typeface="Lato Light" panose="020F0402020204030203" pitchFamily="34" charset="0"/>
                </a:rPr>
                <a:t>Top threats</a:t>
              </a:r>
              <a:endParaRPr kumimoji="0" lang="id-ID" sz="1200" b="1" i="0" u="none" strike="noStrike" kern="1200" cap="none" spc="0" normalizeH="0" baseline="0" noProof="0" dirty="0">
                <a:ln>
                  <a:noFill/>
                </a:ln>
                <a:solidFill>
                  <a:schemeClr val="accent2"/>
                </a:solidFill>
                <a:effectLst/>
                <a:uLnTx/>
                <a:uFillTx/>
                <a:ea typeface="+mn-ea"/>
                <a:cs typeface="Lato Light" panose="020F0402020204030203" pitchFamily="34" charset="0"/>
              </a:endParaRPr>
            </a:p>
          </p:txBody>
        </p:sp>
        <p:sp>
          <p:nvSpPr>
            <p:cNvPr id="21" name="Rectangle 20">
              <a:extLst>
                <a:ext uri="{FF2B5EF4-FFF2-40B4-BE49-F238E27FC236}">
                  <a16:creationId xmlns:a16="http://schemas.microsoft.com/office/drawing/2014/main" id="{538E426B-5144-AF9A-D175-83A2E55628E7}"/>
                </a:ext>
              </a:extLst>
            </p:cNvPr>
            <p:cNvSpPr/>
            <p:nvPr/>
          </p:nvSpPr>
          <p:spPr>
            <a:xfrm>
              <a:off x="8174347" y="2106821"/>
              <a:ext cx="3666966" cy="1015663"/>
            </a:xfrm>
            <a:prstGeom prst="rect">
              <a:avLst/>
            </a:prstGeom>
          </p:spPr>
          <p:txBody>
            <a:bodyPr wrap="square" lIns="91440" tIns="45720" rIns="91440" bIns="45720" anchor="t">
              <a:spAutoFit/>
            </a:bodyPr>
            <a:lstStyle/>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Vendors’ salesforces (48%)</a:t>
              </a:r>
              <a:endParaRPr kumimoji="0" lang="en-US" sz="1200" b="0" i="0" u="none" strike="noStrike" kern="1200" cap="none" spc="0" normalizeH="0" baseline="0" noProof="0" dirty="0">
                <a:ln>
                  <a:noFill/>
                </a:ln>
                <a:solidFill>
                  <a:srgbClr val="333E48"/>
                </a:solidFill>
                <a:effectLst/>
                <a:uLnTx/>
                <a:uFillTx/>
                <a:ea typeface="+mn-ea"/>
                <a:cs typeface="+mn-cs"/>
              </a:endParaRP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Other tech advisors (27%)</a:t>
              </a: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Tech resellers (21%)</a:t>
              </a: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Value-added resellers</a:t>
              </a:r>
              <a:r>
                <a:rPr lang="en-US" sz="1200" b="1" dirty="0">
                  <a:solidFill>
                    <a:srgbClr val="333E48"/>
                  </a:solidFill>
                  <a:ea typeface="Open Sans Condensed Light" pitchFamily="34" charset="0"/>
                  <a:cs typeface="Open Sans Condensed Light" pitchFamily="34" charset="0"/>
                </a:rPr>
                <a:t> </a:t>
              </a: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(18%)</a:t>
              </a:r>
            </a:p>
            <a:p>
              <a:pPr marL="182880" marR="0" lvl="0" indent="-182880"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Marketplaces (18%)</a:t>
              </a:r>
            </a:p>
          </p:txBody>
        </p:sp>
      </p:grpSp>
      <p:grpSp>
        <p:nvGrpSpPr>
          <p:cNvPr id="22" name="Group 21">
            <a:extLst>
              <a:ext uri="{FF2B5EF4-FFF2-40B4-BE49-F238E27FC236}">
                <a16:creationId xmlns:a16="http://schemas.microsoft.com/office/drawing/2014/main" id="{38692048-2633-9F74-BDF0-ECA26EC42CCE}"/>
              </a:ext>
            </a:extLst>
          </p:cNvPr>
          <p:cNvGrpSpPr/>
          <p:nvPr/>
        </p:nvGrpSpPr>
        <p:grpSpPr>
          <a:xfrm>
            <a:off x="4073822" y="4707415"/>
            <a:ext cx="1185812" cy="1097280"/>
            <a:chOff x="6141147" y="2053437"/>
            <a:chExt cx="1743896" cy="1703028"/>
          </a:xfrm>
        </p:grpSpPr>
        <p:sp>
          <p:nvSpPr>
            <p:cNvPr id="23" name="Rounded Rectangle 8">
              <a:extLst>
                <a:ext uri="{FF2B5EF4-FFF2-40B4-BE49-F238E27FC236}">
                  <a16:creationId xmlns:a16="http://schemas.microsoft.com/office/drawing/2014/main" id="{F0156B3D-52F4-2782-1234-25DBD766BCC9}"/>
                </a:ext>
              </a:extLst>
            </p:cNvPr>
            <p:cNvSpPr/>
            <p:nvPr/>
          </p:nvSpPr>
          <p:spPr>
            <a:xfrm>
              <a:off x="6217609" y="2108708"/>
              <a:ext cx="1667434" cy="16477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33E48"/>
                </a:solidFill>
                <a:effectLst/>
                <a:uLnTx/>
                <a:uFillTx/>
                <a:latin typeface="Raleway" panose="020B0503030101060003" pitchFamily="34" charset="0"/>
                <a:ea typeface="+mn-ea"/>
                <a:cs typeface="+mn-cs"/>
              </a:endParaRPr>
            </a:p>
          </p:txBody>
        </p:sp>
        <p:sp>
          <p:nvSpPr>
            <p:cNvPr id="24" name="Oval 23">
              <a:extLst>
                <a:ext uri="{FF2B5EF4-FFF2-40B4-BE49-F238E27FC236}">
                  <a16:creationId xmlns:a16="http://schemas.microsoft.com/office/drawing/2014/main" id="{C559F3CB-4268-7832-5D75-CC0C9EA62A47}"/>
                </a:ext>
              </a:extLst>
            </p:cNvPr>
            <p:cNvSpPr/>
            <p:nvPr/>
          </p:nvSpPr>
          <p:spPr>
            <a:xfrm>
              <a:off x="6141147" y="2053437"/>
              <a:ext cx="823768" cy="823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333E48">
                    <a:lumMod val="65000"/>
                    <a:lumOff val="35000"/>
                  </a:srgbClr>
                </a:solidFill>
                <a:effectLst/>
                <a:uLnTx/>
                <a:uFillTx/>
                <a:latin typeface="Century Gothic" panose="020F0302020204030204"/>
                <a:ea typeface="+mn-ea"/>
                <a:cs typeface="+mn-cs"/>
              </a:endParaRPr>
            </a:p>
          </p:txBody>
        </p:sp>
      </p:grpSp>
      <p:pic>
        <p:nvPicPr>
          <p:cNvPr id="25" name="Graphic 24" descr="Monster with solid fill">
            <a:extLst>
              <a:ext uri="{FF2B5EF4-FFF2-40B4-BE49-F238E27FC236}">
                <a16:creationId xmlns:a16="http://schemas.microsoft.com/office/drawing/2014/main" id="{69F2C1E5-7DF4-B694-B063-69860C0104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2487" y="4828533"/>
            <a:ext cx="822960" cy="822960"/>
          </a:xfrm>
          <a:prstGeom prst="rect">
            <a:avLst/>
          </a:prstGeom>
        </p:spPr>
      </p:pic>
      <p:grpSp>
        <p:nvGrpSpPr>
          <p:cNvPr id="26" name="Group 25">
            <a:extLst>
              <a:ext uri="{FF2B5EF4-FFF2-40B4-BE49-F238E27FC236}">
                <a16:creationId xmlns:a16="http://schemas.microsoft.com/office/drawing/2014/main" id="{AE290F7F-258B-C762-7CAF-4A078130C832}"/>
              </a:ext>
            </a:extLst>
          </p:cNvPr>
          <p:cNvGrpSpPr/>
          <p:nvPr/>
        </p:nvGrpSpPr>
        <p:grpSpPr>
          <a:xfrm>
            <a:off x="9159862" y="4558039"/>
            <a:ext cx="2674951" cy="1491773"/>
            <a:chOff x="8175254" y="1852645"/>
            <a:chExt cx="4854211" cy="1083848"/>
          </a:xfrm>
        </p:grpSpPr>
        <p:sp>
          <p:nvSpPr>
            <p:cNvPr id="27" name="TextBox 26">
              <a:extLst>
                <a:ext uri="{FF2B5EF4-FFF2-40B4-BE49-F238E27FC236}">
                  <a16:creationId xmlns:a16="http://schemas.microsoft.com/office/drawing/2014/main" id="{C20053F2-09B7-E63D-6D20-71D5D1693A08}"/>
                </a:ext>
              </a:extLst>
            </p:cNvPr>
            <p:cNvSpPr txBox="1"/>
            <p:nvPr/>
          </p:nvSpPr>
          <p:spPr>
            <a:xfrm>
              <a:off x="8175457" y="1852645"/>
              <a:ext cx="4192123" cy="2012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4"/>
                  </a:solidFill>
                  <a:effectLst/>
                  <a:uLnTx/>
                  <a:uFillTx/>
                  <a:cs typeface="Lato Light" panose="020F0402020204030203" pitchFamily="34" charset="0"/>
                </a:rPr>
                <a:t>Top resource needs</a:t>
              </a:r>
              <a:endParaRPr kumimoji="0" lang="id-ID" sz="1200" b="1" i="0" u="none" strike="noStrike" kern="1200" cap="none" spc="0" normalizeH="0" baseline="0" noProof="0" dirty="0">
                <a:ln>
                  <a:noFill/>
                </a:ln>
                <a:solidFill>
                  <a:schemeClr val="accent4"/>
                </a:solidFill>
                <a:effectLst/>
                <a:uLnTx/>
                <a:uFillTx/>
                <a:cs typeface="Lato Light" panose="020F0402020204030203" pitchFamily="34" charset="0"/>
              </a:endParaRPr>
            </a:p>
          </p:txBody>
        </p:sp>
        <p:sp>
          <p:nvSpPr>
            <p:cNvPr id="28" name="Rectangle 27">
              <a:extLst>
                <a:ext uri="{FF2B5EF4-FFF2-40B4-BE49-F238E27FC236}">
                  <a16:creationId xmlns:a16="http://schemas.microsoft.com/office/drawing/2014/main" id="{65D68598-1A17-F4A7-929C-4CBCB0A4A415}"/>
                </a:ext>
              </a:extLst>
            </p:cNvPr>
            <p:cNvSpPr/>
            <p:nvPr/>
          </p:nvSpPr>
          <p:spPr>
            <a:xfrm>
              <a:off x="8175254" y="2064394"/>
              <a:ext cx="4854211" cy="872099"/>
            </a:xfrm>
            <a:prstGeom prst="rect">
              <a:avLst/>
            </a:prstGeom>
          </p:spPr>
          <p:txBody>
            <a:bodyPr wrap="square" lIns="91440" tIns="45720" rIns="91440" bIns="45720" anchor="t">
              <a:spAutoFit/>
            </a:bodyPr>
            <a:lstStyle/>
            <a:p>
              <a:pPr marL="179388" marR="0" lvl="0" indent="-179388"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Lead generation (44%) </a:t>
              </a:r>
              <a:endParaRPr kumimoji="0" lang="en-US" sz="1200" b="0" i="0" u="none" strike="noStrike" kern="1200" cap="none" spc="0" normalizeH="0" baseline="0" noProof="0" dirty="0">
                <a:ln>
                  <a:noFill/>
                </a:ln>
                <a:solidFill>
                  <a:srgbClr val="333E48"/>
                </a:solidFill>
                <a:effectLst/>
                <a:uLnTx/>
                <a:uFillTx/>
              </a:endParaRPr>
            </a:p>
            <a:p>
              <a:pPr marL="179388" marR="0" lvl="0" indent="-179388"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Marketing development funds (14%)</a:t>
              </a:r>
            </a:p>
            <a:p>
              <a:pPr marL="179388" marR="0" lvl="0" indent="-179388"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Enhanced training in marketing and sales (11%) </a:t>
              </a:r>
            </a:p>
            <a:p>
              <a:pPr marL="179388" marR="0" lvl="0" indent="-179388" algn="l" defTabSz="914400" rtl="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rPr>
                <a:t>Business development funds (6%)</a:t>
              </a:r>
              <a:endParaRPr kumimoji="0" lang="en-US" sz="1200" b="0" i="0" u="none" strike="noStrike" kern="1200" cap="none" spc="0" normalizeH="0" baseline="0" noProof="0" dirty="0">
                <a:ln>
                  <a:noFill/>
                </a:ln>
                <a:solidFill>
                  <a:srgbClr val="333E48"/>
                </a:solidFill>
                <a:effectLst/>
                <a:uLnTx/>
                <a:uFillTx/>
                <a:ea typeface="Open Sans Condensed Light" pitchFamily="34" charset="0"/>
                <a:cs typeface="Open Sans Condensed Light" pitchFamily="34" charset="0"/>
              </a:endParaRPr>
            </a:p>
          </p:txBody>
        </p:sp>
      </p:grpSp>
      <p:grpSp>
        <p:nvGrpSpPr>
          <p:cNvPr id="29" name="Group 28">
            <a:extLst>
              <a:ext uri="{FF2B5EF4-FFF2-40B4-BE49-F238E27FC236}">
                <a16:creationId xmlns:a16="http://schemas.microsoft.com/office/drawing/2014/main" id="{A45B5391-A84E-92C9-792F-62973570235C}"/>
              </a:ext>
            </a:extLst>
          </p:cNvPr>
          <p:cNvGrpSpPr/>
          <p:nvPr/>
        </p:nvGrpSpPr>
        <p:grpSpPr>
          <a:xfrm>
            <a:off x="7973405" y="4789749"/>
            <a:ext cx="1188720" cy="1097280"/>
            <a:chOff x="375071" y="4131376"/>
            <a:chExt cx="1709807" cy="1687929"/>
          </a:xfrm>
        </p:grpSpPr>
        <p:sp>
          <p:nvSpPr>
            <p:cNvPr id="30" name="Rounded Rectangle 13">
              <a:extLst>
                <a:ext uri="{FF2B5EF4-FFF2-40B4-BE49-F238E27FC236}">
                  <a16:creationId xmlns:a16="http://schemas.microsoft.com/office/drawing/2014/main" id="{D85E5945-0A13-9CC0-AD36-33C50CD4EF53}"/>
                </a:ext>
              </a:extLst>
            </p:cNvPr>
            <p:cNvSpPr/>
            <p:nvPr/>
          </p:nvSpPr>
          <p:spPr>
            <a:xfrm>
              <a:off x="417444" y="4171548"/>
              <a:ext cx="1667434" cy="164775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33E48"/>
                </a:solidFill>
                <a:effectLst/>
                <a:uLnTx/>
                <a:uFillTx/>
                <a:latin typeface="Raleway" panose="020B0503030101060003" pitchFamily="34" charset="0"/>
                <a:ea typeface="+mn-ea"/>
                <a:cs typeface="+mn-cs"/>
              </a:endParaRPr>
            </a:p>
          </p:txBody>
        </p:sp>
        <p:sp>
          <p:nvSpPr>
            <p:cNvPr id="31" name="Oval 30">
              <a:extLst>
                <a:ext uri="{FF2B5EF4-FFF2-40B4-BE49-F238E27FC236}">
                  <a16:creationId xmlns:a16="http://schemas.microsoft.com/office/drawing/2014/main" id="{817D475E-609E-2390-FC7F-F36D6F1F441D}"/>
                </a:ext>
              </a:extLst>
            </p:cNvPr>
            <p:cNvSpPr/>
            <p:nvPr/>
          </p:nvSpPr>
          <p:spPr>
            <a:xfrm>
              <a:off x="375071" y="4131376"/>
              <a:ext cx="823768" cy="823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333E48">
                    <a:lumMod val="65000"/>
                    <a:lumOff val="35000"/>
                  </a:srgbClr>
                </a:solidFill>
                <a:effectLst/>
                <a:uLnTx/>
                <a:uFillTx/>
                <a:latin typeface="Century Gothic" panose="020F0302020204030204"/>
                <a:ea typeface="+mn-ea"/>
                <a:cs typeface="+mn-cs"/>
              </a:endParaRPr>
            </a:p>
          </p:txBody>
        </p:sp>
      </p:grpSp>
      <p:pic>
        <p:nvPicPr>
          <p:cNvPr id="32" name="Graphic 31" descr="Cycle with people with solid fill">
            <a:extLst>
              <a:ext uri="{FF2B5EF4-FFF2-40B4-BE49-F238E27FC236}">
                <a16:creationId xmlns:a16="http://schemas.microsoft.com/office/drawing/2014/main" id="{6023E97F-DDCC-F3E9-562B-6E046A85D5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34638" y="4939895"/>
            <a:ext cx="822960" cy="822960"/>
          </a:xfrm>
          <a:prstGeom prst="rect">
            <a:avLst/>
          </a:prstGeom>
        </p:spPr>
      </p:pic>
    </p:spTree>
    <p:extLst>
      <p:ext uri="{BB962C8B-B14F-4D97-AF65-F5344CB8AC3E}">
        <p14:creationId xmlns:p14="http://schemas.microsoft.com/office/powerpoint/2010/main" val="146199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4" y="476250"/>
            <a:ext cx="5655612" cy="684214"/>
          </a:xfrm>
        </p:spPr>
        <p:txBody>
          <a:bodyPr/>
          <a:lstStyle/>
          <a:p>
            <a:r>
              <a:rPr lang="en-US" dirty="0"/>
              <a:t>MDFs/co-op funds: Don’t be afraid to ask</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6294902" y="471954"/>
            <a:ext cx="5539911" cy="5314892"/>
          </a:xfrm>
        </p:spPr>
        <p:txBody>
          <a:bodyPr/>
          <a:lstStyle/>
          <a:p>
            <a:pPr marL="0" indent="0">
              <a:buNone/>
            </a:pPr>
            <a:r>
              <a:rPr lang="en-US" sz="1800" b="1" dirty="0">
                <a:solidFill>
                  <a:srgbClr val="7030A0"/>
                </a:solidFill>
              </a:rPr>
              <a:t>Key takeaways</a:t>
            </a:r>
          </a:p>
          <a:p>
            <a:pPr>
              <a:spcBef>
                <a:spcPts val="200"/>
              </a:spcBef>
              <a:spcAft>
                <a:spcPts val="200"/>
              </a:spcAft>
            </a:pPr>
            <a:r>
              <a:rPr lang="en-US" b="1" dirty="0"/>
              <a:t>Session:</a:t>
            </a:r>
            <a:r>
              <a:rPr lang="en-US" dirty="0"/>
              <a:t> “Get the Most Out of MDF/Co-op Funds to Advance Your Business,” moderated by Debbie Kane, Principal Consultant​ for Omdia Channel, included a panel of prominent channel players​ from SonicWall​, Marketopia, Techmedics​, and Stronghold Data​.</a:t>
            </a:r>
          </a:p>
          <a:p>
            <a:pPr>
              <a:spcBef>
                <a:spcPts val="200"/>
              </a:spcBef>
              <a:spcAft>
                <a:spcPts val="200"/>
              </a:spcAft>
            </a:pPr>
            <a:r>
              <a:rPr lang="en-US" dirty="0"/>
              <a:t>The panel recommended ways for vendors and partners to optimize funding* dollars:</a:t>
            </a:r>
          </a:p>
          <a:p>
            <a:pPr lvl="1">
              <a:spcBef>
                <a:spcPts val="200"/>
              </a:spcBef>
              <a:spcAft>
                <a:spcPts val="200"/>
              </a:spcAft>
            </a:pPr>
            <a:r>
              <a:rPr lang="en-US" kern="100" dirty="0">
                <a:ea typeface="Calibri" panose="020F0502020204030204" pitchFamily="34" charset="0"/>
                <a:cs typeface="Times New Roman" panose="02020603050405020304" pitchFamily="18" charset="0"/>
              </a:rPr>
              <a:t>Vendors: Perform an assessment of partners to understand the resources they need (i.e., marketing, lead gen, events, etc.) to effectively sell their products, especially given that many partners are primarily referral based.</a:t>
            </a:r>
          </a:p>
          <a:p>
            <a:pPr lvl="1">
              <a:spcBef>
                <a:spcPts val="200"/>
              </a:spcBef>
              <a:spcAft>
                <a:spcPts val="200"/>
              </a:spcAft>
            </a:pPr>
            <a:r>
              <a:rPr lang="en-US" kern="100" dirty="0">
                <a:ea typeface="Calibri" panose="020F0502020204030204" pitchFamily="34" charset="0"/>
                <a:cs typeface="Times New Roman" panose="02020603050405020304" pitchFamily="18" charset="0"/>
              </a:rPr>
              <a:t>Partners: Plan in advance, at least one year, to identify how much funding is needed and how they will be used, then present the plan to vendors. Afterwards, document all actions taken where funds were used.</a:t>
            </a:r>
          </a:p>
          <a:p>
            <a:pPr lvl="1">
              <a:spcBef>
                <a:spcPts val="200"/>
              </a:spcBef>
              <a:spcAft>
                <a:spcPts val="200"/>
              </a:spcAft>
            </a:pPr>
            <a:r>
              <a:rPr lang="en-US" kern="100" dirty="0">
                <a:ea typeface="Calibri" panose="020F0502020204030204" pitchFamily="34" charset="0"/>
                <a:cs typeface="Times New Roman" panose="02020603050405020304" pitchFamily="18" charset="0"/>
              </a:rPr>
              <a:t>Both: Make creating a partnership the main goal for giving and receiving MDF/co-op funds; don’t focus solely on the results of activities (lead-gen, sales, and marketing).</a:t>
            </a:r>
          </a:p>
          <a:p>
            <a:pPr marL="216000" lvl="1" indent="-216000">
              <a:spcBef>
                <a:spcPts val="200"/>
              </a:spcBef>
              <a:spcAft>
                <a:spcPts val="200"/>
              </a:spcAft>
              <a:buFont typeface="Calibri" panose="020F0502020204030204" pitchFamily="34" charset="0"/>
              <a:buChar char="•"/>
            </a:pPr>
            <a:r>
              <a:rPr lang="en-US" dirty="0"/>
              <a:t>In Omdia’s </a:t>
            </a:r>
            <a:r>
              <a:rPr lang="en-US" i="1" dirty="0"/>
              <a:t>Quarterly Market Outlook Survey Insights – 2Q23</a:t>
            </a:r>
            <a:r>
              <a:rPr lang="en-US" dirty="0"/>
              <a:t>, lead generation (37%) was the top resource MSPs need from vendors to make go-to-market enhancements (see opposite), while increased funding from market development funds (MDFs) and business development funds (combined 35%) were also notable resource needs.</a:t>
            </a:r>
          </a:p>
        </p:txBody>
      </p:sp>
      <p:sp>
        <p:nvSpPr>
          <p:cNvPr id="6" name="TextBox 5">
            <a:extLst>
              <a:ext uri="{FF2B5EF4-FFF2-40B4-BE49-F238E27FC236}">
                <a16:creationId xmlns:a16="http://schemas.microsoft.com/office/drawing/2014/main" id="{631567A3-7470-8FC2-3DAA-EF0B6D7F34DF}"/>
              </a:ext>
            </a:extLst>
          </p:cNvPr>
          <p:cNvSpPr txBox="1"/>
          <p:nvPr/>
        </p:nvSpPr>
        <p:spPr>
          <a:xfrm>
            <a:off x="6184900" y="5718455"/>
            <a:ext cx="5318407" cy="261610"/>
          </a:xfrm>
          <a:prstGeom prst="rect">
            <a:avLst/>
          </a:prstGeom>
          <a:noFill/>
          <a:effectLst/>
        </p:spPr>
        <p:txBody>
          <a:bodyPr wrap="square" lIns="90000" rIns="90000" rtlCol="0" anchor="t">
            <a:spAutoFit/>
          </a:bodyPr>
          <a:lstStyle/>
          <a:p>
            <a:pPr algn="l"/>
            <a:r>
              <a:rPr lang="en-US" sz="1100" b="1" dirty="0"/>
              <a:t>*</a:t>
            </a:r>
            <a:r>
              <a:rPr lang="en-US" sz="1100" dirty="0"/>
              <a:t>Note: See </a:t>
            </a:r>
            <a:r>
              <a:rPr lang="en-US" sz="1100" b="1" dirty="0"/>
              <a:t>Appendix</a:t>
            </a:r>
            <a:r>
              <a:rPr lang="en-US" sz="1100" dirty="0"/>
              <a:t> for formal definitions of MDFs and co-op funds.</a:t>
            </a:r>
          </a:p>
        </p:txBody>
      </p:sp>
      <p:pic>
        <p:nvPicPr>
          <p:cNvPr id="12" name="Picture 11">
            <a:extLst>
              <a:ext uri="{FF2B5EF4-FFF2-40B4-BE49-F238E27FC236}">
                <a16:creationId xmlns:a16="http://schemas.microsoft.com/office/drawing/2014/main" id="{BB589A56-7CC9-2E04-D730-5362B5F84A82}"/>
              </a:ext>
            </a:extLst>
          </p:cNvPr>
          <p:cNvPicPr>
            <a:picLocks noChangeAspect="1"/>
          </p:cNvPicPr>
          <p:nvPr/>
        </p:nvPicPr>
        <p:blipFill>
          <a:blip r:embed="rId2"/>
          <a:stretch>
            <a:fillRect/>
          </a:stretch>
        </p:blipFill>
        <p:spPr>
          <a:xfrm>
            <a:off x="273188" y="1412875"/>
            <a:ext cx="5730737" cy="4676037"/>
          </a:xfrm>
          <a:prstGeom prst="rect">
            <a:avLst/>
          </a:prstGeom>
        </p:spPr>
      </p:pic>
    </p:spTree>
    <p:extLst>
      <p:ext uri="{BB962C8B-B14F-4D97-AF65-F5344CB8AC3E}">
        <p14:creationId xmlns:p14="http://schemas.microsoft.com/office/powerpoint/2010/main" val="302513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1" y="476250"/>
            <a:ext cx="11486501" cy="684214"/>
          </a:xfrm>
        </p:spPr>
        <p:txBody>
          <a:bodyPr/>
          <a:lstStyle/>
          <a:p>
            <a:r>
              <a:rPr lang="en-US" dirty="0"/>
              <a:t>Marketplaces – $300bn untapped</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57187" y="1412875"/>
            <a:ext cx="7591426" cy="4688269"/>
          </a:xfrm>
        </p:spPr>
        <p:txBody>
          <a:bodyPr/>
          <a:lstStyle/>
          <a:p>
            <a:pPr marL="0" indent="0">
              <a:buNone/>
            </a:pPr>
            <a:r>
              <a:rPr lang="en-US" sz="1800" b="1" dirty="0">
                <a:solidFill>
                  <a:srgbClr val="7030A0"/>
                </a:solidFill>
              </a:rPr>
              <a:t>Key takeaways</a:t>
            </a:r>
          </a:p>
          <a:p>
            <a:r>
              <a:rPr lang="en-US" b="1" dirty="0"/>
              <a:t>Keynote:</a:t>
            </a:r>
            <a:r>
              <a:rPr lang="en-US" dirty="0"/>
              <a:t> “Market Makers: Tap into the Massive Channel Opportunity with Marketplaces​​” was presented by </a:t>
            </a:r>
            <a:r>
              <a:rPr lang="it-IT" dirty="0"/>
              <a:t>Vince Menzione​, CEO​ of Ultimate Partner</a:t>
            </a:r>
            <a:r>
              <a:rPr lang="en-US" dirty="0"/>
              <a:t>. </a:t>
            </a:r>
          </a:p>
          <a:p>
            <a:r>
              <a:rPr lang="en-US" dirty="0"/>
              <a:t>During his presentation, Menzione provided details regarding the marketplaces phenomenon, including what’s fueling its fast adoption.</a:t>
            </a:r>
          </a:p>
          <a:p>
            <a:pPr lvl="1">
              <a:spcBef>
                <a:spcPts val="200"/>
              </a:spcBef>
              <a:spcAft>
                <a:spcPts val="200"/>
              </a:spcAft>
            </a:pPr>
            <a:r>
              <a:rPr lang="en-US" kern="100" dirty="0">
                <a:ea typeface="Calibri" panose="020F0502020204030204" pitchFamily="34" charset="0"/>
                <a:cs typeface="Times New Roman" panose="02020603050405020304" pitchFamily="18" charset="0"/>
              </a:rPr>
              <a:t>Vendors focused on “doing more with less” and optimizing their resources through partnership tiering, status, and support.</a:t>
            </a:r>
          </a:p>
          <a:p>
            <a:pPr lvl="1">
              <a:spcBef>
                <a:spcPts val="200"/>
              </a:spcBef>
              <a:spcAft>
                <a:spcPts val="200"/>
              </a:spcAft>
            </a:pPr>
            <a:r>
              <a:rPr lang="en-US" kern="100" dirty="0">
                <a:ea typeface="Calibri" panose="020F0502020204030204" pitchFamily="34" charset="0"/>
                <a:cs typeface="Times New Roman" panose="02020603050405020304" pitchFamily="18" charset="0"/>
              </a:rPr>
              <a:t>$300bn cloud budgets available for partners to leverage as an incentive for them to build on their marketplace platform.</a:t>
            </a:r>
          </a:p>
          <a:p>
            <a:pPr marL="573750" lvl="3" indent="-285750">
              <a:spcAft>
                <a:spcPts val="400"/>
              </a:spcAft>
              <a:buFont typeface="Wingdings" panose="05000000000000000000" pitchFamily="2" charset="2"/>
              <a:buChar char="§"/>
            </a:pPr>
            <a:r>
              <a:rPr lang="en-US" dirty="0"/>
              <a:t>The enormous amount of unused money signals that clients are facing challenges with their planned cloud deployments. This is a great opportunity for channel partners to help clients with their deployments, and because cloud providers are depending on clients to ultimately spend the unused money, they are incentivizing channel partners that can provide clients with the support they need to do so.</a:t>
            </a:r>
          </a:p>
          <a:p>
            <a:pPr lvl="1">
              <a:spcBef>
                <a:spcPts val="200"/>
              </a:spcBef>
              <a:spcAft>
                <a:spcPts val="200"/>
              </a:spcAft>
            </a:pPr>
            <a:r>
              <a:rPr lang="en-US" kern="100" dirty="0">
                <a:ea typeface="Calibri" panose="020F0502020204030204" pitchFamily="34" charset="0"/>
                <a:cs typeface="Times New Roman" panose="02020603050405020304" pitchFamily="18" charset="0"/>
              </a:rPr>
              <a:t>An expected $45bn (84% five-year CAGR by the end of 2025) of third-party vendor software and services sales will happen through the cloud marketplace.*</a:t>
            </a:r>
          </a:p>
          <a:p>
            <a:pPr marL="573750" lvl="3" indent="-285750">
              <a:spcAft>
                <a:spcPts val="400"/>
              </a:spcAft>
              <a:buFont typeface="Wingdings" panose="05000000000000000000" pitchFamily="2" charset="2"/>
              <a:buChar char="§"/>
            </a:pPr>
            <a:r>
              <a:rPr lang="en-US" dirty="0"/>
              <a:t>Of that $45bn, roughly 80% is expected to go through the marketplaces of the big three hyperscalers: AWS, Microsoft Azure, and Google Cloud.*</a:t>
            </a:r>
          </a:p>
        </p:txBody>
      </p:sp>
      <p:sp>
        <p:nvSpPr>
          <p:cNvPr id="9" name="TextBox 8">
            <a:extLst>
              <a:ext uri="{FF2B5EF4-FFF2-40B4-BE49-F238E27FC236}">
                <a16:creationId xmlns:a16="http://schemas.microsoft.com/office/drawing/2014/main" id="{924B3825-5044-14E1-A954-B13823223D6F}"/>
              </a:ext>
            </a:extLst>
          </p:cNvPr>
          <p:cNvSpPr txBox="1"/>
          <p:nvPr/>
        </p:nvSpPr>
        <p:spPr>
          <a:xfrm>
            <a:off x="283977" y="5782219"/>
            <a:ext cx="2806145" cy="215444"/>
          </a:xfrm>
          <a:prstGeom prst="rect">
            <a:avLst/>
          </a:prstGeom>
          <a:noFill/>
          <a:effectLst/>
        </p:spPr>
        <p:txBody>
          <a:bodyPr wrap="square" lIns="90000" rIns="90000" rtlCol="0" anchor="t">
            <a:spAutoFit/>
          </a:bodyPr>
          <a:lstStyle/>
          <a:p>
            <a:pPr algn="l"/>
            <a:r>
              <a:rPr lang="en-US" sz="800" dirty="0"/>
              <a:t>*Data source: Canalys (an Informa Tech company)</a:t>
            </a:r>
          </a:p>
        </p:txBody>
      </p:sp>
      <p:pic>
        <p:nvPicPr>
          <p:cNvPr id="3" name="Picture 2">
            <a:extLst>
              <a:ext uri="{FF2B5EF4-FFF2-40B4-BE49-F238E27FC236}">
                <a16:creationId xmlns:a16="http://schemas.microsoft.com/office/drawing/2014/main" id="{23646334-48C8-5A77-3D23-1E244CE27E73}"/>
              </a:ext>
            </a:extLst>
          </p:cNvPr>
          <p:cNvPicPr>
            <a:picLocks noChangeAspect="1"/>
          </p:cNvPicPr>
          <p:nvPr/>
        </p:nvPicPr>
        <p:blipFill>
          <a:blip r:embed="rId3"/>
          <a:stretch>
            <a:fillRect/>
          </a:stretch>
        </p:blipFill>
        <p:spPr>
          <a:xfrm>
            <a:off x="8129588" y="1509027"/>
            <a:ext cx="3737172" cy="3493311"/>
          </a:xfrm>
          <a:prstGeom prst="rect">
            <a:avLst/>
          </a:prstGeom>
        </p:spPr>
      </p:pic>
    </p:spTree>
    <p:extLst>
      <p:ext uri="{BB962C8B-B14F-4D97-AF65-F5344CB8AC3E}">
        <p14:creationId xmlns:p14="http://schemas.microsoft.com/office/powerpoint/2010/main" val="171427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1" y="476250"/>
            <a:ext cx="11486501" cy="684214"/>
          </a:xfrm>
        </p:spPr>
        <p:txBody>
          <a:bodyPr/>
          <a:lstStyle/>
          <a:p>
            <a:r>
              <a:rPr lang="en-US" dirty="0"/>
              <a:t>Next-gen talent: Generative AI won’t replace current employees; new employees who are good at it will</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8312" y="1412874"/>
            <a:ext cx="5655614" cy="4282531"/>
          </a:xfrm>
        </p:spPr>
        <p:txBody>
          <a:bodyPr/>
          <a:lstStyle/>
          <a:p>
            <a:pPr marL="0" indent="0">
              <a:spcBef>
                <a:spcPts val="200"/>
              </a:spcBef>
              <a:spcAft>
                <a:spcPts val="200"/>
              </a:spcAft>
              <a:buNone/>
            </a:pPr>
            <a:r>
              <a:rPr lang="en-US" sz="1800" b="1" dirty="0">
                <a:solidFill>
                  <a:srgbClr val="7030A0"/>
                </a:solidFill>
              </a:rPr>
              <a:t>Key takeaways</a:t>
            </a:r>
          </a:p>
          <a:p>
            <a:pPr>
              <a:spcBef>
                <a:spcPts val="200"/>
              </a:spcBef>
              <a:spcAft>
                <a:spcPts val="200"/>
              </a:spcAft>
            </a:pPr>
            <a:r>
              <a:rPr lang="en-US" b="1" dirty="0"/>
              <a:t>Keynote:</a:t>
            </a:r>
            <a:r>
              <a:rPr lang="en-US" dirty="0"/>
              <a:t> “Unlocking the Secrets of the Next Generation of Talent in the Channel​” was presented by JSG. It provided ideas for businesses to recruit and retain the next generation of talent in the channel.</a:t>
            </a:r>
          </a:p>
          <a:p>
            <a:pPr lvl="1">
              <a:spcBef>
                <a:spcPts val="200"/>
              </a:spcBef>
              <a:spcAft>
                <a:spcPts val="200"/>
              </a:spcAft>
            </a:pPr>
            <a:r>
              <a:rPr lang="en-US" kern="100" dirty="0">
                <a:ea typeface="Calibri" panose="020F0502020204030204" pitchFamily="34" charset="0"/>
                <a:cs typeface="Times New Roman" panose="02020603050405020304" pitchFamily="18" charset="0"/>
              </a:rPr>
              <a:t>75% of Gen Z and millennials are in the workforce and they are usually more risk-taking and adventurous.</a:t>
            </a:r>
          </a:p>
          <a:p>
            <a:pPr lvl="1">
              <a:spcBef>
                <a:spcPts val="200"/>
              </a:spcBef>
              <a:spcAft>
                <a:spcPts val="200"/>
              </a:spcAft>
            </a:pPr>
            <a:r>
              <a:rPr lang="en-US" kern="100" dirty="0">
                <a:ea typeface="Calibri" panose="020F0502020204030204" pitchFamily="34" charset="0"/>
                <a:cs typeface="Times New Roman" panose="02020603050405020304" pitchFamily="18" charset="0"/>
              </a:rPr>
              <a:t>Most next-gen talent values appreciation and mentorship more than money.</a:t>
            </a:r>
          </a:p>
          <a:p>
            <a:pPr lvl="1">
              <a:spcBef>
                <a:spcPts val="200"/>
              </a:spcBef>
              <a:spcAft>
                <a:spcPts val="200"/>
              </a:spcAft>
            </a:pPr>
            <a:r>
              <a:rPr lang="en-US" kern="100" dirty="0">
                <a:ea typeface="Calibri" panose="020F0502020204030204" pitchFamily="34" charset="0"/>
                <a:cs typeface="Times New Roman" panose="02020603050405020304" pitchFamily="18" charset="0"/>
              </a:rPr>
              <a:t>Lack of advanced technology or tools can deter the next generation from accepting offers or make them resign.</a:t>
            </a:r>
          </a:p>
          <a:p>
            <a:pPr lvl="1">
              <a:spcBef>
                <a:spcPts val="200"/>
              </a:spcBef>
              <a:spcAft>
                <a:spcPts val="200"/>
              </a:spcAft>
            </a:pPr>
            <a:r>
              <a:rPr lang="en-US" kern="100" dirty="0">
                <a:ea typeface="Calibri" panose="020F0502020204030204" pitchFamily="34" charset="0"/>
                <a:cs typeface="Times New Roman" panose="02020603050405020304" pitchFamily="18" charset="0"/>
              </a:rPr>
              <a:t>The next generation prefers to work with leaders that think outside the box and use different techniques.</a:t>
            </a:r>
          </a:p>
          <a:p>
            <a:pPr>
              <a:spcBef>
                <a:spcPts val="200"/>
              </a:spcBef>
              <a:spcAft>
                <a:spcPts val="200"/>
              </a:spcAft>
            </a:pPr>
            <a:r>
              <a:rPr lang="en-US" sz="1400" b="1" dirty="0"/>
              <a:t>Session: </a:t>
            </a:r>
            <a:r>
              <a:rPr lang="en-US" b="1" dirty="0"/>
              <a:t>“</a:t>
            </a:r>
            <a:r>
              <a:rPr lang="en-US" sz="1400" dirty="0"/>
              <a:t>Creating Belonging for your Multigenerational Workforce”​ included a panel from Zoom, Fusion Connect, Keystone Solutions, and Channel Maven, which shared their ideas on fostering an inclusive workforce.</a:t>
            </a:r>
          </a:p>
          <a:p>
            <a:pPr marL="360000" lvl="1" indent="-144000">
              <a:lnSpc>
                <a:spcPct val="95000"/>
              </a:lnSpc>
              <a:spcBef>
                <a:spcPts val="200"/>
              </a:spcBef>
              <a:spcAft>
                <a:spcPts val="200"/>
              </a:spcAft>
              <a:buClr>
                <a:schemeClr val="accent1"/>
              </a:buClr>
              <a:buFont typeface="Calibri" panose="020F0502020204030204" pitchFamily="34" charset="0"/>
              <a:buChar char="–"/>
            </a:pPr>
            <a:r>
              <a:rPr lang="en-US" sz="1400" kern="100" dirty="0">
                <a:ea typeface="Calibri" panose="020F0502020204030204" pitchFamily="34" charset="0"/>
                <a:cs typeface="Times New Roman" panose="02020603050405020304" pitchFamily="18" charset="0"/>
              </a:rPr>
              <a:t>Employees are invested in the company, so companies must reinvest in their growth and development.</a:t>
            </a:r>
          </a:p>
          <a:p>
            <a:pPr marL="216000" lvl="1" indent="0">
              <a:spcBef>
                <a:spcPts val="200"/>
              </a:spcBef>
              <a:spcAft>
                <a:spcPts val="200"/>
              </a:spcAft>
              <a:buNone/>
            </a:pPr>
            <a:endParaRPr lang="en-US" kern="100" dirty="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72D1A25-A77F-1C45-6617-C2FFE74E358F}"/>
              </a:ext>
            </a:extLst>
          </p:cNvPr>
          <p:cNvSpPr txBox="1"/>
          <p:nvPr/>
        </p:nvSpPr>
        <p:spPr>
          <a:xfrm>
            <a:off x="6188076" y="1435401"/>
            <a:ext cx="5655612" cy="1664045"/>
          </a:xfrm>
          <a:prstGeom prst="rect">
            <a:avLst/>
          </a:prstGeom>
          <a:noFill/>
          <a:effectLst/>
        </p:spPr>
        <p:txBody>
          <a:bodyPr wrap="square" lIns="90000" rIns="90000" rtlCol="0" anchor="t">
            <a:spAutoFit/>
          </a:bodyPr>
          <a:lstStyle/>
          <a:p>
            <a:pPr marL="360000" lvl="1" indent="-144000">
              <a:lnSpc>
                <a:spcPct val="95000"/>
              </a:lnSpc>
              <a:spcBef>
                <a:spcPts val="200"/>
              </a:spcBef>
              <a:spcAft>
                <a:spcPts val="200"/>
              </a:spcAft>
              <a:buClr>
                <a:schemeClr val="accent1"/>
              </a:buClr>
              <a:buFont typeface="Calibri" panose="020F0502020204030204" pitchFamily="34" charset="0"/>
              <a:buChar char="–"/>
            </a:pPr>
            <a:r>
              <a:rPr lang="en-US" sz="1400" kern="100" dirty="0">
                <a:ea typeface="Calibri" panose="020F0502020204030204" pitchFamily="34" charset="0"/>
                <a:cs typeface="Times New Roman" panose="02020603050405020304" pitchFamily="18" charset="0"/>
              </a:rPr>
              <a:t>Find out where top prospects spend their time (i.e., social media) and where they can be solicited with job postings.</a:t>
            </a:r>
          </a:p>
          <a:p>
            <a:pPr marL="360000" lvl="1" indent="-144000">
              <a:lnSpc>
                <a:spcPct val="95000"/>
              </a:lnSpc>
              <a:spcBef>
                <a:spcPts val="200"/>
              </a:spcBef>
              <a:spcAft>
                <a:spcPts val="200"/>
              </a:spcAft>
              <a:buClr>
                <a:schemeClr val="accent1"/>
              </a:buClr>
              <a:buFont typeface="Calibri" panose="020F0502020204030204" pitchFamily="34" charset="0"/>
              <a:buChar char="–"/>
            </a:pPr>
            <a:r>
              <a:rPr lang="en-US" sz="1400" kern="100" dirty="0">
                <a:ea typeface="Calibri" panose="020F0502020204030204" pitchFamily="34" charset="0"/>
                <a:cs typeface="Times New Roman" panose="02020603050405020304" pitchFamily="18" charset="0"/>
              </a:rPr>
              <a:t>Understand an employee’s reason for accepting a job may be more valuable than their salary request.</a:t>
            </a:r>
          </a:p>
          <a:p>
            <a:pPr marL="360000" lvl="1" indent="-144000">
              <a:lnSpc>
                <a:spcPct val="95000"/>
              </a:lnSpc>
              <a:spcBef>
                <a:spcPts val="200"/>
              </a:spcBef>
              <a:spcAft>
                <a:spcPts val="200"/>
              </a:spcAft>
              <a:buClr>
                <a:schemeClr val="accent1"/>
              </a:buClr>
              <a:buFont typeface="Calibri" panose="020F0502020204030204" pitchFamily="34" charset="0"/>
              <a:buChar char="–"/>
            </a:pPr>
            <a:r>
              <a:rPr lang="en-US" sz="1400" kern="100" dirty="0">
                <a:ea typeface="Calibri" panose="020F0502020204030204" pitchFamily="34" charset="0"/>
                <a:cs typeface="Times New Roman" panose="02020603050405020304" pitchFamily="18" charset="0"/>
              </a:rPr>
              <a:t>Flexibility (in-office, hybrid, and fully remote) is critical for hiring, especially younger employees.</a:t>
            </a:r>
          </a:p>
          <a:p>
            <a:pPr algn="l"/>
            <a:endParaRPr lang="en-US" sz="1400" dirty="0"/>
          </a:p>
        </p:txBody>
      </p:sp>
      <p:pic>
        <p:nvPicPr>
          <p:cNvPr id="6" name="Picture 5">
            <a:extLst>
              <a:ext uri="{FF2B5EF4-FFF2-40B4-BE49-F238E27FC236}">
                <a16:creationId xmlns:a16="http://schemas.microsoft.com/office/drawing/2014/main" id="{87271E96-DB4B-EBE9-DEF8-E5ACC9F0F9AB}"/>
              </a:ext>
            </a:extLst>
          </p:cNvPr>
          <p:cNvPicPr>
            <a:picLocks noChangeAspect="1"/>
          </p:cNvPicPr>
          <p:nvPr/>
        </p:nvPicPr>
        <p:blipFill>
          <a:blip r:embed="rId3"/>
          <a:stretch>
            <a:fillRect/>
          </a:stretch>
        </p:blipFill>
        <p:spPr>
          <a:xfrm>
            <a:off x="6621431" y="2979793"/>
            <a:ext cx="4602879" cy="3017782"/>
          </a:xfrm>
          <a:prstGeom prst="rect">
            <a:avLst/>
          </a:prstGeom>
        </p:spPr>
      </p:pic>
    </p:spTree>
    <p:extLst>
      <p:ext uri="{BB962C8B-B14F-4D97-AF65-F5344CB8AC3E}">
        <p14:creationId xmlns:p14="http://schemas.microsoft.com/office/powerpoint/2010/main" val="116754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3" y="476250"/>
            <a:ext cx="7395531" cy="684214"/>
          </a:xfrm>
        </p:spPr>
        <p:txBody>
          <a:bodyPr/>
          <a:lstStyle/>
          <a:p>
            <a:r>
              <a:rPr lang="en-US" dirty="0"/>
              <a:t>Mergers and acquisitions (M&amp;A): If you fail to plan (for M&amp;A), then plan to fail</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8312" y="1412875"/>
            <a:ext cx="7600301" cy="4564220"/>
          </a:xfrm>
        </p:spPr>
        <p:txBody>
          <a:bodyPr/>
          <a:lstStyle/>
          <a:p>
            <a:pPr marL="0" indent="0">
              <a:spcBef>
                <a:spcPts val="200"/>
              </a:spcBef>
              <a:spcAft>
                <a:spcPts val="200"/>
              </a:spcAft>
              <a:buNone/>
            </a:pPr>
            <a:r>
              <a:rPr lang="en-US" sz="1800" b="1" dirty="0">
                <a:solidFill>
                  <a:srgbClr val="7030A0"/>
                </a:solidFill>
              </a:rPr>
              <a:t>Key takeaways</a:t>
            </a:r>
          </a:p>
          <a:p>
            <a:pPr>
              <a:spcBef>
                <a:spcPts val="200"/>
              </a:spcBef>
              <a:spcAft>
                <a:spcPts val="200"/>
              </a:spcAft>
            </a:pPr>
            <a:r>
              <a:rPr lang="en-US" b="1" dirty="0"/>
              <a:t>Session:</a:t>
            </a:r>
            <a:r>
              <a:rPr lang="en-US" dirty="0"/>
              <a:t> “Preparing for the Sale of your Agent/Tech Advisor Business” was led by Tim Mueller, President of Martinwolf M&amp;A Advisors. He suggested performing a readiness assessment before engaging in M&amp;A (five steps) and provided information on what is affecting M&amp;A activity in the IT industry. </a:t>
            </a:r>
          </a:p>
          <a:p>
            <a:pPr marL="558900" lvl="1" indent="-342900">
              <a:spcBef>
                <a:spcPts val="200"/>
              </a:spcBef>
              <a:spcAft>
                <a:spcPts val="200"/>
              </a:spcAft>
              <a:buFont typeface="+mj-lt"/>
              <a:buAutoNum type="arabicPeriod"/>
            </a:pPr>
            <a:r>
              <a:rPr lang="en-US" dirty="0"/>
              <a:t>Identify potential concerns: Financial irregularities, customer inconsistencies, intellectual property issues, or regulatory compliance problems. ​</a:t>
            </a:r>
          </a:p>
          <a:p>
            <a:pPr marL="558900" lvl="1" indent="-342900">
              <a:spcBef>
                <a:spcPts val="200"/>
              </a:spcBef>
              <a:spcAft>
                <a:spcPts val="200"/>
              </a:spcAft>
              <a:buFont typeface="+mj-lt"/>
              <a:buAutoNum type="arabicPeriod"/>
            </a:pPr>
            <a:r>
              <a:rPr lang="en-US" dirty="0"/>
              <a:t>Develop realistic valuations based on financial performance, growth potential, market conditions, etc.​</a:t>
            </a:r>
          </a:p>
          <a:p>
            <a:pPr marL="558900" lvl="1" indent="-342900">
              <a:spcBef>
                <a:spcPts val="200"/>
              </a:spcBef>
              <a:spcAft>
                <a:spcPts val="200"/>
              </a:spcAft>
              <a:buFont typeface="+mj-lt"/>
              <a:buAutoNum type="arabicPeriod"/>
            </a:pPr>
            <a:r>
              <a:rPr lang="en-US" dirty="0"/>
              <a:t>Prepare for due diligence requests, the M&amp;A process, and risks that could derail a sale. ​</a:t>
            </a:r>
          </a:p>
          <a:p>
            <a:pPr marL="558900" lvl="1" indent="-342900">
              <a:spcBef>
                <a:spcPts val="200"/>
              </a:spcBef>
              <a:spcAft>
                <a:spcPts val="200"/>
              </a:spcAft>
              <a:buFont typeface="+mj-lt"/>
              <a:buAutoNum type="arabicPeriod"/>
            </a:pPr>
            <a:r>
              <a:rPr lang="en-US" dirty="0"/>
              <a:t>Address tough questions about the reasons for, and timing of, the sale. ​</a:t>
            </a:r>
          </a:p>
          <a:p>
            <a:pPr marL="558900" lvl="1" indent="-342900">
              <a:spcBef>
                <a:spcPts val="200"/>
              </a:spcBef>
              <a:spcAft>
                <a:spcPts val="200"/>
              </a:spcAft>
              <a:buFont typeface="+mj-lt"/>
              <a:buAutoNum type="arabicPeriod"/>
            </a:pPr>
            <a:r>
              <a:rPr lang="en-US" dirty="0"/>
              <a:t>Provide buyer/seller confidence. </a:t>
            </a:r>
          </a:p>
          <a:p>
            <a:pPr marL="216000" lvl="1" indent="-216000">
              <a:spcBef>
                <a:spcPts val="200"/>
              </a:spcBef>
              <a:spcAft>
                <a:spcPts val="200"/>
              </a:spcAft>
              <a:buFont typeface="Calibri" panose="020F0502020204030204" pitchFamily="34" charset="0"/>
              <a:buChar char="•"/>
            </a:pPr>
            <a:r>
              <a:rPr lang="en-US" b="1" dirty="0"/>
              <a:t>IT industry M&amp;A drivers: </a:t>
            </a:r>
          </a:p>
          <a:p>
            <a:pPr marL="702900" lvl="2" indent="-342900">
              <a:spcBef>
                <a:spcPts val="200"/>
              </a:spcBef>
              <a:spcAft>
                <a:spcPts val="200"/>
              </a:spcAft>
              <a:buFont typeface="+mj-lt"/>
              <a:buAutoNum type="alphaLcPeriod"/>
            </a:pPr>
            <a:r>
              <a:rPr lang="en-US" dirty="0"/>
              <a:t>Strong growth potential, attractive margins, and resilience to economic downturns.​</a:t>
            </a:r>
          </a:p>
          <a:p>
            <a:pPr marL="702900" lvl="2" indent="-342900">
              <a:spcBef>
                <a:spcPts val="200"/>
              </a:spcBef>
              <a:spcAft>
                <a:spcPts val="200"/>
              </a:spcAft>
              <a:buFont typeface="+mj-lt"/>
              <a:buAutoNum type="alphaLcPeriod"/>
            </a:pPr>
            <a:r>
              <a:rPr lang="en-US" dirty="0"/>
              <a:t>Cross-border acquisitions enable access to new markets, technologies, and talent.​</a:t>
            </a:r>
          </a:p>
          <a:p>
            <a:pPr marL="702900" lvl="2" indent="-342900">
              <a:spcBef>
                <a:spcPts val="200"/>
              </a:spcBef>
              <a:spcAft>
                <a:spcPts val="200"/>
              </a:spcAft>
              <a:buFont typeface="+mj-lt"/>
              <a:buAutoNum type="alphaLcPeriod"/>
            </a:pPr>
            <a:r>
              <a:rPr lang="en-US" dirty="0"/>
              <a:t>Large sums of uncommitted capital available to private equity firms for investment.</a:t>
            </a:r>
          </a:p>
          <a:p>
            <a:pPr marL="216000" lvl="1" indent="-216000">
              <a:spcBef>
                <a:spcPts val="200"/>
              </a:spcBef>
              <a:spcAft>
                <a:spcPts val="200"/>
              </a:spcAft>
              <a:buFont typeface="Calibri" panose="020F0502020204030204" pitchFamily="34" charset="0"/>
              <a:buChar char="•"/>
            </a:pPr>
            <a:r>
              <a:rPr lang="en-US" b="1" dirty="0"/>
              <a:t>IT industry M&amp;A detractors:</a:t>
            </a:r>
            <a:r>
              <a:rPr lang="en-US" dirty="0"/>
              <a:t> Ongoing wars (i.e., Ukraine and the Middle East), rising inflation, and supply chain disruptions.</a:t>
            </a:r>
          </a:p>
        </p:txBody>
      </p:sp>
      <p:pic>
        <p:nvPicPr>
          <p:cNvPr id="2" name="Picture 1">
            <a:extLst>
              <a:ext uri="{FF2B5EF4-FFF2-40B4-BE49-F238E27FC236}">
                <a16:creationId xmlns:a16="http://schemas.microsoft.com/office/drawing/2014/main" id="{678B39E4-62E5-0351-ADB2-411772079951}"/>
              </a:ext>
            </a:extLst>
          </p:cNvPr>
          <p:cNvPicPr>
            <a:picLocks noChangeAspect="1"/>
          </p:cNvPicPr>
          <p:nvPr/>
        </p:nvPicPr>
        <p:blipFill>
          <a:blip r:embed="rId2"/>
          <a:stretch>
            <a:fillRect/>
          </a:stretch>
        </p:blipFill>
        <p:spPr>
          <a:xfrm>
            <a:off x="8100420" y="1567971"/>
            <a:ext cx="3743268" cy="4487045"/>
          </a:xfrm>
          <a:prstGeom prst="rect">
            <a:avLst/>
          </a:prstGeom>
        </p:spPr>
      </p:pic>
    </p:spTree>
    <p:extLst>
      <p:ext uri="{BB962C8B-B14F-4D97-AF65-F5344CB8AC3E}">
        <p14:creationId xmlns:p14="http://schemas.microsoft.com/office/powerpoint/2010/main" val="427660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3" y="476250"/>
            <a:ext cx="6716515" cy="684214"/>
          </a:xfrm>
        </p:spPr>
        <p:txBody>
          <a:bodyPr/>
          <a:lstStyle/>
          <a:p>
            <a:r>
              <a:rPr lang="en-US" dirty="0"/>
              <a:t>Artificial intelligence (AI): AI is not a product, it’s a feature</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8314" y="1412875"/>
            <a:ext cx="7600299" cy="4688269"/>
          </a:xfrm>
        </p:spPr>
        <p:txBody>
          <a:bodyPr/>
          <a:lstStyle/>
          <a:p>
            <a:pPr marL="0" indent="0">
              <a:buNone/>
            </a:pPr>
            <a:r>
              <a:rPr lang="en-US" sz="1800" b="1" dirty="0">
                <a:solidFill>
                  <a:srgbClr val="7030A0"/>
                </a:solidFill>
              </a:rPr>
              <a:t>Key takeaways</a:t>
            </a:r>
          </a:p>
          <a:p>
            <a:r>
              <a:rPr lang="en-US" sz="1300" b="1" dirty="0"/>
              <a:t>Keynote:</a:t>
            </a:r>
            <a:r>
              <a:rPr lang="en-US" sz="1300" dirty="0"/>
              <a:t> “AI Isn't Going to Destroy the World: It's an Opportunity for Every Channel Partner​” included a panel from AWS, Vonage, and Canalys, which shared their ideas on how partners can optimize their AI use.</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Specialize by investing and integrating AI into your primary focus area.</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Understand the various AI models available, then choose the right fit.</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Build internally first to better understand how AI is used and can help external customers.</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Engage early on with customers to realize their specific business use-case needs.</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Target line-of-business managers as the main AI sales decision-makers; 75% of software is sold through them.</a:t>
            </a:r>
          </a:p>
          <a:p>
            <a:r>
              <a:rPr lang="en-US" sz="1300" b="1" dirty="0"/>
              <a:t>Session:</a:t>
            </a:r>
            <a:r>
              <a:rPr lang="en-US" sz="1300" dirty="0"/>
              <a:t> “Enhancing Channel Marketing Through AI: Strategy and Benefits​” was led by marketing leaders from Bergamo Marketing Group​ and channelWise, which offered advise on how partners should effectively deploy AI.</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Identify how it can enable data-driven decisions and increase return on investment (ROI).</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Establish AI use policies and data governance guidelines company-wide.</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Start with small and simple implementations before large-scale deployments.</a:t>
            </a:r>
          </a:p>
          <a:p>
            <a:pPr lvl="1">
              <a:spcBef>
                <a:spcPts val="200"/>
              </a:spcBef>
              <a:spcAft>
                <a:spcPts val="200"/>
              </a:spcAft>
            </a:pPr>
            <a:r>
              <a:rPr lang="en-US" sz="1300" kern="100" dirty="0">
                <a:ea typeface="Calibri" panose="020F0502020204030204" pitchFamily="34" charset="0"/>
                <a:cs typeface="Times New Roman" panose="02020603050405020304" pitchFamily="18" charset="0"/>
              </a:rPr>
              <a:t>Create a formal AI strategy that includes defining a goal, outlining expected outcomes, identifying key users, formulating a budget, and defining an execution timeline.</a:t>
            </a:r>
          </a:p>
          <a:p>
            <a:r>
              <a:rPr lang="en-US" sz="1300" dirty="0"/>
              <a:t>In Omdia’s </a:t>
            </a:r>
            <a:r>
              <a:rPr lang="en-US" sz="1300" i="1" dirty="0"/>
              <a:t>Quarterly Market Outlook Survey Insights – 2Q23</a:t>
            </a:r>
            <a:r>
              <a:rPr lang="en-US" sz="1300" dirty="0"/>
              <a:t> report, more MSPs (57%) are increasing their AI use in-house, than using AI in consulting/deployments for customers (44%) – see opposite.</a:t>
            </a:r>
          </a:p>
        </p:txBody>
      </p:sp>
      <p:sp>
        <p:nvSpPr>
          <p:cNvPr id="20" name="txtboxInfographicCopyright">
            <a:extLst>
              <a:ext uri="{FF2B5EF4-FFF2-40B4-BE49-F238E27FC236}">
                <a16:creationId xmlns:a16="http://schemas.microsoft.com/office/drawing/2014/main" id="{1E3DB378-F3B9-4478-8F6F-47720A4EB003}"/>
              </a:ext>
            </a:extLst>
          </p:cNvPr>
          <p:cNvSpPr txBox="1"/>
          <p:nvPr/>
        </p:nvSpPr>
        <p:spPr>
          <a:xfrm>
            <a:off x="10175534" y="6085970"/>
            <a:ext cx="605240" cy="286376"/>
          </a:xfrm>
          <a:prstGeom prst="rect">
            <a:avLst/>
          </a:prstGeom>
          <a:noFill/>
        </p:spPr>
        <p:txBody>
          <a:bodyPr wrap="none" lIns="0" tIns="0" rIns="72000" bIns="72000" rtlCol="0" anchor="b">
            <a:noAutofit/>
          </a:bodyPr>
          <a:lstStyle/>
          <a:p>
            <a:pPr algn="r"/>
            <a:r>
              <a:rPr lang="en-US" sz="800" dirty="0"/>
              <a:t>© 2023 Omdia</a:t>
            </a:r>
          </a:p>
        </p:txBody>
      </p:sp>
      <p:pic>
        <p:nvPicPr>
          <p:cNvPr id="11" name="Picture 10">
            <a:extLst>
              <a:ext uri="{FF2B5EF4-FFF2-40B4-BE49-F238E27FC236}">
                <a16:creationId xmlns:a16="http://schemas.microsoft.com/office/drawing/2014/main" id="{B61B0C0B-8406-16DA-BB3D-3F6ADDBA26C0}"/>
              </a:ext>
            </a:extLst>
          </p:cNvPr>
          <p:cNvPicPr>
            <a:picLocks noChangeAspect="1"/>
          </p:cNvPicPr>
          <p:nvPr/>
        </p:nvPicPr>
        <p:blipFill>
          <a:blip r:embed="rId3"/>
          <a:stretch>
            <a:fillRect/>
          </a:stretch>
        </p:blipFill>
        <p:spPr>
          <a:xfrm>
            <a:off x="8081287" y="463550"/>
            <a:ext cx="3804234" cy="5614903"/>
          </a:xfrm>
          <a:prstGeom prst="rect">
            <a:avLst/>
          </a:prstGeom>
        </p:spPr>
      </p:pic>
    </p:spTree>
    <p:extLst>
      <p:ext uri="{BB962C8B-B14F-4D97-AF65-F5344CB8AC3E}">
        <p14:creationId xmlns:p14="http://schemas.microsoft.com/office/powerpoint/2010/main" val="91540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81CB6A-8166-41C5-A5F6-F0C0C504EE47}"/>
              </a:ext>
            </a:extLst>
          </p:cNvPr>
          <p:cNvSpPr>
            <a:spLocks noGrp="1"/>
          </p:cNvSpPr>
          <p:nvPr>
            <p:ph type="title"/>
          </p:nvPr>
        </p:nvSpPr>
        <p:spPr>
          <a:xfrm>
            <a:off x="348312" y="476250"/>
            <a:ext cx="11495373" cy="684214"/>
          </a:xfrm>
        </p:spPr>
        <p:txBody>
          <a:bodyPr/>
          <a:lstStyle/>
          <a:p>
            <a:r>
              <a:rPr lang="en-US" dirty="0"/>
              <a:t>Cybersecurity: Use good AI for cybersecurity to fight bad AI threat actors</a:t>
            </a:r>
          </a:p>
        </p:txBody>
      </p:sp>
      <p:sp>
        <p:nvSpPr>
          <p:cNvPr id="8" name="Content Placeholder 7">
            <a:extLst>
              <a:ext uri="{FF2B5EF4-FFF2-40B4-BE49-F238E27FC236}">
                <a16:creationId xmlns:a16="http://schemas.microsoft.com/office/drawing/2014/main" id="{0EBB8CF6-F2E8-4F16-A530-C8E9164AAA66}"/>
              </a:ext>
            </a:extLst>
          </p:cNvPr>
          <p:cNvSpPr>
            <a:spLocks noGrp="1"/>
          </p:cNvSpPr>
          <p:nvPr>
            <p:ph idx="1"/>
          </p:nvPr>
        </p:nvSpPr>
        <p:spPr>
          <a:xfrm>
            <a:off x="348314" y="1419909"/>
            <a:ext cx="6784006" cy="4577666"/>
          </a:xfrm>
        </p:spPr>
        <p:txBody>
          <a:bodyPr/>
          <a:lstStyle/>
          <a:p>
            <a:pPr marL="0" indent="0">
              <a:buNone/>
            </a:pPr>
            <a:r>
              <a:rPr lang="en-US" sz="1800" b="1" dirty="0">
                <a:solidFill>
                  <a:srgbClr val="7030A0"/>
                </a:solidFill>
              </a:rPr>
              <a:t>Key takeaways</a:t>
            </a:r>
          </a:p>
          <a:p>
            <a:r>
              <a:rPr lang="en-US" b="1" dirty="0"/>
              <a:t>Session:</a:t>
            </a:r>
            <a:r>
              <a:rPr lang="en-US" dirty="0"/>
              <a:t> “Gaining an Edge in Cybersecurity with AI: A Channel Partner’s Playbook,” moderated by Sam Ruggeri, VP Business Development &amp;​ Strategic Partnership​ at Lincoln IT​, included a panel of channel players​ from Virtual Armora​, Entara, Akati Sekurity, and Thrive.</a:t>
            </a:r>
          </a:p>
          <a:p>
            <a:r>
              <a:rPr lang="en-US" dirty="0"/>
              <a:t>The panel highlighted how AI has helped increase productivity, morale, and automation for the cybersecurity segment, and recommended how vendors and partners can use it appropriately and effectively:</a:t>
            </a:r>
          </a:p>
          <a:p>
            <a:pPr lvl="1">
              <a:spcBef>
                <a:spcPts val="200"/>
              </a:spcBef>
              <a:spcAft>
                <a:spcPts val="200"/>
              </a:spcAft>
            </a:pPr>
            <a:r>
              <a:rPr lang="en-US" kern="100" dirty="0">
                <a:ea typeface="Calibri" panose="020F0502020204030204" pitchFamily="34" charset="0"/>
                <a:cs typeface="Times New Roman" panose="02020603050405020304" pitchFamily="18" charset="0"/>
              </a:rPr>
              <a:t>Establishing a formal “use” policy to prevent use of private data in public environments (i.e., ChatGPT) that may expose sensitive data and create security issues</a:t>
            </a:r>
          </a:p>
          <a:p>
            <a:pPr lvl="1">
              <a:spcBef>
                <a:spcPts val="200"/>
              </a:spcBef>
              <a:spcAft>
                <a:spcPts val="200"/>
              </a:spcAft>
            </a:pPr>
            <a:r>
              <a:rPr lang="en-US" kern="100" dirty="0">
                <a:ea typeface="Calibri" panose="020F0502020204030204" pitchFamily="34" charset="0"/>
                <a:cs typeface="Times New Roman" panose="02020603050405020304" pitchFamily="18" charset="0"/>
              </a:rPr>
              <a:t>Labor-intensive and redundant cybersecurity tasks are key targets to automate using AI</a:t>
            </a:r>
          </a:p>
          <a:p>
            <a:pPr lvl="1">
              <a:spcBef>
                <a:spcPts val="200"/>
              </a:spcBef>
              <a:spcAft>
                <a:spcPts val="200"/>
              </a:spcAft>
            </a:pPr>
            <a:r>
              <a:rPr lang="en-US" kern="100" dirty="0">
                <a:ea typeface="Calibri" panose="020F0502020204030204" pitchFamily="34" charset="0"/>
                <a:cs typeface="Times New Roman" panose="02020603050405020304" pitchFamily="18" charset="0"/>
              </a:rPr>
              <a:t>AI is created by humans and is not perfect due to inherited biases; therefore, apply supervised AI techniques for cybersecurity solutions to actively monitor, audit, and improve performance to remove errors and bias</a:t>
            </a:r>
          </a:p>
          <a:p>
            <a:pPr lvl="1">
              <a:spcBef>
                <a:spcPts val="200"/>
              </a:spcBef>
              <a:spcAft>
                <a:spcPts val="200"/>
              </a:spcAft>
            </a:pPr>
            <a:r>
              <a:rPr lang="en-US" kern="100" dirty="0">
                <a:ea typeface="Calibri" panose="020F0502020204030204" pitchFamily="34" charset="0"/>
                <a:cs typeface="Times New Roman" panose="02020603050405020304" pitchFamily="18" charset="0"/>
              </a:rPr>
              <a:t>Avoid lock-in by using multi-vendor platforms to increase layers of cybersecurity and reduce reliance on one vendor</a:t>
            </a:r>
          </a:p>
          <a:p>
            <a:pPr lvl="1">
              <a:spcBef>
                <a:spcPts val="200"/>
              </a:spcBef>
              <a:spcAft>
                <a:spcPts val="200"/>
              </a:spcAft>
            </a:pPr>
            <a:r>
              <a:rPr lang="en-US" kern="100" dirty="0">
                <a:ea typeface="Calibri" panose="020F0502020204030204" pitchFamily="34" charset="0"/>
                <a:cs typeface="Times New Roman" panose="02020603050405020304" pitchFamily="18" charset="0"/>
              </a:rPr>
              <a:t>Stay abreast of the latest government laws and policies regarding AI regulation as they may have a significant impact on the cybersecurity market, especially pertaining to data privacy.</a:t>
            </a:r>
          </a:p>
        </p:txBody>
      </p:sp>
      <p:pic>
        <p:nvPicPr>
          <p:cNvPr id="4" name="Picture 3">
            <a:extLst>
              <a:ext uri="{FF2B5EF4-FFF2-40B4-BE49-F238E27FC236}">
                <a16:creationId xmlns:a16="http://schemas.microsoft.com/office/drawing/2014/main" id="{6ED60B66-1DA4-F329-5408-59DE4AF121C5}"/>
              </a:ext>
            </a:extLst>
          </p:cNvPr>
          <p:cNvPicPr>
            <a:picLocks noChangeAspect="1"/>
          </p:cNvPicPr>
          <p:nvPr/>
        </p:nvPicPr>
        <p:blipFill rotWithShape="1">
          <a:blip r:embed="rId3"/>
          <a:srcRect l="6860"/>
          <a:stretch/>
        </p:blipFill>
        <p:spPr>
          <a:xfrm>
            <a:off x="8129588" y="1797067"/>
            <a:ext cx="3804462" cy="4200508"/>
          </a:xfrm>
          <a:prstGeom prst="rect">
            <a:avLst/>
          </a:prstGeom>
        </p:spPr>
      </p:pic>
    </p:spTree>
    <p:extLst>
      <p:ext uri="{BB962C8B-B14F-4D97-AF65-F5344CB8AC3E}">
        <p14:creationId xmlns:p14="http://schemas.microsoft.com/office/powerpoint/2010/main" val="986571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8314" y="476250"/>
            <a:ext cx="11480800" cy="445423"/>
          </a:xfrm>
          <a:prstGeom prst="rect">
            <a:avLst/>
          </a:prstGeom>
        </p:spPr>
        <p:txBody>
          <a:bodyPr vert="horz" wrap="square" lIns="0" tIns="14395" rIns="0" bIns="0" rtlCol="0" anchor="t" anchorCtr="0">
            <a:spAutoFit/>
          </a:bodyPr>
          <a:lstStyle/>
          <a:p>
            <a:pPr marL="11516">
              <a:lnSpc>
                <a:spcPct val="100000"/>
              </a:lnSpc>
              <a:spcBef>
                <a:spcPts val="113"/>
              </a:spcBef>
            </a:pPr>
            <a:r>
              <a:rPr lang="en-US" dirty="0"/>
              <a:t>Channel Futures Leadership Summit – 2023: </a:t>
            </a:r>
            <a:r>
              <a:rPr lang="en-US" spc="-54" dirty="0"/>
              <a:t>Omdia team at the event </a:t>
            </a:r>
            <a:endParaRPr dirty="0"/>
          </a:p>
        </p:txBody>
      </p:sp>
      <p:sp>
        <p:nvSpPr>
          <p:cNvPr id="4" name="object 4"/>
          <p:cNvSpPr txBox="1"/>
          <p:nvPr/>
        </p:nvSpPr>
        <p:spPr>
          <a:xfrm>
            <a:off x="348314" y="1533707"/>
            <a:ext cx="9387348" cy="272734"/>
          </a:xfrm>
          <a:prstGeom prst="rect">
            <a:avLst/>
          </a:prstGeom>
        </p:spPr>
        <p:txBody>
          <a:bodyPr vert="horz" wrap="square" lIns="0" tIns="4031" rIns="0" bIns="0" rtlCol="0">
            <a:spAutoFit/>
          </a:bodyPr>
          <a:lstStyle/>
          <a:p>
            <a:pPr marL="11516" marR="4607">
              <a:lnSpc>
                <a:spcPct val="103800"/>
              </a:lnSpc>
              <a:spcBef>
                <a:spcPts val="32"/>
              </a:spcBef>
            </a:pPr>
            <a:r>
              <a:rPr b="1" spc="-54" dirty="0">
                <a:solidFill>
                  <a:schemeClr val="accent1"/>
                </a:solidFill>
                <a:latin typeface="Arial"/>
                <a:cs typeface="Arial"/>
              </a:rPr>
              <a:t>Omdia</a:t>
            </a:r>
            <a:r>
              <a:rPr lang="en-US" b="1" spc="-54" dirty="0">
                <a:solidFill>
                  <a:schemeClr val="accent1"/>
                </a:solidFill>
                <a:latin typeface="Arial"/>
                <a:cs typeface="Arial"/>
              </a:rPr>
              <a:t>’s</a:t>
            </a:r>
            <a:r>
              <a:rPr b="1" spc="-54" dirty="0">
                <a:solidFill>
                  <a:schemeClr val="accent1"/>
                </a:solidFill>
                <a:latin typeface="Arial"/>
                <a:cs typeface="Arial"/>
              </a:rPr>
              <a:t> Channel </a:t>
            </a:r>
            <a:r>
              <a:rPr b="1" spc="-50" dirty="0">
                <a:solidFill>
                  <a:schemeClr val="accent1"/>
                </a:solidFill>
                <a:latin typeface="Arial"/>
                <a:cs typeface="Arial"/>
              </a:rPr>
              <a:t>Research </a:t>
            </a:r>
            <a:r>
              <a:rPr b="1" spc="-54" dirty="0">
                <a:solidFill>
                  <a:schemeClr val="accent1"/>
                </a:solidFill>
                <a:latin typeface="Arial"/>
                <a:cs typeface="Arial"/>
              </a:rPr>
              <a:t>and </a:t>
            </a:r>
            <a:r>
              <a:rPr b="1" spc="-50" dirty="0">
                <a:solidFill>
                  <a:schemeClr val="accent1"/>
                </a:solidFill>
                <a:latin typeface="Arial"/>
                <a:cs typeface="Arial"/>
              </a:rPr>
              <a:t>Consulting </a:t>
            </a:r>
            <a:r>
              <a:rPr b="1" spc="-32" dirty="0">
                <a:solidFill>
                  <a:schemeClr val="accent1"/>
                </a:solidFill>
                <a:latin typeface="Arial"/>
                <a:cs typeface="Arial"/>
              </a:rPr>
              <a:t>Practice </a:t>
            </a:r>
            <a:r>
              <a:rPr lang="en-US" b="1" spc="-36" dirty="0">
                <a:solidFill>
                  <a:schemeClr val="accent1"/>
                </a:solidFill>
                <a:latin typeface="Arial"/>
                <a:cs typeface="Arial"/>
              </a:rPr>
              <a:t>team</a:t>
            </a:r>
            <a:endParaRPr dirty="0">
              <a:solidFill>
                <a:schemeClr val="accent1"/>
              </a:solidFill>
              <a:latin typeface="Arial"/>
              <a:cs typeface="Arial"/>
            </a:endParaRPr>
          </a:p>
        </p:txBody>
      </p:sp>
      <p:sp>
        <p:nvSpPr>
          <p:cNvPr id="6" name="object 6"/>
          <p:cNvSpPr txBox="1"/>
          <p:nvPr/>
        </p:nvSpPr>
        <p:spPr>
          <a:xfrm>
            <a:off x="3395463" y="2874304"/>
            <a:ext cx="2171147" cy="1430308"/>
          </a:xfrm>
          <a:prstGeom prst="rect">
            <a:avLst/>
          </a:prstGeom>
        </p:spPr>
        <p:txBody>
          <a:bodyPr vert="horz" wrap="square" lIns="0" tIns="14395" rIns="0" bIns="0" rtlCol="0">
            <a:spAutoFit/>
          </a:bodyPr>
          <a:lstStyle/>
          <a:p>
            <a:pPr marL="11516">
              <a:spcBef>
                <a:spcPts val="113"/>
              </a:spcBef>
            </a:pPr>
            <a:r>
              <a:rPr sz="2000" b="1" spc="-41" dirty="0">
                <a:solidFill>
                  <a:schemeClr val="accent1"/>
                </a:solidFill>
                <a:cs typeface="Arial Narrow"/>
              </a:rPr>
              <a:t>Debbie</a:t>
            </a:r>
            <a:r>
              <a:rPr sz="2000" b="1" spc="-59" dirty="0">
                <a:solidFill>
                  <a:schemeClr val="accent1"/>
                </a:solidFill>
                <a:cs typeface="Arial Narrow"/>
              </a:rPr>
              <a:t> </a:t>
            </a:r>
            <a:r>
              <a:rPr sz="2000" b="1" spc="-100" dirty="0">
                <a:solidFill>
                  <a:schemeClr val="accent1"/>
                </a:solidFill>
                <a:cs typeface="Arial Narrow"/>
              </a:rPr>
              <a:t>Kane</a:t>
            </a:r>
            <a:endParaRPr sz="2000" b="1" dirty="0">
              <a:solidFill>
                <a:schemeClr val="accent1"/>
              </a:solidFill>
              <a:cs typeface="Arial Narrow"/>
            </a:endParaRPr>
          </a:p>
          <a:p>
            <a:pPr>
              <a:spcBef>
                <a:spcPts val="1200"/>
              </a:spcBef>
            </a:pPr>
            <a:r>
              <a:rPr lang="en-US" sz="1400" b="1" spc="-41" dirty="0">
                <a:solidFill>
                  <a:schemeClr val="accent1"/>
                </a:solidFill>
                <a:cs typeface="Arial"/>
              </a:rPr>
              <a:t>Principal Consultant​</a:t>
            </a:r>
          </a:p>
          <a:p>
            <a:pPr>
              <a:spcBef>
                <a:spcPts val="1200"/>
              </a:spcBef>
            </a:pPr>
            <a:r>
              <a:rPr lang="en-US" sz="1400" b="1" spc="-41" dirty="0">
                <a:solidFill>
                  <a:schemeClr val="accent1"/>
                </a:solidFill>
                <a:cs typeface="Arial"/>
              </a:rPr>
              <a:t>Omdia Channel Research ​</a:t>
            </a:r>
          </a:p>
          <a:p>
            <a:pPr>
              <a:spcBef>
                <a:spcPts val="1200"/>
              </a:spcBef>
            </a:pPr>
            <a:r>
              <a:rPr lang="en-US" sz="1400" b="1" spc="-41" dirty="0">
                <a:solidFill>
                  <a:schemeClr val="accent1"/>
                </a:solidFill>
                <a:cs typeface="Arial"/>
              </a:rPr>
              <a:t>&amp; Consulting Practice</a:t>
            </a:r>
            <a:endParaRPr sz="1400" b="1" dirty="0">
              <a:solidFill>
                <a:schemeClr val="accent1"/>
              </a:solidFill>
              <a:cs typeface="Lucida Sans"/>
            </a:endParaRPr>
          </a:p>
        </p:txBody>
      </p:sp>
      <p:sp>
        <p:nvSpPr>
          <p:cNvPr id="9" name="object 9"/>
          <p:cNvSpPr txBox="1"/>
          <p:nvPr/>
        </p:nvSpPr>
        <p:spPr>
          <a:xfrm>
            <a:off x="8693992" y="2874304"/>
            <a:ext cx="2171147" cy="1417484"/>
          </a:xfrm>
          <a:prstGeom prst="rect">
            <a:avLst/>
          </a:prstGeom>
        </p:spPr>
        <p:txBody>
          <a:bodyPr vert="horz" wrap="square" lIns="0" tIns="14395" rIns="0" bIns="0" rtlCol="0">
            <a:spAutoFit/>
          </a:bodyPr>
          <a:lstStyle/>
          <a:p>
            <a:pPr marL="11516">
              <a:spcBef>
                <a:spcPts val="113"/>
              </a:spcBef>
            </a:pPr>
            <a:r>
              <a:rPr sz="2000" b="1" spc="-100" dirty="0">
                <a:solidFill>
                  <a:schemeClr val="accent1"/>
                </a:solidFill>
                <a:cs typeface="Arial Narrow"/>
              </a:rPr>
              <a:t>Devan</a:t>
            </a:r>
            <a:r>
              <a:rPr sz="2000" b="1" spc="-50" dirty="0">
                <a:solidFill>
                  <a:schemeClr val="accent1"/>
                </a:solidFill>
                <a:cs typeface="Arial Narrow"/>
              </a:rPr>
              <a:t> </a:t>
            </a:r>
            <a:r>
              <a:rPr sz="2000" b="1" spc="-77" dirty="0">
                <a:solidFill>
                  <a:schemeClr val="accent1"/>
                </a:solidFill>
                <a:cs typeface="Arial Narrow"/>
              </a:rPr>
              <a:t>Adams</a:t>
            </a:r>
            <a:endParaRPr sz="2000" b="1" dirty="0">
              <a:solidFill>
                <a:schemeClr val="accent1"/>
              </a:solidFill>
              <a:cs typeface="Arial Narrow"/>
            </a:endParaRPr>
          </a:p>
          <a:p>
            <a:pPr marL="11516">
              <a:spcBef>
                <a:spcPts val="1084"/>
              </a:spcBef>
            </a:pPr>
            <a:r>
              <a:rPr sz="1400" b="1" spc="-41" dirty="0">
                <a:solidFill>
                  <a:schemeClr val="accent1"/>
                </a:solidFill>
                <a:cs typeface="Arial"/>
              </a:rPr>
              <a:t>Principal </a:t>
            </a:r>
            <a:r>
              <a:rPr sz="1400" b="1" spc="-50" dirty="0">
                <a:solidFill>
                  <a:schemeClr val="accent1"/>
                </a:solidFill>
                <a:cs typeface="Arial"/>
              </a:rPr>
              <a:t>Analyst</a:t>
            </a:r>
            <a:endParaRPr lang="en-US" sz="1400" b="1" spc="-50" dirty="0">
              <a:solidFill>
                <a:schemeClr val="accent1"/>
              </a:solidFill>
              <a:cs typeface="Arial"/>
            </a:endParaRPr>
          </a:p>
          <a:p>
            <a:pPr>
              <a:spcBef>
                <a:spcPts val="1200"/>
              </a:spcBef>
            </a:pPr>
            <a:r>
              <a:rPr lang="en-US" sz="1400" b="1" spc="-41" dirty="0">
                <a:solidFill>
                  <a:schemeClr val="accent1"/>
                </a:solidFill>
                <a:cs typeface="Arial"/>
              </a:rPr>
              <a:t>Omdia Channel Research ​</a:t>
            </a:r>
          </a:p>
          <a:p>
            <a:pPr>
              <a:spcBef>
                <a:spcPts val="1200"/>
              </a:spcBef>
            </a:pPr>
            <a:r>
              <a:rPr lang="en-US" sz="1400" b="1" spc="-41" dirty="0">
                <a:solidFill>
                  <a:schemeClr val="accent1"/>
                </a:solidFill>
                <a:cs typeface="Arial"/>
              </a:rPr>
              <a:t>&amp; Consulting Practice</a:t>
            </a:r>
            <a:endParaRPr lang="en-US" sz="1400" dirty="0">
              <a:solidFill>
                <a:schemeClr val="accent1"/>
              </a:solidFill>
              <a:cs typeface="Lucida Sans"/>
            </a:endParaRPr>
          </a:p>
        </p:txBody>
      </p:sp>
      <p:pic>
        <p:nvPicPr>
          <p:cNvPr id="1028" name="Picture 4">
            <a:extLst>
              <a:ext uri="{FF2B5EF4-FFF2-40B4-BE49-F238E27FC236}">
                <a16:creationId xmlns:a16="http://schemas.microsoft.com/office/drawing/2014/main" id="{3F64D4D5-7F70-ECF6-9224-5C3333914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792" y="2874304"/>
            <a:ext cx="1472900" cy="1438962"/>
          </a:xfrm>
          <a:prstGeom prst="ellipse">
            <a:avLst/>
          </a:prstGeom>
          <a:ln w="381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in a blue shirt and tie&#10;&#10;Description automatically generated">
            <a:extLst>
              <a:ext uri="{FF2B5EF4-FFF2-40B4-BE49-F238E27FC236}">
                <a16:creationId xmlns:a16="http://schemas.microsoft.com/office/drawing/2014/main" id="{D26EC3F3-8BB5-FF44-CE0F-1FA2C777FC82}"/>
              </a:ext>
            </a:extLst>
          </p:cNvPr>
          <p:cNvPicPr>
            <a:picLocks noChangeAspect="1"/>
          </p:cNvPicPr>
          <p:nvPr/>
        </p:nvPicPr>
        <p:blipFill rotWithShape="1">
          <a:blip r:embed="rId3">
            <a:extLst>
              <a:ext uri="{28A0092B-C50C-407E-A947-70E740481C1C}">
                <a14:useLocalDpi xmlns:a14="http://schemas.microsoft.com/office/drawing/2010/main" val="0"/>
              </a:ext>
            </a:extLst>
          </a:blip>
          <a:srcRect l="-1" t="-2554" r="1" b="2554"/>
          <a:stretch/>
        </p:blipFill>
        <p:spPr>
          <a:xfrm>
            <a:off x="6872438" y="2874304"/>
            <a:ext cx="1472184" cy="1435608"/>
          </a:xfrm>
          <a:prstGeom prst="ellipse">
            <a:avLst/>
          </a:prstGeom>
          <a:ln w="381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279A-6FD3-4F3D-9AEF-3FE4156F6810}"/>
              </a:ext>
            </a:extLst>
          </p:cNvPr>
          <p:cNvSpPr>
            <a:spLocks noGrp="1"/>
          </p:cNvSpPr>
          <p:nvPr>
            <p:ph type="title"/>
          </p:nvPr>
        </p:nvSpPr>
        <p:spPr>
          <a:xfrm>
            <a:off x="347664" y="2916454"/>
            <a:ext cx="7600949" cy="2374683"/>
          </a:xfrm>
        </p:spPr>
        <p:txBody>
          <a:bodyPr/>
          <a:lstStyle/>
          <a:p>
            <a:r>
              <a:rPr lang="en-GB" sz="6000" dirty="0"/>
              <a:t>Final recommendations </a:t>
            </a:r>
            <a:endParaRPr lang="en-US" dirty="0"/>
          </a:p>
        </p:txBody>
      </p:sp>
    </p:spTree>
    <p:extLst>
      <p:ext uri="{BB962C8B-B14F-4D97-AF65-F5344CB8AC3E}">
        <p14:creationId xmlns:p14="http://schemas.microsoft.com/office/powerpoint/2010/main" val="36461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E8957-E76B-6294-AE03-6C7B791EEC1A}"/>
              </a:ext>
            </a:extLst>
          </p:cNvPr>
          <p:cNvSpPr>
            <a:spLocks noGrp="1"/>
          </p:cNvSpPr>
          <p:nvPr>
            <p:ph type="title"/>
          </p:nvPr>
        </p:nvSpPr>
        <p:spPr/>
        <p:txBody>
          <a:bodyPr/>
          <a:lstStyle/>
          <a:p>
            <a:r>
              <a:rPr lang="en-GB" dirty="0"/>
              <a:t>Final recommendations</a:t>
            </a:r>
            <a:endParaRPr lang="en-MY" dirty="0"/>
          </a:p>
        </p:txBody>
      </p:sp>
      <p:grpSp>
        <p:nvGrpSpPr>
          <p:cNvPr id="9" name="Group 8">
            <a:extLst>
              <a:ext uri="{FF2B5EF4-FFF2-40B4-BE49-F238E27FC236}">
                <a16:creationId xmlns:a16="http://schemas.microsoft.com/office/drawing/2014/main" id="{6AE8CE96-5393-FA08-42E1-DC52F8797A55}"/>
              </a:ext>
            </a:extLst>
          </p:cNvPr>
          <p:cNvGrpSpPr/>
          <p:nvPr/>
        </p:nvGrpSpPr>
        <p:grpSpPr>
          <a:xfrm>
            <a:off x="357187" y="1802575"/>
            <a:ext cx="11477626" cy="4224065"/>
            <a:chOff x="559095" y="1627520"/>
            <a:chExt cx="7979273" cy="3106649"/>
          </a:xfrm>
        </p:grpSpPr>
        <p:sp>
          <p:nvSpPr>
            <p:cNvPr id="10" name="Inhaltsplatzhalter 4">
              <a:extLst>
                <a:ext uri="{FF2B5EF4-FFF2-40B4-BE49-F238E27FC236}">
                  <a16:creationId xmlns:a16="http://schemas.microsoft.com/office/drawing/2014/main" id="{756F408C-4D36-8F5A-B15B-8FACD9B625D8}"/>
                </a:ext>
              </a:extLst>
            </p:cNvPr>
            <p:cNvSpPr txBox="1">
              <a:spLocks/>
            </p:cNvSpPr>
            <p:nvPr/>
          </p:nvSpPr>
          <p:spPr>
            <a:xfrm>
              <a:off x="575012" y="1627520"/>
              <a:ext cx="3118647" cy="978733"/>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400" b="1" dirty="0">
                  <a:solidFill>
                    <a:schemeClr val="accent1"/>
                  </a:solidFill>
                  <a:latin typeface="+mj-lt"/>
                </a:rPr>
                <a:t>Optimize partnerships</a:t>
              </a:r>
              <a:br>
                <a:rPr lang="en-US" sz="1300" dirty="0">
                  <a:solidFill>
                    <a:schemeClr val="accent1"/>
                  </a:solidFill>
                  <a:latin typeface="+mj-lt"/>
                </a:rPr>
              </a:br>
              <a:r>
                <a:rPr lang="en-US" sz="1300" dirty="0">
                  <a:solidFill>
                    <a:schemeClr val="tx1"/>
                  </a:solidFill>
                  <a:latin typeface="+mn-lt"/>
                </a:rPr>
                <a:t>Evaluate the features available in each partner program (marketing, training, lead generation, etc.) and use them to grow your business. Be proactive in requesting MDFs/co-op funds and properly plan how they will be used, then document those actions for reimbursement.</a:t>
              </a:r>
            </a:p>
          </p:txBody>
        </p:sp>
        <p:sp>
          <p:nvSpPr>
            <p:cNvPr id="11" name="Oval 10">
              <a:extLst>
                <a:ext uri="{FF2B5EF4-FFF2-40B4-BE49-F238E27FC236}">
                  <a16:creationId xmlns:a16="http://schemas.microsoft.com/office/drawing/2014/main" id="{B963A462-FD72-E80C-9FA7-4E20610890C1}"/>
                </a:ext>
              </a:extLst>
            </p:cNvPr>
            <p:cNvSpPr/>
            <p:nvPr/>
          </p:nvSpPr>
          <p:spPr bwMode="auto">
            <a:xfrm>
              <a:off x="3806242" y="1770982"/>
              <a:ext cx="619899" cy="619899"/>
            </a:xfrm>
            <a:prstGeom prst="ellipse">
              <a:avLst/>
            </a:prstGeom>
            <a:solidFill>
              <a:schemeClr val="accent1"/>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01</a:t>
              </a:r>
            </a:p>
          </p:txBody>
        </p:sp>
        <p:sp>
          <p:nvSpPr>
            <p:cNvPr id="12" name="Inhaltsplatzhalter 4">
              <a:extLst>
                <a:ext uri="{FF2B5EF4-FFF2-40B4-BE49-F238E27FC236}">
                  <a16:creationId xmlns:a16="http://schemas.microsoft.com/office/drawing/2014/main" id="{5FE3EDE2-8E50-4829-15D7-2840E2C8FCC7}"/>
                </a:ext>
              </a:extLst>
            </p:cNvPr>
            <p:cNvSpPr txBox="1">
              <a:spLocks/>
            </p:cNvSpPr>
            <p:nvPr/>
          </p:nvSpPr>
          <p:spPr>
            <a:xfrm>
              <a:off x="5484650" y="1627520"/>
              <a:ext cx="3053718" cy="1159859"/>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b="1" dirty="0">
                  <a:solidFill>
                    <a:schemeClr val="accent4"/>
                  </a:solidFill>
                  <a:latin typeface="+mj-lt"/>
                </a:rPr>
                <a:t>Tailor programs to partners’ needs</a:t>
              </a:r>
              <a:br>
                <a:rPr lang="en-US" sz="1300" b="1" dirty="0">
                  <a:solidFill>
                    <a:schemeClr val="accent1"/>
                  </a:solidFill>
                  <a:latin typeface="+mj-lt"/>
                </a:rPr>
              </a:br>
              <a:r>
                <a:rPr lang="en-US" sz="1300" dirty="0">
                  <a:solidFill>
                    <a:schemeClr val="tx1"/>
                  </a:solidFill>
                  <a:latin typeface="+mn-lt"/>
                </a:rPr>
                <a:t>Understand partners’ capacities and recognize their weaknesses, then equip them with the resources required for them to excel in marketing, selling, and supporting your solutions. Don’t overlook the intangible aspects of channel partnerships by prioritizing the creation of a healthy partner relationship based on reciprocity and win-win situations.</a:t>
              </a:r>
            </a:p>
          </p:txBody>
        </p:sp>
        <p:sp>
          <p:nvSpPr>
            <p:cNvPr id="13" name="Oval 12">
              <a:extLst>
                <a:ext uri="{FF2B5EF4-FFF2-40B4-BE49-F238E27FC236}">
                  <a16:creationId xmlns:a16="http://schemas.microsoft.com/office/drawing/2014/main" id="{0817350E-C108-C673-350E-D7A217244409}"/>
                </a:ext>
              </a:extLst>
            </p:cNvPr>
            <p:cNvSpPr/>
            <p:nvPr/>
          </p:nvSpPr>
          <p:spPr bwMode="auto">
            <a:xfrm>
              <a:off x="4724400" y="1770982"/>
              <a:ext cx="619899" cy="619899"/>
            </a:xfrm>
            <a:prstGeom prst="ellipse">
              <a:avLst/>
            </a:prstGeom>
            <a:solidFill>
              <a:schemeClr val="accent4"/>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01</a:t>
              </a:r>
            </a:p>
          </p:txBody>
        </p:sp>
        <p:sp>
          <p:nvSpPr>
            <p:cNvPr id="14" name="Inhaltsplatzhalter 4">
              <a:extLst>
                <a:ext uri="{FF2B5EF4-FFF2-40B4-BE49-F238E27FC236}">
                  <a16:creationId xmlns:a16="http://schemas.microsoft.com/office/drawing/2014/main" id="{0D12085E-1F36-4615-FAD5-EDBFB41FF8EE}"/>
                </a:ext>
              </a:extLst>
            </p:cNvPr>
            <p:cNvSpPr txBox="1">
              <a:spLocks/>
            </p:cNvSpPr>
            <p:nvPr/>
          </p:nvSpPr>
          <p:spPr>
            <a:xfrm>
              <a:off x="589005" y="2699383"/>
              <a:ext cx="3117151" cy="978733"/>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400" b="1" dirty="0">
                  <a:solidFill>
                    <a:schemeClr val="accent2"/>
                  </a:solidFill>
                  <a:latin typeface="+mj-lt"/>
                </a:rPr>
                <a:t>Adapt to the evolving landscape </a:t>
              </a:r>
              <a:br>
                <a:rPr lang="en-US" sz="1300" b="1" dirty="0">
                  <a:solidFill>
                    <a:schemeClr val="accent2"/>
                  </a:solidFill>
                  <a:latin typeface="+mj-lt"/>
                </a:rPr>
              </a:br>
              <a:r>
                <a:rPr lang="en-US" sz="1300" dirty="0">
                  <a:solidFill>
                    <a:schemeClr val="tx1"/>
                  </a:solidFill>
                  <a:latin typeface="+mn-lt"/>
                </a:rPr>
                <a:t>Capitalize on key trends like new technologies or marketplaces and devise ways to overcome obstacles. Cybersecurity and AI are two of the fastest growing areas in the MSP market segment. TAs feel most threatened by vendors’ salesforces. M&amp;A activity is occurring at a rapid pace, so prepare for the impact accordingly.</a:t>
              </a:r>
            </a:p>
          </p:txBody>
        </p:sp>
        <p:sp>
          <p:nvSpPr>
            <p:cNvPr id="15" name="Oval 14">
              <a:extLst>
                <a:ext uri="{FF2B5EF4-FFF2-40B4-BE49-F238E27FC236}">
                  <a16:creationId xmlns:a16="http://schemas.microsoft.com/office/drawing/2014/main" id="{67544D62-98BC-1D19-F204-A9744FDAC498}"/>
                </a:ext>
              </a:extLst>
            </p:cNvPr>
            <p:cNvSpPr/>
            <p:nvPr/>
          </p:nvSpPr>
          <p:spPr bwMode="auto">
            <a:xfrm>
              <a:off x="3806242" y="2890525"/>
              <a:ext cx="619899" cy="619899"/>
            </a:xfrm>
            <a:prstGeom prst="ellipse">
              <a:avLst/>
            </a:prstGeom>
            <a:solidFill>
              <a:schemeClr val="accent2"/>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02</a:t>
              </a:r>
            </a:p>
          </p:txBody>
        </p:sp>
        <p:sp>
          <p:nvSpPr>
            <p:cNvPr id="16" name="Inhaltsplatzhalter 4">
              <a:extLst>
                <a:ext uri="{FF2B5EF4-FFF2-40B4-BE49-F238E27FC236}">
                  <a16:creationId xmlns:a16="http://schemas.microsoft.com/office/drawing/2014/main" id="{AB137478-3BC8-53DB-9F88-DFB6ECAC2210}"/>
                </a:ext>
              </a:extLst>
            </p:cNvPr>
            <p:cNvSpPr txBox="1">
              <a:spLocks/>
            </p:cNvSpPr>
            <p:nvPr/>
          </p:nvSpPr>
          <p:spPr>
            <a:xfrm>
              <a:off x="5488620" y="2699383"/>
              <a:ext cx="3049748" cy="1108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b="1" dirty="0">
                  <a:solidFill>
                    <a:schemeClr val="accent5"/>
                  </a:solidFill>
                  <a:latin typeface="+mj-lt"/>
                </a:rPr>
                <a:t>Support partner growth strategies</a:t>
              </a:r>
              <a:br>
                <a:rPr lang="en-US" sz="1300" b="1" dirty="0">
                  <a:solidFill>
                    <a:schemeClr val="accent1"/>
                  </a:solidFill>
                  <a:latin typeface="+mj-lt"/>
                </a:rPr>
              </a:br>
              <a:r>
                <a:rPr lang="en-US" sz="1300" dirty="0">
                  <a:solidFill>
                    <a:schemeClr val="tx1"/>
                  </a:solidFill>
                  <a:latin typeface="+mn-lt"/>
                </a:rPr>
                <a:t>Understand the market trends like M&amp;A and technologies delivering the most growth for partners. Obtain feedback from partners to identify the biggest opportunities based on end-user surveys, then use the insights for product development decisions; e.g., AI for in-house use and solutions deployed to customers increased for 57% and 44% of MSPs, respectively.</a:t>
              </a:r>
            </a:p>
          </p:txBody>
        </p:sp>
        <p:sp>
          <p:nvSpPr>
            <p:cNvPr id="17" name="Oval 16">
              <a:extLst>
                <a:ext uri="{FF2B5EF4-FFF2-40B4-BE49-F238E27FC236}">
                  <a16:creationId xmlns:a16="http://schemas.microsoft.com/office/drawing/2014/main" id="{D5BB2093-D67E-DD55-7E48-1BE6DDAEDC81}"/>
                </a:ext>
              </a:extLst>
            </p:cNvPr>
            <p:cNvSpPr/>
            <p:nvPr/>
          </p:nvSpPr>
          <p:spPr bwMode="auto">
            <a:xfrm>
              <a:off x="4724400" y="2890525"/>
              <a:ext cx="619899" cy="619899"/>
            </a:xfrm>
            <a:prstGeom prst="ellipse">
              <a:avLst/>
            </a:prstGeom>
            <a:solidFill>
              <a:schemeClr val="accent5"/>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02</a:t>
              </a:r>
            </a:p>
          </p:txBody>
        </p:sp>
        <p:sp>
          <p:nvSpPr>
            <p:cNvPr id="18" name="Inhaltsplatzhalter 4">
              <a:extLst>
                <a:ext uri="{FF2B5EF4-FFF2-40B4-BE49-F238E27FC236}">
                  <a16:creationId xmlns:a16="http://schemas.microsoft.com/office/drawing/2014/main" id="{45363887-3703-4523-678A-D60E3119FBEB}"/>
                </a:ext>
              </a:extLst>
            </p:cNvPr>
            <p:cNvSpPr txBox="1">
              <a:spLocks/>
            </p:cNvSpPr>
            <p:nvPr/>
          </p:nvSpPr>
          <p:spPr>
            <a:xfrm>
              <a:off x="559095" y="3794374"/>
              <a:ext cx="3176971" cy="933007"/>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buNone/>
              </a:pPr>
              <a:r>
                <a:rPr lang="en-US" sz="1400" b="1" dirty="0">
                  <a:solidFill>
                    <a:schemeClr val="accent3"/>
                  </a:solidFill>
                  <a:latin typeface="+mj-lt"/>
                </a:rPr>
                <a:t>Invest in talent</a:t>
              </a:r>
              <a:br>
                <a:rPr lang="en-US" sz="1300" b="1" dirty="0">
                  <a:solidFill>
                    <a:schemeClr val="accent1"/>
                  </a:solidFill>
                  <a:latin typeface="+mj-lt"/>
                </a:rPr>
              </a:br>
              <a:r>
                <a:rPr lang="en-US" sz="1300" dirty="0">
                  <a:solidFill>
                    <a:schemeClr val="tx1"/>
                  </a:solidFill>
                  <a:latin typeface="+mn-lt"/>
                </a:rPr>
                <a:t>Covet true leaders that can optimize the current talent base by helping employees realize, develop, and perform to their potential. Recognize the value of a diverse workforce and the need for highly skilled young talent, then invest in the resources required to recruit and retain them.</a:t>
              </a:r>
            </a:p>
          </p:txBody>
        </p:sp>
        <p:sp>
          <p:nvSpPr>
            <p:cNvPr id="19" name="Oval 18">
              <a:extLst>
                <a:ext uri="{FF2B5EF4-FFF2-40B4-BE49-F238E27FC236}">
                  <a16:creationId xmlns:a16="http://schemas.microsoft.com/office/drawing/2014/main" id="{7301897F-B2B0-0355-DD48-B573170542EF}"/>
                </a:ext>
              </a:extLst>
            </p:cNvPr>
            <p:cNvSpPr/>
            <p:nvPr/>
          </p:nvSpPr>
          <p:spPr bwMode="auto">
            <a:xfrm>
              <a:off x="3806242" y="4011152"/>
              <a:ext cx="619899" cy="619899"/>
            </a:xfrm>
            <a:prstGeom prst="ellipse">
              <a:avLst/>
            </a:prstGeom>
            <a:solidFill>
              <a:schemeClr val="accent3"/>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03</a:t>
              </a:r>
            </a:p>
          </p:txBody>
        </p:sp>
        <p:sp>
          <p:nvSpPr>
            <p:cNvPr id="20" name="Inhaltsplatzhalter 4">
              <a:extLst>
                <a:ext uri="{FF2B5EF4-FFF2-40B4-BE49-F238E27FC236}">
                  <a16:creationId xmlns:a16="http://schemas.microsoft.com/office/drawing/2014/main" id="{2988C4E0-0E8B-36CD-9F80-D4DB5838DD10}"/>
                </a:ext>
              </a:extLst>
            </p:cNvPr>
            <p:cNvSpPr txBox="1">
              <a:spLocks/>
            </p:cNvSpPr>
            <p:nvPr/>
          </p:nvSpPr>
          <p:spPr>
            <a:xfrm>
              <a:off x="5488620" y="3840052"/>
              <a:ext cx="3049748" cy="89411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400" b="1" dirty="0">
                  <a:solidFill>
                    <a:schemeClr val="accent6"/>
                  </a:solidFill>
                  <a:latin typeface="+mj-lt"/>
                </a:rPr>
                <a:t>Be gap fillers</a:t>
              </a:r>
              <a:br>
                <a:rPr lang="en-US" sz="1300" b="1" dirty="0">
                  <a:solidFill>
                    <a:schemeClr val="accent1"/>
                  </a:solidFill>
                  <a:latin typeface="+mj-lt"/>
                </a:rPr>
              </a:br>
              <a:r>
                <a:rPr lang="en-US" sz="1300" dirty="0">
                  <a:solidFill>
                    <a:schemeClr val="tx1"/>
                  </a:solidFill>
                  <a:latin typeface="+mj-lt"/>
                </a:rPr>
                <a:t>Offer a dedicated channel support team to assist partners in addressing any gaps they have such as skilled talent. Provide joint-selling opportunities for partners, especially those that have small workforces and lack the in-house skills. </a:t>
              </a:r>
              <a:r>
                <a:rPr lang="en-US" sz="1300" dirty="0">
                  <a:solidFill>
                    <a:schemeClr val="tx1"/>
                  </a:solidFill>
                  <a:latin typeface="+mn-lt"/>
                </a:rPr>
                <a:t>TAs noted recruiting and retaining talent as their biggest challenge.</a:t>
              </a:r>
              <a:endParaRPr lang="en-US" sz="1300" dirty="0">
                <a:solidFill>
                  <a:schemeClr val="tx1"/>
                </a:solidFill>
                <a:latin typeface="+mj-lt"/>
              </a:endParaRPr>
            </a:p>
          </p:txBody>
        </p:sp>
        <p:sp>
          <p:nvSpPr>
            <p:cNvPr id="21" name="Oval 20">
              <a:extLst>
                <a:ext uri="{FF2B5EF4-FFF2-40B4-BE49-F238E27FC236}">
                  <a16:creationId xmlns:a16="http://schemas.microsoft.com/office/drawing/2014/main" id="{4AE786BB-28EF-4723-4B1B-931EA3AE28AF}"/>
                </a:ext>
              </a:extLst>
            </p:cNvPr>
            <p:cNvSpPr/>
            <p:nvPr/>
          </p:nvSpPr>
          <p:spPr bwMode="auto">
            <a:xfrm>
              <a:off x="4724400" y="4011152"/>
              <a:ext cx="619899" cy="619899"/>
            </a:xfrm>
            <a:prstGeom prst="ellipse">
              <a:avLst/>
            </a:prstGeom>
            <a:solidFill>
              <a:schemeClr val="accent6"/>
            </a:solidFill>
            <a:ln w="9525">
              <a:noFill/>
              <a:round/>
              <a:headEnd/>
              <a:tailEnd/>
            </a:ln>
          </p:spPr>
          <p:txBody>
            <a:bodyPr vert="horz" wrap="square" lIns="0" tIns="0" rIns="0" bIns="0" numCol="1" rtlCol="0" anchor="ctr" anchorCtr="0" compatLnSpc="1">
              <a:prstTxWarp prst="textNoShape">
                <a:avLst/>
              </a:prstTxWarp>
            </a:bodyPr>
            <a:lstStyle/>
            <a:p>
              <a:pPr algn="ctr"/>
              <a:r>
                <a:rPr lang="en-US" sz="2800" b="1" dirty="0">
                  <a:solidFill>
                    <a:schemeClr val="bg1"/>
                  </a:solidFill>
                </a:rPr>
                <a:t>03</a:t>
              </a:r>
            </a:p>
          </p:txBody>
        </p:sp>
      </p:grpSp>
      <p:sp>
        <p:nvSpPr>
          <p:cNvPr id="22" name="Rectangle 21">
            <a:extLst>
              <a:ext uri="{FF2B5EF4-FFF2-40B4-BE49-F238E27FC236}">
                <a16:creationId xmlns:a16="http://schemas.microsoft.com/office/drawing/2014/main" id="{4640D7DB-E903-99DE-000F-72387329B099}"/>
              </a:ext>
            </a:extLst>
          </p:cNvPr>
          <p:cNvSpPr/>
          <p:nvPr/>
        </p:nvSpPr>
        <p:spPr>
          <a:xfrm>
            <a:off x="336550" y="1406468"/>
            <a:ext cx="5583112" cy="38682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MSPs</a:t>
            </a:r>
          </a:p>
        </p:txBody>
      </p:sp>
      <p:sp>
        <p:nvSpPr>
          <p:cNvPr id="23" name="Rectangle 22">
            <a:extLst>
              <a:ext uri="{FF2B5EF4-FFF2-40B4-BE49-F238E27FC236}">
                <a16:creationId xmlns:a16="http://schemas.microsoft.com/office/drawing/2014/main" id="{99BA3EF0-976C-2B2E-B6F5-DB011179D0FD}"/>
              </a:ext>
            </a:extLst>
          </p:cNvPr>
          <p:cNvSpPr/>
          <p:nvPr/>
        </p:nvSpPr>
        <p:spPr>
          <a:xfrm>
            <a:off x="6348687" y="1412875"/>
            <a:ext cx="5480414" cy="386822"/>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Vendors/suppliers</a:t>
            </a:r>
          </a:p>
        </p:txBody>
      </p:sp>
    </p:spTree>
    <p:extLst>
      <p:ext uri="{BB962C8B-B14F-4D97-AF65-F5344CB8AC3E}">
        <p14:creationId xmlns:p14="http://schemas.microsoft.com/office/powerpoint/2010/main" val="562704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6550" y="1412875"/>
            <a:ext cx="7529066" cy="3689221"/>
          </a:xfrm>
        </p:spPr>
        <p:txBody>
          <a:bodyPr/>
          <a:lstStyle/>
          <a:p>
            <a:r>
              <a:rPr lang="en-US" dirty="0"/>
              <a:t>“True channel leaders are just as invested in the growth and development of their employees as they are in their own.”</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7510509" y="4296580"/>
            <a:ext cx="4324304" cy="1716293"/>
          </a:xfrm>
        </p:spPr>
        <p:txBody>
          <a:bodyPr/>
          <a:lstStyle/>
          <a:p>
            <a:r>
              <a:rPr lang="en-US" sz="2800" b="1" dirty="0"/>
              <a:t>Devan Adams</a:t>
            </a:r>
          </a:p>
          <a:p>
            <a:r>
              <a:rPr lang="en-US" sz="2800" dirty="0"/>
              <a:t>Senior Principal Analyst,</a:t>
            </a:r>
          </a:p>
          <a:p>
            <a:r>
              <a:rPr lang="en-US" sz="2800" dirty="0"/>
              <a:t>Channel Research and Consulting Practice</a:t>
            </a:r>
          </a:p>
        </p:txBody>
      </p:sp>
    </p:spTree>
    <p:extLst>
      <p:ext uri="{BB962C8B-B14F-4D97-AF65-F5344CB8AC3E}">
        <p14:creationId xmlns:p14="http://schemas.microsoft.com/office/powerpoint/2010/main" val="233891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1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E4D9-CF5E-0A8A-203B-C8BB56B3A5C5}"/>
              </a:ext>
            </a:extLst>
          </p:cNvPr>
          <p:cNvSpPr>
            <a:spLocks noGrp="1"/>
          </p:cNvSpPr>
          <p:nvPr>
            <p:ph type="title"/>
          </p:nvPr>
        </p:nvSpPr>
        <p:spPr/>
        <p:txBody>
          <a:bodyPr/>
          <a:lstStyle/>
          <a:p>
            <a:r>
              <a:rPr lang="en-GB" dirty="0"/>
              <a:t>Appendix</a:t>
            </a:r>
            <a:endParaRPr lang="en-US" dirty="0"/>
          </a:p>
        </p:txBody>
      </p:sp>
      <p:sp>
        <p:nvSpPr>
          <p:cNvPr id="3" name="Content Placeholder 2">
            <a:extLst>
              <a:ext uri="{FF2B5EF4-FFF2-40B4-BE49-F238E27FC236}">
                <a16:creationId xmlns:a16="http://schemas.microsoft.com/office/drawing/2014/main" id="{8DD87BC0-3131-BF87-D2A4-E274D8555AB6}"/>
              </a:ext>
            </a:extLst>
          </p:cNvPr>
          <p:cNvSpPr>
            <a:spLocks noGrp="1"/>
          </p:cNvSpPr>
          <p:nvPr>
            <p:ph sz="quarter" idx="10"/>
          </p:nvPr>
        </p:nvSpPr>
        <p:spPr/>
        <p:txBody>
          <a:bodyPr/>
          <a:lstStyle/>
          <a:p>
            <a:pPr marL="0" indent="0">
              <a:buNone/>
            </a:pPr>
            <a:r>
              <a:rPr lang="en-US" b="1" dirty="0"/>
              <a:t>Key definitions</a:t>
            </a:r>
          </a:p>
          <a:p>
            <a:pPr marL="216000" lvl="1" indent="-216000">
              <a:spcAft>
                <a:spcPts val="400"/>
              </a:spcAft>
              <a:buFont typeface="Calibri" panose="020F0502020204030204" pitchFamily="34" charset="0"/>
              <a:buChar char="•"/>
            </a:pPr>
            <a:r>
              <a:rPr lang="en-US" b="1" dirty="0"/>
              <a:t>Market development funds (MDF):</a:t>
            </a:r>
            <a:r>
              <a:rPr lang="en-US" dirty="0"/>
              <a:t> Vendor/supplier-designated funds that require channel partners to meet certain qualifications to receiving funds, primarily designed to be used for marketing.</a:t>
            </a:r>
          </a:p>
          <a:p>
            <a:pPr marL="216000" lvl="1" indent="-216000">
              <a:spcAft>
                <a:spcPts val="400"/>
              </a:spcAft>
              <a:buFont typeface="Calibri" panose="020F0502020204030204" pitchFamily="34" charset="0"/>
              <a:buChar char="•"/>
            </a:pPr>
            <a:r>
              <a:rPr lang="en-US" b="1" dirty="0"/>
              <a:t>Co-op funds (also referred to as rebates or incentives):</a:t>
            </a:r>
            <a:r>
              <a:rPr lang="en-US" dirty="0"/>
              <a:t> Commission-earned funds by channel partners for product/service sales reimbursed by vendors.</a:t>
            </a:r>
          </a:p>
          <a:p>
            <a:pPr lvl="1"/>
            <a:endParaRPr lang="en-US" b="1" dirty="0"/>
          </a:p>
        </p:txBody>
      </p:sp>
    </p:spTree>
    <p:extLst>
      <p:ext uri="{BB962C8B-B14F-4D97-AF65-F5344CB8AC3E}">
        <p14:creationId xmlns:p14="http://schemas.microsoft.com/office/powerpoint/2010/main" val="143359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F48B223-CD3D-4196-A9D5-14C4740AA432}"/>
              </a:ext>
            </a:extLst>
          </p:cNvPr>
          <p:cNvSpPr>
            <a:spLocks noGrp="1"/>
          </p:cNvSpPr>
          <p:nvPr>
            <p:ph sz="quarter" idx="10"/>
          </p:nvPr>
        </p:nvSpPr>
        <p:spPr>
          <a:xfrm>
            <a:off x="348314" y="1412875"/>
            <a:ext cx="11480800" cy="4735376"/>
          </a:xfrm>
        </p:spPr>
        <p:txBody>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r>
              <a:rPr lang="en-US" sz="1200" i="1" dirty="0">
                <a:latin typeface="Calibri" panose="020F0502020204030204" pitchFamily="34" charset="0"/>
                <a:ea typeface="Times New Roman" panose="02020603050405020304" pitchFamily="18" charset="0"/>
                <a:hlinkClick r:id="rId3"/>
              </a:rPr>
              <a:t>Managed Service Provider (MSP) 501 Survey Insights – 2023</a:t>
            </a:r>
            <a:r>
              <a:rPr lang="en-US" sz="1200" dirty="0"/>
              <a:t> (August 2023)</a:t>
            </a:r>
          </a:p>
          <a:p>
            <a:r>
              <a:rPr lang="en-GB" sz="1200" i="1" u="sng" dirty="0">
                <a:hlinkClick r:id="rId4"/>
              </a:rPr>
              <a:t>Fastest-Growing Managed Service Providers (MSPs) Survey Insights – 2023</a:t>
            </a:r>
            <a:r>
              <a:rPr lang="en-US" sz="1200" dirty="0"/>
              <a:t> (August 2023)</a:t>
            </a:r>
          </a:p>
          <a:p>
            <a:r>
              <a:rPr lang="en-US" sz="1200" i="1" u="sng" dirty="0">
                <a:hlinkClick r:id="rId5"/>
              </a:rPr>
              <a:t>Quarterly Market Outlook Survey Insights – 2Q23</a:t>
            </a:r>
            <a:r>
              <a:rPr lang="en-US" sz="1200" dirty="0"/>
              <a:t> (September 2023)</a:t>
            </a:r>
          </a:p>
          <a:p>
            <a:r>
              <a:rPr lang="en-US" sz="1200" dirty="0">
                <a:hlinkClick r:id="rId6"/>
              </a:rPr>
              <a:t>“Haven’t Drunk the Cloud Marketplaces Kool-Aid? It’s About Time You Did”</a:t>
            </a:r>
            <a:r>
              <a:rPr lang="en-US" sz="1200" dirty="0"/>
              <a:t> (September 2023)</a:t>
            </a:r>
          </a:p>
          <a:p>
            <a:r>
              <a:rPr lang="en-US" sz="1200" dirty="0">
                <a:hlinkClick r:id="rId7"/>
              </a:rPr>
              <a:t>“How a Co-Security Approach Can Improve Vendor-Partner Relationships”</a:t>
            </a:r>
            <a:r>
              <a:rPr lang="en-US" sz="1200" dirty="0"/>
              <a:t> (September 2023)</a:t>
            </a:r>
          </a:p>
          <a:p>
            <a:r>
              <a:rPr lang="en-US" sz="1200" i="1" dirty="0">
                <a:hlinkClick r:id="rId8"/>
              </a:rPr>
              <a:t>“Gaining an Edge: Using AI to Thwart Cybercriminals with AI-Facilitated Attacks”</a:t>
            </a:r>
            <a:r>
              <a:rPr lang="en-US" sz="1200" dirty="0"/>
              <a:t> (October 2023)</a:t>
            </a:r>
          </a:p>
          <a:p>
            <a:r>
              <a:rPr lang="en-US" sz="1200" dirty="0">
                <a:hlinkClick r:id="rId9"/>
              </a:rPr>
              <a:t>“What to Consider If You Want to Grow by Acquisition</a:t>
            </a:r>
            <a:r>
              <a:rPr lang="en-US" sz="1200" dirty="0">
                <a:hlinkClick r:id="rId9">
                  <a:extLst>
                    <a:ext uri="{A12FA001-AC4F-418D-AE19-62706E023703}">
                      <ahyp:hlinkClr xmlns:ahyp="http://schemas.microsoft.com/office/drawing/2018/hyperlinkcolor" val="tx"/>
                    </a:ext>
                  </a:extLst>
                </a:hlinkClick>
              </a:rPr>
              <a:t>”</a:t>
            </a:r>
            <a:r>
              <a:rPr lang="en-US" sz="1200" dirty="0"/>
              <a:t> (October 2023)</a:t>
            </a:r>
          </a:p>
          <a:p>
            <a:r>
              <a:rPr lang="en-US" sz="1200" dirty="0">
                <a:solidFill>
                  <a:prstClr val="black"/>
                </a:solidFill>
                <a:hlinkClick r:id="rId10"/>
              </a:rPr>
              <a:t>“Partners Must Embrace Cloud Marketplaces for Future Prosperity</a:t>
            </a:r>
            <a:r>
              <a:rPr lang="en-US" sz="1200" dirty="0">
                <a:solidFill>
                  <a:prstClr val="black"/>
                </a:solidFill>
              </a:rPr>
              <a:t>” </a:t>
            </a:r>
            <a:r>
              <a:rPr lang="en-US" sz="1200" dirty="0"/>
              <a:t>(November 2023)</a:t>
            </a:r>
          </a:p>
          <a:p>
            <a:pPr marL="0" lvl="0" indent="0">
              <a:lnSpc>
                <a:spcPct val="110000"/>
              </a:lnSpc>
              <a:spcBef>
                <a:spcPts val="1700"/>
              </a:spcBef>
              <a:spcAft>
                <a:spcPts val="0"/>
              </a:spcAft>
              <a:buSzPct val="100000"/>
              <a:buNone/>
            </a:pPr>
            <a:r>
              <a:rPr lang="en-GB" sz="1200" b="1" dirty="0">
                <a:solidFill>
                  <a:prstClr val="black"/>
                </a:solidFill>
              </a:rPr>
              <a:t>Author</a:t>
            </a:r>
          </a:p>
          <a:p>
            <a:pPr marL="0" lvl="1" indent="0">
              <a:spcBef>
                <a:spcPts val="600"/>
              </a:spcBef>
              <a:spcAft>
                <a:spcPts val="0"/>
              </a:spcAft>
              <a:buNone/>
            </a:pPr>
            <a:r>
              <a:rPr lang="en-US" sz="1200" dirty="0"/>
              <a:t>Devan Adams, Senior Principal Analyst – Informa Tech, Omdia Channel Research and Consulting Practice</a:t>
            </a:r>
          </a:p>
          <a:p>
            <a:pPr marL="0" lvl="1" indent="0">
              <a:lnSpc>
                <a:spcPct val="110000"/>
              </a:lnSpc>
              <a:spcAft>
                <a:spcPts val="0"/>
              </a:spcAft>
              <a:buNone/>
            </a:pPr>
            <a:r>
              <a:rPr lang="en-GB" sz="1200" dirty="0">
                <a:solidFill>
                  <a:prstClr val="black"/>
                </a:solidFill>
                <a:hlinkClick r:id="rId11"/>
              </a:rPr>
              <a:t>askananalyst@omdia.com</a:t>
            </a:r>
            <a:endParaRPr lang="en-GB" sz="1200" dirty="0">
              <a:solidFill>
                <a:prstClr val="black"/>
              </a:solidFill>
            </a:endParaRPr>
          </a:p>
          <a:p>
            <a:pPr marL="0" lvl="1" indent="0">
              <a:spcBef>
                <a:spcPts val="600"/>
              </a:spcBef>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spcBef>
                <a:spcPts val="600"/>
              </a:spcBef>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12"/>
              </a:rPr>
              <a:t>consulting@omdia.com</a:t>
            </a:r>
            <a:r>
              <a:rPr lang="en-GB" sz="1200" dirty="0">
                <a:solidFill>
                  <a:prstClr val="black"/>
                </a:solidFill>
              </a:rPr>
              <a:t>.</a:t>
            </a:r>
          </a:p>
          <a:p>
            <a:pPr marL="0" lvl="1" indent="0">
              <a:spcBef>
                <a:spcPts val="600"/>
              </a:spcBef>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spcBef>
                <a:spcPts val="600"/>
              </a:spcBef>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13"/>
              </a:rPr>
              <a:t>citations@omdia.com</a:t>
            </a:r>
            <a:r>
              <a:rPr lang="en-GB" sz="1200" dirty="0">
                <a:solidFill>
                  <a:prstClr val="black"/>
                </a:solidFill>
              </a:rPr>
              <a:t>.</a:t>
            </a:r>
          </a:p>
        </p:txBody>
      </p:sp>
      <p:sp>
        <p:nvSpPr>
          <p:cNvPr id="6" name="Title 5">
            <a:extLst>
              <a:ext uri="{FF2B5EF4-FFF2-40B4-BE49-F238E27FC236}">
                <a16:creationId xmlns:a16="http://schemas.microsoft.com/office/drawing/2014/main" id="{543ABC64-D18A-4873-8D31-C7017588877C}"/>
              </a:ext>
            </a:extLst>
          </p:cNvPr>
          <p:cNvSpPr>
            <a:spLocks noGrp="1"/>
          </p:cNvSpPr>
          <p:nvPr>
            <p:ph type="title"/>
          </p:nvPr>
        </p:nvSpPr>
        <p:spPr/>
        <p:txBody>
          <a:bodyPr/>
          <a:lstStyle/>
          <a:p>
            <a:r>
              <a:rPr lang="en-GB" dirty="0"/>
              <a:t>Appendix</a:t>
            </a:r>
            <a:endParaRPr lang="en-US" dirty="0"/>
          </a:p>
        </p:txBody>
      </p:sp>
    </p:spTree>
    <p:extLst>
      <p:ext uri="{BB962C8B-B14F-4D97-AF65-F5344CB8AC3E}">
        <p14:creationId xmlns:p14="http://schemas.microsoft.com/office/powerpoint/2010/main" val="348237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39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45A525-DD83-A28F-AF34-2AE92E453FD8}"/>
              </a:ext>
            </a:extLst>
          </p:cNvPr>
          <p:cNvSpPr>
            <a:spLocks noGrp="1"/>
          </p:cNvSpPr>
          <p:nvPr>
            <p:ph type="title"/>
          </p:nvPr>
        </p:nvSpPr>
        <p:spPr/>
        <p:txBody>
          <a:bodyPr/>
          <a:lstStyle/>
          <a:p>
            <a:r>
              <a:rPr lang="en-GB" dirty="0"/>
              <a:t>Contents</a:t>
            </a:r>
            <a:endParaRPr lang="en-US" dirty="0"/>
          </a:p>
        </p:txBody>
      </p:sp>
      <p:sp>
        <p:nvSpPr>
          <p:cNvPr id="4" name="Text Placeholder 3">
            <a:extLst>
              <a:ext uri="{FF2B5EF4-FFF2-40B4-BE49-F238E27FC236}">
                <a16:creationId xmlns:a16="http://schemas.microsoft.com/office/drawing/2014/main" id="{2A7F92E0-3F90-8F13-8862-E21A67610473}"/>
              </a:ext>
            </a:extLst>
          </p:cNvPr>
          <p:cNvSpPr>
            <a:spLocks noGrp="1"/>
          </p:cNvSpPr>
          <p:nvPr>
            <p:ph type="body" sz="quarter" idx="13"/>
          </p:nvPr>
        </p:nvSpPr>
        <p:spPr/>
        <p:txBody>
          <a:bodyPr/>
          <a:lstStyle/>
          <a:p>
            <a:pPr marL="215900" marR="0" lvl="0" indent="-215900" algn="l" defTabSz="914400"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lang="en-US" sz="1400" dirty="0"/>
              <a:t>Show overview 	</a:t>
            </a:r>
            <a:r>
              <a:rPr lang="en-GB" sz="1400" dirty="0">
                <a:solidFill>
                  <a:srgbClr val="000000"/>
                </a:solidFill>
                <a:latin typeface="Calibri" panose="020F0502020204030204"/>
              </a:rPr>
              <a:t>05</a:t>
            </a:r>
            <a:endParaRPr lang="en-US" sz="1400" dirty="0"/>
          </a:p>
          <a:p>
            <a:pPr marL="215900" marR="0" lvl="0" indent="-215900" algn="l" defTabSz="914400"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lang="en-US" sz="1400" dirty="0"/>
              <a:t>Top stories 	</a:t>
            </a:r>
            <a:r>
              <a:rPr lang="en-GB" sz="1400" dirty="0">
                <a:solidFill>
                  <a:srgbClr val="000000"/>
                </a:solidFill>
                <a:latin typeface="Calibri" panose="020F0502020204030204"/>
              </a:rPr>
              <a:t>08</a:t>
            </a:r>
            <a:endParaRPr lang="en-US" sz="1400" dirty="0"/>
          </a:p>
          <a:p>
            <a:pPr marL="215900" marR="0" lvl="0" indent="-215900" algn="l" defTabSz="914400"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Key takeaways	</a:t>
            </a:r>
            <a:r>
              <a:rPr lang="en-GB" sz="1400" dirty="0">
                <a:solidFill>
                  <a:srgbClr val="000000"/>
                </a:solidFill>
                <a:latin typeface="Calibri" panose="020F0502020204030204"/>
              </a:rPr>
              <a:t>10</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60000" marR="0" lvl="1" indent="-144000" algn="l" defTabSz="941388"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Inspirational leadership	</a:t>
            </a:r>
            <a:r>
              <a:rPr lang="en-GB" sz="1400" dirty="0">
                <a:solidFill>
                  <a:srgbClr val="000000"/>
                </a:solidFill>
                <a:latin typeface="Calibri" panose="020F0502020204030204"/>
              </a:rPr>
              <a:t>11</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60000" marR="0" lvl="1" indent="-144000" algn="l" defTabSz="941388"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IT industry outlook	</a:t>
            </a:r>
            <a:r>
              <a:rPr lang="en-GB" sz="1400" dirty="0">
                <a:solidFill>
                  <a:srgbClr val="000000"/>
                </a:solidFill>
                <a:latin typeface="Calibri" panose="020F0502020204030204"/>
              </a:rPr>
              <a:t>12</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lvl="1" defTabSz="941388">
              <a:spcBef>
                <a:spcPts val="600"/>
              </a:spcBef>
              <a:buClr>
                <a:srgbClr val="6D2CA7"/>
              </a:buClr>
              <a:tabLst>
                <a:tab pos="10972800" algn="r"/>
              </a:tabLst>
              <a:defRPr/>
            </a:pPr>
            <a:r>
              <a:rPr lang="en-US" sz="1400" dirty="0">
                <a:solidFill>
                  <a:srgbClr val="000000"/>
                </a:solidFill>
                <a:latin typeface="Calibri" panose="020F0502020204030204"/>
              </a:rPr>
              <a:t>State of the technology agent/advisor (TA) market</a:t>
            </a:r>
            <a:r>
              <a:rPr lang="en-GB" sz="1400" dirty="0">
                <a:solidFill>
                  <a:srgbClr val="000000"/>
                </a:solidFill>
                <a:latin typeface="Calibri" panose="020F0502020204030204"/>
              </a:rPr>
              <a:t>	13</a:t>
            </a:r>
          </a:p>
          <a:p>
            <a:pPr lvl="1" defTabSz="941388">
              <a:spcBef>
                <a:spcPts val="600"/>
              </a:spcBef>
              <a:buClr>
                <a:srgbClr val="6D2CA7"/>
              </a:buClr>
              <a:tabLst>
                <a:tab pos="10972800" algn="r"/>
              </a:tabLst>
              <a:defRPr/>
            </a:pPr>
            <a:r>
              <a:rPr lang="en-US" sz="1400" dirty="0">
                <a:solidFill>
                  <a:srgbClr val="000000"/>
                </a:solidFill>
                <a:latin typeface="Calibri" panose="020F0502020204030204"/>
              </a:rPr>
              <a:t>Market development funds (MDFs)/co-op funds 	</a:t>
            </a:r>
            <a:r>
              <a:rPr lang="en-GB" sz="1400" dirty="0">
                <a:solidFill>
                  <a:srgbClr val="000000"/>
                </a:solidFill>
                <a:latin typeface="Calibri" panose="020F0502020204030204"/>
              </a:rPr>
              <a:t>14</a:t>
            </a:r>
          </a:p>
          <a:p>
            <a:pPr lvl="1" defTabSz="941388">
              <a:spcBef>
                <a:spcPts val="600"/>
              </a:spcBef>
              <a:buClr>
                <a:srgbClr val="6D2CA7"/>
              </a:buClr>
              <a:tabLst>
                <a:tab pos="10972800" algn="r"/>
              </a:tabLst>
              <a:defRPr/>
            </a:pPr>
            <a:r>
              <a:rPr lang="en-GB" sz="1400" dirty="0">
                <a:solidFill>
                  <a:srgbClr val="000000"/>
                </a:solidFill>
                <a:latin typeface="Calibri" panose="020F0502020204030204"/>
              </a:rPr>
              <a:t>Marketplaces 	15</a:t>
            </a:r>
          </a:p>
          <a:p>
            <a:pPr lvl="1" defTabSz="941388">
              <a:spcBef>
                <a:spcPts val="600"/>
              </a:spcBef>
              <a:buClr>
                <a:srgbClr val="6D2CA7"/>
              </a:buClr>
              <a:tabLst>
                <a:tab pos="10972800" algn="r"/>
              </a:tabLst>
              <a:defRPr/>
            </a:pPr>
            <a:r>
              <a:rPr lang="en-GB" sz="1400" dirty="0">
                <a:solidFill>
                  <a:srgbClr val="000000"/>
                </a:solidFill>
                <a:latin typeface="Calibri" panose="020F0502020204030204"/>
              </a:rPr>
              <a:t>Next-gen talent 	16</a:t>
            </a:r>
          </a:p>
          <a:p>
            <a:pPr lvl="1" defTabSz="941388">
              <a:spcBef>
                <a:spcPts val="600"/>
              </a:spcBef>
              <a:buClr>
                <a:srgbClr val="6D2CA7"/>
              </a:buClr>
              <a:tabLst>
                <a:tab pos="10972800" algn="r"/>
              </a:tabLst>
              <a:defRPr/>
            </a:pPr>
            <a:r>
              <a:rPr lang="en-GB" sz="1400" dirty="0">
                <a:solidFill>
                  <a:srgbClr val="000000"/>
                </a:solidFill>
                <a:latin typeface="Calibri" panose="020F0502020204030204"/>
              </a:rPr>
              <a:t>Mergers &amp; acquisitions (M&amp;A) 	17</a:t>
            </a:r>
          </a:p>
          <a:p>
            <a:pPr lvl="1" defTabSz="941388">
              <a:spcBef>
                <a:spcPts val="600"/>
              </a:spcBef>
              <a:buClr>
                <a:srgbClr val="6D2CA7"/>
              </a:buClr>
              <a:tabLst>
                <a:tab pos="10972800" algn="r"/>
              </a:tabLst>
              <a:defRPr/>
            </a:pPr>
            <a:r>
              <a:rPr lang="en-GB" sz="1400" dirty="0">
                <a:solidFill>
                  <a:srgbClr val="000000"/>
                </a:solidFill>
                <a:latin typeface="Calibri" panose="020F0502020204030204"/>
              </a:rPr>
              <a:t>Artificial intelligence 	18</a:t>
            </a:r>
          </a:p>
          <a:p>
            <a:pPr lvl="1" defTabSz="941388">
              <a:spcBef>
                <a:spcPts val="600"/>
              </a:spcBef>
              <a:buClr>
                <a:srgbClr val="6D2CA7"/>
              </a:buClr>
              <a:tabLst>
                <a:tab pos="10972800" algn="r"/>
              </a:tabLst>
              <a:defRPr/>
            </a:pPr>
            <a:r>
              <a:rPr lang="en-GB" sz="1400" dirty="0">
                <a:solidFill>
                  <a:srgbClr val="000000"/>
                </a:solidFill>
                <a:latin typeface="Calibri" panose="020F0502020204030204"/>
              </a:rPr>
              <a:t>Cybersecurity	19</a:t>
            </a:r>
          </a:p>
          <a:p>
            <a:pPr marL="215900" marR="0" lvl="0" indent="-215900" algn="l" defTabSz="914400" rtl="0" eaLnBrk="1" fontAlgn="auto" latinLnBrk="0" hangingPunct="1">
              <a:spcBef>
                <a:spcPts val="600"/>
              </a:spcBef>
              <a:spcAft>
                <a:spcPts val="0"/>
              </a:spcAft>
              <a:buClr>
                <a:srgbClr val="6D2CA7"/>
              </a:buClr>
              <a:buSzTx/>
              <a:buFont typeface="Calibri" panose="020F0502020204030204" pitchFamily="34" charset="0"/>
              <a:buChar char="•"/>
              <a:tabLst>
                <a:tab pos="10972800" algn="r"/>
              </a:tabLst>
              <a:defRPr/>
            </a:pPr>
            <a:r>
              <a:rPr lang="en-US" sz="1400" dirty="0"/>
              <a:t>Final recommendations</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lang="en-GB" sz="1400" dirty="0">
                <a:solidFill>
                  <a:srgbClr val="000000"/>
                </a:solidFill>
                <a:latin typeface="Calibri" panose="020F0502020204030204"/>
              </a:rPr>
              <a:t>20</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a:spcBef>
                <a:spcPts val="600"/>
              </a:spcBef>
              <a:buClr>
                <a:srgbClr val="6D2CA7"/>
              </a:buClr>
              <a:tabLst>
                <a:tab pos="10972800" algn="r"/>
              </a:tabLst>
              <a:defRPr/>
            </a:pPr>
            <a:r>
              <a:rPr lang="en-US" sz="1400" dirty="0"/>
              <a:t>Appendix </a:t>
            </a:r>
            <a:r>
              <a:rPr lang="en-GB" sz="1400" dirty="0"/>
              <a:t>	23</a:t>
            </a:r>
          </a:p>
        </p:txBody>
      </p:sp>
    </p:spTree>
    <p:extLst>
      <p:ext uri="{BB962C8B-B14F-4D97-AF65-F5344CB8AC3E}">
        <p14:creationId xmlns:p14="http://schemas.microsoft.com/office/powerpoint/2010/main" val="128139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0023C5F-D481-8254-0243-10C1C231CAD0}"/>
              </a:ext>
            </a:extLst>
          </p:cNvPr>
          <p:cNvGraphicFramePr>
            <a:graphicFrameLocks noGrp="1"/>
          </p:cNvGraphicFramePr>
          <p:nvPr>
            <p:extLst>
              <p:ext uri="{D42A27DB-BD31-4B8C-83A1-F6EECF244321}">
                <p14:modId xmlns:p14="http://schemas.microsoft.com/office/powerpoint/2010/main" val="2819244772"/>
              </p:ext>
            </p:extLst>
          </p:nvPr>
        </p:nvGraphicFramePr>
        <p:xfrm>
          <a:off x="348314" y="1375610"/>
          <a:ext cx="1757363" cy="208716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01</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r>
                        <a:rPr lang="en-US" sz="1400" b="1" dirty="0">
                          <a:solidFill>
                            <a:schemeClr val="accent1"/>
                          </a:solidFill>
                        </a:rPr>
                        <a:t>Inspirational leadership</a:t>
                      </a:r>
                    </a:p>
                    <a:p>
                      <a:r>
                        <a:rPr lang="en-US" sz="1400" dirty="0"/>
                        <a:t>True leadership is defined by influence, not titles</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13" name="Table 6">
            <a:extLst>
              <a:ext uri="{FF2B5EF4-FFF2-40B4-BE49-F238E27FC236}">
                <a16:creationId xmlns:a16="http://schemas.microsoft.com/office/drawing/2014/main" id="{B7B25508-3B90-2F75-10DA-5B0891B96942}"/>
              </a:ext>
            </a:extLst>
          </p:cNvPr>
          <p:cNvGraphicFramePr>
            <a:graphicFrameLocks noGrp="1"/>
          </p:cNvGraphicFramePr>
          <p:nvPr>
            <p:extLst>
              <p:ext uri="{D42A27DB-BD31-4B8C-83A1-F6EECF244321}">
                <p14:modId xmlns:p14="http://schemas.microsoft.com/office/powerpoint/2010/main" val="1836343760"/>
              </p:ext>
            </p:extLst>
          </p:nvPr>
        </p:nvGraphicFramePr>
        <p:xfrm>
          <a:off x="2872968" y="1369647"/>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02</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IT industry outlook</a:t>
                      </a:r>
                      <a:br>
                        <a:rPr lang="en-US" sz="1400" dirty="0"/>
                      </a:br>
                      <a:r>
                        <a:rPr lang="en-US" sz="1400" dirty="0"/>
                        <a:t>Channel is at the center of every IT market</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14" name="Table 6">
            <a:extLst>
              <a:ext uri="{FF2B5EF4-FFF2-40B4-BE49-F238E27FC236}">
                <a16:creationId xmlns:a16="http://schemas.microsoft.com/office/drawing/2014/main" id="{78DEBAC6-F343-7B27-D2FE-3FE271641F70}"/>
              </a:ext>
            </a:extLst>
          </p:cNvPr>
          <p:cNvGraphicFramePr>
            <a:graphicFrameLocks noGrp="1"/>
          </p:cNvGraphicFramePr>
          <p:nvPr>
            <p:extLst>
              <p:ext uri="{D42A27DB-BD31-4B8C-83A1-F6EECF244321}">
                <p14:modId xmlns:p14="http://schemas.microsoft.com/office/powerpoint/2010/main" val="2795067215"/>
              </p:ext>
            </p:extLst>
          </p:nvPr>
        </p:nvGraphicFramePr>
        <p:xfrm>
          <a:off x="5391475" y="1315717"/>
          <a:ext cx="1757363" cy="230052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03</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State of the technology agent/ advisor (TA) market</a:t>
                      </a:r>
                      <a:br>
                        <a:rPr lang="en-US" sz="1400" dirty="0"/>
                      </a:br>
                      <a:r>
                        <a:rPr lang="en-US" sz="1400" dirty="0"/>
                        <a:t>Opportunities and challenges are plentiful</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15" name="Table 6">
            <a:extLst>
              <a:ext uri="{FF2B5EF4-FFF2-40B4-BE49-F238E27FC236}">
                <a16:creationId xmlns:a16="http://schemas.microsoft.com/office/drawing/2014/main" id="{CEB92A8B-6282-E756-79EF-DFBB172E0FA4}"/>
              </a:ext>
            </a:extLst>
          </p:cNvPr>
          <p:cNvGraphicFramePr>
            <a:graphicFrameLocks noGrp="1"/>
          </p:cNvGraphicFramePr>
          <p:nvPr>
            <p:extLst>
              <p:ext uri="{D42A27DB-BD31-4B8C-83A1-F6EECF244321}">
                <p14:modId xmlns:p14="http://schemas.microsoft.com/office/powerpoint/2010/main" val="1885326552"/>
              </p:ext>
            </p:extLst>
          </p:nvPr>
        </p:nvGraphicFramePr>
        <p:xfrm>
          <a:off x="7898201" y="1315717"/>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04</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Market development funds (MDFs)/co-op funds</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Don’t be afraid to ask</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16" name="Table 6">
            <a:extLst>
              <a:ext uri="{FF2B5EF4-FFF2-40B4-BE49-F238E27FC236}">
                <a16:creationId xmlns:a16="http://schemas.microsoft.com/office/drawing/2014/main" id="{5C63CA8D-0C57-A5AE-BE74-E56609E364B0}"/>
              </a:ext>
            </a:extLst>
          </p:cNvPr>
          <p:cNvGraphicFramePr>
            <a:graphicFrameLocks noGrp="1"/>
          </p:cNvGraphicFramePr>
          <p:nvPr>
            <p:extLst>
              <p:ext uri="{D42A27DB-BD31-4B8C-83A1-F6EECF244321}">
                <p14:modId xmlns:p14="http://schemas.microsoft.com/office/powerpoint/2010/main" val="1554362707"/>
              </p:ext>
            </p:extLst>
          </p:nvPr>
        </p:nvGraphicFramePr>
        <p:xfrm>
          <a:off x="10404927" y="1315717"/>
          <a:ext cx="1757363" cy="1857848"/>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05</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Marketplaces</a:t>
                      </a:r>
                    </a:p>
                    <a:p>
                      <a:r>
                        <a:rPr lang="en-US" sz="1400" dirty="0"/>
                        <a:t>$300bn untapped</a:t>
                      </a:r>
                    </a:p>
                  </a:txBody>
                  <a:tcPr marL="0">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sp>
        <p:nvSpPr>
          <p:cNvPr id="2" name="Title 1">
            <a:extLst>
              <a:ext uri="{FF2B5EF4-FFF2-40B4-BE49-F238E27FC236}">
                <a16:creationId xmlns:a16="http://schemas.microsoft.com/office/drawing/2014/main" id="{67F94E0D-A341-7609-34C2-C7242B36076D}"/>
              </a:ext>
            </a:extLst>
          </p:cNvPr>
          <p:cNvSpPr>
            <a:spLocks noGrp="1"/>
          </p:cNvSpPr>
          <p:nvPr>
            <p:ph type="title"/>
          </p:nvPr>
        </p:nvSpPr>
        <p:spPr>
          <a:xfrm>
            <a:off x="348314" y="476250"/>
            <a:ext cx="7290071" cy="684214"/>
          </a:xfrm>
        </p:spPr>
        <p:txBody>
          <a:bodyPr/>
          <a:lstStyle/>
          <a:p>
            <a:r>
              <a:rPr lang="en-GB" dirty="0"/>
              <a:t>Key topics and channel trends</a:t>
            </a:r>
            <a:endParaRPr lang="en-US" dirty="0"/>
          </a:p>
        </p:txBody>
      </p:sp>
      <p:graphicFrame>
        <p:nvGraphicFramePr>
          <p:cNvPr id="18" name="Table 6">
            <a:extLst>
              <a:ext uri="{FF2B5EF4-FFF2-40B4-BE49-F238E27FC236}">
                <a16:creationId xmlns:a16="http://schemas.microsoft.com/office/drawing/2014/main" id="{944748C0-793A-6B61-3264-A0A540CF9EB7}"/>
              </a:ext>
            </a:extLst>
          </p:cNvPr>
          <p:cNvGraphicFramePr>
            <a:graphicFrameLocks noGrp="1"/>
          </p:cNvGraphicFramePr>
          <p:nvPr>
            <p:extLst>
              <p:ext uri="{D42A27DB-BD31-4B8C-83A1-F6EECF244321}">
                <p14:modId xmlns:p14="http://schemas.microsoft.com/office/powerpoint/2010/main" val="1655314931"/>
              </p:ext>
            </p:extLst>
          </p:nvPr>
        </p:nvGraphicFramePr>
        <p:xfrm>
          <a:off x="5391475" y="3614549"/>
          <a:ext cx="1999338" cy="1857848"/>
        </p:xfrm>
        <a:graphic>
          <a:graphicData uri="http://schemas.openxmlformats.org/drawingml/2006/table">
            <a:tbl>
              <a:tblPr firstRow="1" bandRow="1">
                <a:tableStyleId>{5C22544A-7EE6-4342-B048-85BDC9FD1C3A}</a:tableStyleId>
              </a:tblPr>
              <a:tblGrid>
                <a:gridCol w="1999338">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08</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latin typeface="+mn-lt"/>
                          <a:ea typeface="+mn-ea"/>
                          <a:cs typeface="+mn-cs"/>
                        </a:rPr>
                        <a:t>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AI is not a product, it’s a feature</a:t>
                      </a:r>
                    </a:p>
                  </a:txBody>
                  <a:tcPr marL="0">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19" name="Table 6">
            <a:extLst>
              <a:ext uri="{FF2B5EF4-FFF2-40B4-BE49-F238E27FC236}">
                <a16:creationId xmlns:a16="http://schemas.microsoft.com/office/drawing/2014/main" id="{4F312F2B-9BBE-0E08-7796-18AF8320253C}"/>
              </a:ext>
            </a:extLst>
          </p:cNvPr>
          <p:cNvGraphicFramePr>
            <a:graphicFrameLocks noGrp="1"/>
          </p:cNvGraphicFramePr>
          <p:nvPr>
            <p:extLst>
              <p:ext uri="{D42A27DB-BD31-4B8C-83A1-F6EECF244321}">
                <p14:modId xmlns:p14="http://schemas.microsoft.com/office/powerpoint/2010/main" val="417364487"/>
              </p:ext>
            </p:extLst>
          </p:nvPr>
        </p:nvGraphicFramePr>
        <p:xfrm>
          <a:off x="7898201" y="3606571"/>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09</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Cybersecurity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Use good AI for cybersecurity to fight bad AI threat actors</a:t>
                      </a:r>
                      <a:endParaRPr lang="en-US" sz="1400" dirty="0">
                        <a:solidFill>
                          <a:schemeClr val="accent1">
                            <a:lumMod val="60000"/>
                            <a:lumOff val="40000"/>
                          </a:schemeClr>
                        </a:solidFill>
                      </a:endParaRPr>
                    </a:p>
                  </a:txBody>
                  <a:tcPr marL="0">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3" name="Table 6">
            <a:extLst>
              <a:ext uri="{FF2B5EF4-FFF2-40B4-BE49-F238E27FC236}">
                <a16:creationId xmlns:a16="http://schemas.microsoft.com/office/drawing/2014/main" id="{D99092D3-6BCE-9A7C-E8BA-16E9F0B1E4A7}"/>
              </a:ext>
            </a:extLst>
          </p:cNvPr>
          <p:cNvGraphicFramePr>
            <a:graphicFrameLocks noGrp="1"/>
          </p:cNvGraphicFramePr>
          <p:nvPr>
            <p:extLst>
              <p:ext uri="{D42A27DB-BD31-4B8C-83A1-F6EECF244321}">
                <p14:modId xmlns:p14="http://schemas.microsoft.com/office/powerpoint/2010/main" val="3305179458"/>
              </p:ext>
            </p:extLst>
          </p:nvPr>
        </p:nvGraphicFramePr>
        <p:xfrm>
          <a:off x="2872968" y="3614549"/>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07</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Mergers &amp; acquisitions (M&amp;A)</a:t>
                      </a:r>
                    </a:p>
                    <a:p>
                      <a:r>
                        <a:rPr lang="en-US" sz="1400" dirty="0"/>
                        <a:t>If you fail to plan (for M&amp;A), then plan to fail</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4" name="Table 6">
            <a:extLst>
              <a:ext uri="{FF2B5EF4-FFF2-40B4-BE49-F238E27FC236}">
                <a16:creationId xmlns:a16="http://schemas.microsoft.com/office/drawing/2014/main" id="{5418E338-A1A1-5074-DB65-0D44763A7E27}"/>
              </a:ext>
            </a:extLst>
          </p:cNvPr>
          <p:cNvGraphicFramePr>
            <a:graphicFrameLocks noGrp="1"/>
          </p:cNvGraphicFramePr>
          <p:nvPr>
            <p:extLst>
              <p:ext uri="{D42A27DB-BD31-4B8C-83A1-F6EECF244321}">
                <p14:modId xmlns:p14="http://schemas.microsoft.com/office/powerpoint/2010/main" val="220505632"/>
              </p:ext>
            </p:extLst>
          </p:nvPr>
        </p:nvGraphicFramePr>
        <p:xfrm>
          <a:off x="348314" y="3616241"/>
          <a:ext cx="1757363" cy="230052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tx2"/>
                          </a:solidFill>
                        </a:rPr>
                        <a:t>06</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solidFill>
                        </a:rPr>
                        <a:t>Next-gen talent </a:t>
                      </a:r>
                    </a:p>
                    <a:p>
                      <a:r>
                        <a:rPr lang="en-US" sz="1400" dirty="0"/>
                        <a:t>Generative AI won’t replace current employees; new employees who are good at it will</a:t>
                      </a:r>
                      <a:endParaRPr lang="en-US" sz="1400" dirty="0">
                        <a:solidFill>
                          <a:schemeClr val="accent1">
                            <a:lumMod val="60000"/>
                            <a:lumOff val="40000"/>
                          </a:schemeClr>
                        </a:solidFill>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spTree>
    <p:extLst>
      <p:ext uri="{BB962C8B-B14F-4D97-AF65-F5344CB8AC3E}">
        <p14:creationId xmlns:p14="http://schemas.microsoft.com/office/powerpoint/2010/main" val="182884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279A-6FD3-4F3D-9AEF-3FE4156F6810}"/>
              </a:ext>
            </a:extLst>
          </p:cNvPr>
          <p:cNvSpPr>
            <a:spLocks noGrp="1"/>
          </p:cNvSpPr>
          <p:nvPr>
            <p:ph type="title"/>
          </p:nvPr>
        </p:nvSpPr>
        <p:spPr/>
        <p:txBody>
          <a:bodyPr/>
          <a:lstStyle/>
          <a:p>
            <a:r>
              <a:rPr lang="en-GB" sz="6000" dirty="0"/>
              <a:t>Show overview</a:t>
            </a:r>
            <a:endParaRPr lang="en-US" dirty="0"/>
          </a:p>
        </p:txBody>
      </p:sp>
    </p:spTree>
    <p:extLst>
      <p:ext uri="{BB962C8B-B14F-4D97-AF65-F5344CB8AC3E}">
        <p14:creationId xmlns:p14="http://schemas.microsoft.com/office/powerpoint/2010/main" val="45582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CDF400-EFFC-DAED-F5DB-BD3FC207DF44}"/>
              </a:ext>
            </a:extLst>
          </p:cNvPr>
          <p:cNvSpPr>
            <a:spLocks noGrp="1"/>
          </p:cNvSpPr>
          <p:nvPr>
            <p:ph type="pic" sz="quarter" idx="13"/>
          </p:nvPr>
        </p:nvSpPr>
        <p:spPr>
          <a:xfrm>
            <a:off x="353475" y="1421298"/>
            <a:ext cx="5644214" cy="4626354"/>
          </a:xfrm>
        </p:spPr>
        <p:txBody>
          <a:bodyPr/>
          <a:lstStyle/>
          <a:p>
            <a:r>
              <a:rPr lang="en-US" b="1" dirty="0"/>
              <a:t>Background:</a:t>
            </a:r>
            <a:r>
              <a:rPr lang="en-US" dirty="0"/>
              <a:t> The Channel Partners Conference &amp; Expo/MSP Summit (Leadership Summit) is the number one leadership event for the entire channel ecosystem, bringing together a wide range of partners.</a:t>
            </a:r>
            <a:endParaRPr lang="en-US" dirty="0">
              <a:cs typeface="Calibri"/>
            </a:endParaRPr>
          </a:p>
          <a:p>
            <a:r>
              <a:rPr lang="en-US" b="1" dirty="0"/>
              <a:t>Theme: </a:t>
            </a:r>
            <a:r>
              <a:rPr lang="en-US" dirty="0"/>
              <a:t>This year’s theme was </a:t>
            </a:r>
            <a:r>
              <a:rPr lang="en-US" i="1" dirty="0"/>
              <a:t>The New Style of Leadership</a:t>
            </a:r>
            <a:r>
              <a:rPr lang="en-US" dirty="0"/>
              <a:t>.</a:t>
            </a:r>
            <a:endParaRPr lang="en-US" i="1" dirty="0"/>
          </a:p>
          <a:p>
            <a:r>
              <a:rPr lang="en-US" b="1" dirty="0"/>
              <a:t>Attendees and exhibitors: </a:t>
            </a:r>
            <a:r>
              <a:rPr lang="en-US" dirty="0"/>
              <a:t>Organizations from both sides of the aisle attended the event. </a:t>
            </a:r>
            <a:endParaRPr lang="en-US" dirty="0">
              <a:cs typeface="Calibri"/>
            </a:endParaRPr>
          </a:p>
          <a:p>
            <a:pPr marL="216000" lvl="1" indent="-216000">
              <a:spcAft>
                <a:spcPts val="400"/>
              </a:spcAft>
              <a:buFont typeface="Calibri" panose="020F0502020204030204" pitchFamily="34" charset="0"/>
              <a:buChar char="•"/>
            </a:pPr>
            <a:r>
              <a:rPr lang="en-US" dirty="0"/>
              <a:t>Channel partners: agents, value-added resellers (VARs), managed service providers (MSPs)/managed security service providers (MSSPs), systems integrators, technology services distributors, consultants, and other partners that sell/work directly with end-user customers.</a:t>
            </a:r>
          </a:p>
          <a:p>
            <a:pPr marL="216000" lvl="1" indent="-216000">
              <a:spcAft>
                <a:spcPts val="400"/>
              </a:spcAft>
              <a:buFont typeface="Calibri" panose="020F0502020204030204" pitchFamily="34" charset="0"/>
              <a:buChar char="•"/>
            </a:pPr>
            <a:r>
              <a:rPr lang="en-US" dirty="0"/>
              <a:t>Suppliers: cloud/hosting providers, hardware vendors, software vendors, telecom carriers, and service providers (such as ISPS, conferencing, etc.)</a:t>
            </a:r>
          </a:p>
          <a:p>
            <a:pPr marL="216000" lvl="1" indent="-216000">
              <a:spcAft>
                <a:spcPts val="400"/>
              </a:spcAft>
              <a:buFont typeface="Calibri" panose="020F0502020204030204" pitchFamily="34" charset="0"/>
              <a:buChar char="•"/>
            </a:pPr>
            <a:r>
              <a:rPr lang="en-US" dirty="0"/>
              <a:t>There were 100+ sponsors and exhibitors, 50+ speakers, and nearly 2,000 attendees. (For more details, see the infographic on next slide.</a:t>
            </a:r>
          </a:p>
        </p:txBody>
      </p:sp>
      <p:sp>
        <p:nvSpPr>
          <p:cNvPr id="3" name="Title 2">
            <a:extLst>
              <a:ext uri="{FF2B5EF4-FFF2-40B4-BE49-F238E27FC236}">
                <a16:creationId xmlns:a16="http://schemas.microsoft.com/office/drawing/2014/main" id="{113A20F9-41FC-8D9A-6DFA-FDEABAD93204}"/>
              </a:ext>
            </a:extLst>
          </p:cNvPr>
          <p:cNvSpPr>
            <a:spLocks noGrp="1"/>
          </p:cNvSpPr>
          <p:nvPr>
            <p:ph type="title"/>
          </p:nvPr>
        </p:nvSpPr>
        <p:spPr>
          <a:xfrm>
            <a:off x="362886" y="498278"/>
            <a:ext cx="5644215" cy="662185"/>
          </a:xfrm>
        </p:spPr>
        <p:txBody>
          <a:bodyPr/>
          <a:lstStyle/>
          <a:p>
            <a:r>
              <a:rPr lang="en-US" dirty="0"/>
              <a:t>Show overview: The new style of leadership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theme</a:t>
            </a:r>
          </a:p>
        </p:txBody>
      </p:sp>
      <p:pic>
        <p:nvPicPr>
          <p:cNvPr id="5" name="Picture 4">
            <a:extLst>
              <a:ext uri="{FF2B5EF4-FFF2-40B4-BE49-F238E27FC236}">
                <a16:creationId xmlns:a16="http://schemas.microsoft.com/office/drawing/2014/main" id="{0443234C-6622-7352-F2ED-F8FE46B2A5CE}"/>
              </a:ext>
            </a:extLst>
          </p:cNvPr>
          <p:cNvPicPr>
            <a:picLocks noChangeAspect="1"/>
          </p:cNvPicPr>
          <p:nvPr/>
        </p:nvPicPr>
        <p:blipFill>
          <a:blip r:embed="rId2"/>
          <a:stretch>
            <a:fillRect/>
          </a:stretch>
        </p:blipFill>
        <p:spPr>
          <a:xfrm>
            <a:off x="6055702" y="518101"/>
            <a:ext cx="5773412" cy="5529551"/>
          </a:xfrm>
          <a:prstGeom prst="rect">
            <a:avLst/>
          </a:prstGeom>
        </p:spPr>
      </p:pic>
    </p:spTree>
    <p:extLst>
      <p:ext uri="{BB962C8B-B14F-4D97-AF65-F5344CB8AC3E}">
        <p14:creationId xmlns:p14="http://schemas.microsoft.com/office/powerpoint/2010/main" val="309888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A47C1-83D3-279D-A27C-B4D027E51D6D}"/>
              </a:ext>
            </a:extLst>
          </p:cNvPr>
          <p:cNvSpPr>
            <a:spLocks noGrp="1"/>
          </p:cNvSpPr>
          <p:nvPr>
            <p:ph type="title"/>
          </p:nvPr>
        </p:nvSpPr>
        <p:spPr/>
        <p:txBody>
          <a:bodyPr/>
          <a:lstStyle/>
          <a:p>
            <a:r>
              <a:rPr lang="en-US" dirty="0"/>
              <a:t>Show overview: Audience breakdown</a:t>
            </a:r>
          </a:p>
        </p:txBody>
      </p:sp>
      <p:sp>
        <p:nvSpPr>
          <p:cNvPr id="2" name="Picture Placeholder 1">
            <a:extLst>
              <a:ext uri="{FF2B5EF4-FFF2-40B4-BE49-F238E27FC236}">
                <a16:creationId xmlns:a16="http://schemas.microsoft.com/office/drawing/2014/main" id="{FE6A15EF-E3D2-5B20-B662-C3774766A107}"/>
              </a:ext>
            </a:extLst>
          </p:cNvPr>
          <p:cNvSpPr>
            <a:spLocks noGrp="1"/>
          </p:cNvSpPr>
          <p:nvPr>
            <p:ph sz="quarter" idx="10"/>
          </p:nvPr>
        </p:nvSpPr>
        <p:spPr>
          <a:xfrm>
            <a:off x="361652" y="1412875"/>
            <a:ext cx="5655611" cy="4572000"/>
          </a:xfrm>
        </p:spPr>
        <p:txBody>
          <a:bodyPr/>
          <a:lstStyle/>
          <a:p>
            <a:pPr marL="0" indent="0">
              <a:buNone/>
            </a:pPr>
            <a:r>
              <a:rPr lang="en-US" sz="1800" b="1" dirty="0"/>
              <a:t>Partner audience</a:t>
            </a:r>
          </a:p>
          <a:p>
            <a:pPr marL="285750" indent="-285750">
              <a:buFont typeface="Arial" panose="020B0604020202020204" pitchFamily="34" charset="0"/>
              <a:buChar char="•"/>
            </a:pPr>
            <a:endParaRPr lang="en-US" sz="1800" dirty="0"/>
          </a:p>
          <a:p>
            <a:pPr marL="216000" lvl="1" indent="-216000">
              <a:spcAft>
                <a:spcPts val="400"/>
              </a:spcAft>
              <a:buFont typeface="Calibri" panose="020F0502020204030204" pitchFamily="34" charset="0"/>
              <a:buChar char="•"/>
            </a:pPr>
            <a:r>
              <a:rPr lang="en-US" sz="1600" dirty="0"/>
              <a:t>The Channel Futures Leadership Summit is a vendor-neutral event that offers networking, insights, and education opportunities for all attendees.</a:t>
            </a:r>
          </a:p>
          <a:p>
            <a:pPr marL="0" lvl="1" indent="0">
              <a:spcAft>
                <a:spcPts val="400"/>
              </a:spcAft>
              <a:buNone/>
            </a:pPr>
            <a:endParaRPr lang="en-US" sz="1600" dirty="0"/>
          </a:p>
          <a:p>
            <a:pPr marL="216000" lvl="1" indent="-216000">
              <a:spcAft>
                <a:spcPts val="400"/>
              </a:spcAft>
              <a:buFont typeface="Calibri" panose="020F0502020204030204" pitchFamily="34" charset="0"/>
              <a:buChar char="•"/>
            </a:pPr>
            <a:r>
              <a:rPr lang="en-US" sz="1600" dirty="0"/>
              <a:t>The event caters to the whole channel by offering content and activities for channel partners and vendors of all sizes from various geographic locations, which serve all customer bases. </a:t>
            </a:r>
          </a:p>
          <a:p>
            <a:pPr marL="216000" lvl="1" indent="-216000">
              <a:spcAft>
                <a:spcPts val="400"/>
              </a:spcAft>
              <a:buFont typeface="Calibri" panose="020F0502020204030204" pitchFamily="34" charset="0"/>
              <a:buChar char="•"/>
            </a:pPr>
            <a:endParaRPr lang="en-US" sz="1600" dirty="0"/>
          </a:p>
          <a:p>
            <a:pPr marL="216000" lvl="1" indent="-216000">
              <a:spcAft>
                <a:spcPts val="400"/>
              </a:spcAft>
              <a:buFont typeface="Calibri" panose="020F0502020204030204" pitchFamily="34" charset="0"/>
              <a:buChar char="•"/>
            </a:pPr>
            <a:r>
              <a:rPr lang="en-US" sz="1600" dirty="0"/>
              <a:t>The content at the event is pertinent to employees from the C-level to sales and marketing to individual contributors.</a:t>
            </a:r>
          </a:p>
        </p:txBody>
      </p:sp>
      <p:sp>
        <p:nvSpPr>
          <p:cNvPr id="5" name="TextBox 4">
            <a:extLst>
              <a:ext uri="{FF2B5EF4-FFF2-40B4-BE49-F238E27FC236}">
                <a16:creationId xmlns:a16="http://schemas.microsoft.com/office/drawing/2014/main" id="{06275158-A5B4-E6AB-47C2-767378113527}"/>
              </a:ext>
            </a:extLst>
          </p:cNvPr>
          <p:cNvSpPr txBox="1"/>
          <p:nvPr/>
        </p:nvSpPr>
        <p:spPr>
          <a:xfrm>
            <a:off x="6184900" y="463550"/>
            <a:ext cx="5599221" cy="369332"/>
          </a:xfrm>
          <a:prstGeom prst="rect">
            <a:avLst/>
          </a:prstGeom>
          <a:noFill/>
          <a:effectLst/>
        </p:spPr>
        <p:txBody>
          <a:bodyPr wrap="square" lIns="90000" rIns="90000" rtlCol="0" anchor="t">
            <a:spAutoFit/>
          </a:bodyPr>
          <a:lstStyle/>
          <a:p>
            <a:r>
              <a:rPr lang="en-US" b="1" dirty="0">
                <a:solidFill>
                  <a:schemeClr val="accent1"/>
                </a:solidFill>
              </a:rPr>
              <a:t>Partner audience (pre-show infographic)</a:t>
            </a:r>
          </a:p>
        </p:txBody>
      </p:sp>
      <p:pic>
        <p:nvPicPr>
          <p:cNvPr id="8" name="Picture 7">
            <a:extLst>
              <a:ext uri="{FF2B5EF4-FFF2-40B4-BE49-F238E27FC236}">
                <a16:creationId xmlns:a16="http://schemas.microsoft.com/office/drawing/2014/main" id="{DAEF7484-B735-A3A6-F3D5-4A018058E2C3}"/>
              </a:ext>
            </a:extLst>
          </p:cNvPr>
          <p:cNvPicPr>
            <a:picLocks noChangeAspect="1"/>
          </p:cNvPicPr>
          <p:nvPr/>
        </p:nvPicPr>
        <p:blipFill>
          <a:blip r:embed="rId2"/>
          <a:stretch>
            <a:fillRect/>
          </a:stretch>
        </p:blipFill>
        <p:spPr>
          <a:xfrm>
            <a:off x="6174739" y="807493"/>
            <a:ext cx="4657748" cy="5243014"/>
          </a:xfrm>
          <a:prstGeom prst="rect">
            <a:avLst/>
          </a:prstGeom>
        </p:spPr>
      </p:pic>
    </p:spTree>
    <p:extLst>
      <p:ext uri="{BB962C8B-B14F-4D97-AF65-F5344CB8AC3E}">
        <p14:creationId xmlns:p14="http://schemas.microsoft.com/office/powerpoint/2010/main" val="252834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279A-6FD3-4F3D-9AEF-3FE4156F6810}"/>
              </a:ext>
            </a:extLst>
          </p:cNvPr>
          <p:cNvSpPr>
            <a:spLocks noGrp="1"/>
          </p:cNvSpPr>
          <p:nvPr>
            <p:ph type="title"/>
          </p:nvPr>
        </p:nvSpPr>
        <p:spPr/>
        <p:txBody>
          <a:bodyPr/>
          <a:lstStyle/>
          <a:p>
            <a:r>
              <a:rPr lang="en-GB" sz="6000" dirty="0"/>
              <a:t>Top stories</a:t>
            </a:r>
            <a:endParaRPr lang="en-US" dirty="0"/>
          </a:p>
        </p:txBody>
      </p:sp>
    </p:spTree>
    <p:extLst>
      <p:ext uri="{BB962C8B-B14F-4D97-AF65-F5344CB8AC3E}">
        <p14:creationId xmlns:p14="http://schemas.microsoft.com/office/powerpoint/2010/main" val="66546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B09205-0ED8-BA09-2F07-0910067695F4}"/>
              </a:ext>
            </a:extLst>
          </p:cNvPr>
          <p:cNvSpPr>
            <a:spLocks noGrp="1"/>
          </p:cNvSpPr>
          <p:nvPr>
            <p:ph type="pic" sz="quarter" idx="13"/>
          </p:nvPr>
        </p:nvSpPr>
        <p:spPr/>
        <p:txBody>
          <a:bodyPr/>
          <a:lstStyle/>
          <a:p>
            <a:endParaRPr lang="en-US" dirty="0"/>
          </a:p>
        </p:txBody>
      </p:sp>
      <p:sp>
        <p:nvSpPr>
          <p:cNvPr id="5" name="Title 4">
            <a:extLst>
              <a:ext uri="{FF2B5EF4-FFF2-40B4-BE49-F238E27FC236}">
                <a16:creationId xmlns:a16="http://schemas.microsoft.com/office/drawing/2014/main" id="{51646E1B-4934-4FA7-89D8-9945668DD80D}"/>
              </a:ext>
            </a:extLst>
          </p:cNvPr>
          <p:cNvSpPr>
            <a:spLocks noGrp="1"/>
          </p:cNvSpPr>
          <p:nvPr>
            <p:ph type="title"/>
          </p:nvPr>
        </p:nvSpPr>
        <p:spPr/>
        <p:txBody>
          <a:bodyPr/>
          <a:lstStyle/>
          <a:p>
            <a:r>
              <a:rPr lang="en-GB" dirty="0"/>
              <a:t>Top stories</a:t>
            </a:r>
            <a:endParaRPr lang="en-US" dirty="0"/>
          </a:p>
        </p:txBody>
      </p:sp>
      <p:grpSp>
        <p:nvGrpSpPr>
          <p:cNvPr id="13" name="Group 12">
            <a:extLst>
              <a:ext uri="{FF2B5EF4-FFF2-40B4-BE49-F238E27FC236}">
                <a16:creationId xmlns:a16="http://schemas.microsoft.com/office/drawing/2014/main" id="{DBF9783D-8757-4527-8F14-ED865EBF4E38}"/>
              </a:ext>
            </a:extLst>
          </p:cNvPr>
          <p:cNvGrpSpPr/>
          <p:nvPr/>
        </p:nvGrpSpPr>
        <p:grpSpPr>
          <a:xfrm>
            <a:off x="336550" y="1419660"/>
            <a:ext cx="3777392" cy="4572001"/>
            <a:chOff x="485622" y="1994208"/>
            <a:chExt cx="1324968" cy="722512"/>
          </a:xfrm>
        </p:grpSpPr>
        <p:grpSp>
          <p:nvGrpSpPr>
            <p:cNvPr id="14" name="Group 13">
              <a:extLst>
                <a:ext uri="{FF2B5EF4-FFF2-40B4-BE49-F238E27FC236}">
                  <a16:creationId xmlns:a16="http://schemas.microsoft.com/office/drawing/2014/main" id="{6777C7A8-D2D3-4A63-9368-ABFDADC9978F}"/>
                </a:ext>
              </a:extLst>
            </p:cNvPr>
            <p:cNvGrpSpPr/>
            <p:nvPr/>
          </p:nvGrpSpPr>
          <p:grpSpPr>
            <a:xfrm>
              <a:off x="485622" y="1994208"/>
              <a:ext cx="1320842" cy="722512"/>
              <a:chOff x="761198" y="2099596"/>
              <a:chExt cx="2241289" cy="643959"/>
            </a:xfrm>
          </p:grpSpPr>
          <p:sp>
            <p:nvSpPr>
              <p:cNvPr id="16" name="Rectangle 15">
                <a:extLst>
                  <a:ext uri="{FF2B5EF4-FFF2-40B4-BE49-F238E27FC236}">
                    <a16:creationId xmlns:a16="http://schemas.microsoft.com/office/drawing/2014/main" id="{A9FE4DF5-198F-41BF-B52F-EEDE38C65BFE}"/>
                  </a:ext>
                </a:extLst>
              </p:cNvPr>
              <p:cNvSpPr/>
              <p:nvPr/>
            </p:nvSpPr>
            <p:spPr>
              <a:xfrm>
                <a:off x="761198" y="2124593"/>
                <a:ext cx="2241289" cy="61896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spcAft>
                    <a:spcPts val="400"/>
                  </a:spcAft>
                  <a:defRPr/>
                </a:pPr>
                <a:endParaRPr lang="en-GB" sz="1050" b="1" spc="20" dirty="0">
                  <a:solidFill>
                    <a:srgbClr val="FFFFFF"/>
                  </a:solidFill>
                  <a:latin typeface="+mj-lt"/>
                </a:endParaRPr>
              </a:p>
            </p:txBody>
          </p:sp>
          <p:sp>
            <p:nvSpPr>
              <p:cNvPr id="17" name="Rectangle 16">
                <a:extLst>
                  <a:ext uri="{FF2B5EF4-FFF2-40B4-BE49-F238E27FC236}">
                    <a16:creationId xmlns:a16="http://schemas.microsoft.com/office/drawing/2014/main" id="{F647ED71-88A0-4178-9A3E-54209ABCF7E3}"/>
                  </a:ext>
                </a:extLst>
              </p:cNvPr>
              <p:cNvSpPr/>
              <p:nvPr/>
            </p:nvSpPr>
            <p:spPr>
              <a:xfrm>
                <a:off x="761198" y="2099596"/>
                <a:ext cx="2241289" cy="908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spcAft>
                    <a:spcPts val="400"/>
                  </a:spcAft>
                  <a:defRPr/>
                </a:pPr>
                <a:r>
                  <a:rPr lang="en-GB" sz="1600" b="1" spc="20" dirty="0">
                    <a:solidFill>
                      <a:srgbClr val="FFFFFF"/>
                    </a:solidFill>
                    <a:latin typeface="+mj-lt"/>
                  </a:rPr>
                  <a:t>IT industry outlook</a:t>
                </a:r>
              </a:p>
            </p:txBody>
          </p:sp>
        </p:grpSp>
        <p:sp>
          <p:nvSpPr>
            <p:cNvPr id="15" name="TextBox 14">
              <a:extLst>
                <a:ext uri="{FF2B5EF4-FFF2-40B4-BE49-F238E27FC236}">
                  <a16:creationId xmlns:a16="http://schemas.microsoft.com/office/drawing/2014/main" id="{BEFAD41B-DC58-4193-963D-1AD0A1BFE0B9}"/>
                </a:ext>
              </a:extLst>
            </p:cNvPr>
            <p:cNvSpPr txBox="1"/>
            <p:nvPr/>
          </p:nvSpPr>
          <p:spPr>
            <a:xfrm>
              <a:off x="500278" y="2214413"/>
              <a:ext cx="1310312" cy="473408"/>
            </a:xfrm>
            <a:prstGeom prst="rect">
              <a:avLst/>
            </a:prstGeom>
            <a:noFill/>
          </p:spPr>
          <p:txBody>
            <a:bodyPr wrap="square" lIns="72000" rIns="72000" rtlCol="0">
              <a:spAutoFit/>
            </a:bodyPr>
            <a:lstStyle/>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IT industry businesses, especially channel partners, achieved great results in 2023, according to data shared by Canalys, despite macro-economic headwinds like inflation and high interest rates, and the momentum is expected to continue.</a:t>
              </a:r>
            </a:p>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The growth and success of the channel bodes well for vendors looking to expand their channel partnership to sell into new industries, access new customer bases, leverage industry specialists, reduce operating expenses, etc.</a:t>
              </a:r>
            </a:p>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There are vast opportunities in the channel for vendors to capitalize and those that do will be set up for success in 2024 and beyond.</a:t>
              </a:r>
            </a:p>
          </p:txBody>
        </p:sp>
      </p:grpSp>
      <p:grpSp>
        <p:nvGrpSpPr>
          <p:cNvPr id="18" name="Group 17">
            <a:extLst>
              <a:ext uri="{FF2B5EF4-FFF2-40B4-BE49-F238E27FC236}">
                <a16:creationId xmlns:a16="http://schemas.microsoft.com/office/drawing/2014/main" id="{34C7D788-32FB-4556-A2F9-2ED0EB311E08}"/>
              </a:ext>
            </a:extLst>
          </p:cNvPr>
          <p:cNvGrpSpPr/>
          <p:nvPr/>
        </p:nvGrpSpPr>
        <p:grpSpPr>
          <a:xfrm>
            <a:off x="4219959" y="1414161"/>
            <a:ext cx="3911451" cy="4572000"/>
            <a:chOff x="495181" y="1997041"/>
            <a:chExt cx="1320842" cy="683509"/>
          </a:xfrm>
        </p:grpSpPr>
        <p:grpSp>
          <p:nvGrpSpPr>
            <p:cNvPr id="19" name="Group 18">
              <a:extLst>
                <a:ext uri="{FF2B5EF4-FFF2-40B4-BE49-F238E27FC236}">
                  <a16:creationId xmlns:a16="http://schemas.microsoft.com/office/drawing/2014/main" id="{2741ABDF-960E-4ED3-AC05-48CA267CF2BF}"/>
                </a:ext>
              </a:extLst>
            </p:cNvPr>
            <p:cNvGrpSpPr/>
            <p:nvPr/>
          </p:nvGrpSpPr>
          <p:grpSpPr>
            <a:xfrm>
              <a:off x="495181" y="1997041"/>
              <a:ext cx="1320842" cy="683509"/>
              <a:chOff x="777420" y="2102119"/>
              <a:chExt cx="2241289" cy="609196"/>
            </a:xfrm>
          </p:grpSpPr>
          <p:sp>
            <p:nvSpPr>
              <p:cNvPr id="21" name="Rectangle 20">
                <a:extLst>
                  <a:ext uri="{FF2B5EF4-FFF2-40B4-BE49-F238E27FC236}">
                    <a16:creationId xmlns:a16="http://schemas.microsoft.com/office/drawing/2014/main" id="{13D46785-590D-4572-8FE7-968C33C4061C}"/>
                  </a:ext>
                </a:extLst>
              </p:cNvPr>
              <p:cNvSpPr/>
              <p:nvPr/>
            </p:nvSpPr>
            <p:spPr>
              <a:xfrm>
                <a:off x="777420" y="2123956"/>
                <a:ext cx="2241289" cy="58735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spcAft>
                    <a:spcPts val="400"/>
                  </a:spcAft>
                  <a:defRPr/>
                </a:pPr>
                <a:endParaRPr lang="en-GB" sz="1050" b="1" spc="20" dirty="0">
                  <a:solidFill>
                    <a:srgbClr val="FFFFFF"/>
                  </a:solidFill>
                  <a:latin typeface="+mj-lt"/>
                </a:endParaRPr>
              </a:p>
            </p:txBody>
          </p:sp>
          <p:sp>
            <p:nvSpPr>
              <p:cNvPr id="22" name="Rectangle 21">
                <a:extLst>
                  <a:ext uri="{FF2B5EF4-FFF2-40B4-BE49-F238E27FC236}">
                    <a16:creationId xmlns:a16="http://schemas.microsoft.com/office/drawing/2014/main" id="{77A24AC0-8B51-4783-9D64-BC374D78A282}"/>
                  </a:ext>
                </a:extLst>
              </p:cNvPr>
              <p:cNvSpPr/>
              <p:nvPr/>
            </p:nvSpPr>
            <p:spPr>
              <a:xfrm>
                <a:off x="777420" y="2102119"/>
                <a:ext cx="2241289" cy="87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spcAft>
                    <a:spcPts val="400"/>
                  </a:spcAft>
                  <a:defRPr/>
                </a:pPr>
                <a:r>
                  <a:rPr lang="en-GB" sz="1600" b="1" spc="20" dirty="0">
                    <a:solidFill>
                      <a:srgbClr val="FFFFFF"/>
                    </a:solidFill>
                    <a:latin typeface="+mj-lt"/>
                  </a:rPr>
                  <a:t>Artificial intelligence (AI)</a:t>
                </a:r>
              </a:p>
            </p:txBody>
          </p:sp>
        </p:grpSp>
        <p:sp>
          <p:nvSpPr>
            <p:cNvPr id="20" name="TextBox 19">
              <a:extLst>
                <a:ext uri="{FF2B5EF4-FFF2-40B4-BE49-F238E27FC236}">
                  <a16:creationId xmlns:a16="http://schemas.microsoft.com/office/drawing/2014/main" id="{6EBC2F4C-EA27-4761-8465-3005C9F019DF}"/>
                </a:ext>
              </a:extLst>
            </p:cNvPr>
            <p:cNvSpPr txBox="1"/>
            <p:nvPr/>
          </p:nvSpPr>
          <p:spPr>
            <a:xfrm>
              <a:off x="500446" y="2206253"/>
              <a:ext cx="1310312" cy="470859"/>
            </a:xfrm>
            <a:prstGeom prst="rect">
              <a:avLst/>
            </a:prstGeom>
            <a:noFill/>
          </p:spPr>
          <p:txBody>
            <a:bodyPr wrap="square" lIns="72000" tIns="45720" rIns="72000" bIns="45720" rtlCol="0" anchor="t">
              <a:spAutoFit/>
            </a:bodyPr>
            <a:lstStyle/>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Every person in a developed country will interact with AI daily by 2030, according to comments from AWS.</a:t>
              </a:r>
            </a:p>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This is massive for partners and vendors; yet many are in different AI adoption phases: </a:t>
              </a:r>
            </a:p>
            <a:p>
              <a:pPr marL="365760" lvl="1"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Late adopters are still testing the waters and only experimenting with AI in limited use cases</a:t>
              </a:r>
            </a:p>
            <a:p>
              <a:pPr marL="365760" lvl="1"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Majorities have some AI investments and are using it internally and deploying it for clients</a:t>
              </a:r>
            </a:p>
            <a:p>
              <a:pPr marL="365760" lvl="1"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Early-adopters have made AI a core part of their offering and are seeing noticeable returns.</a:t>
              </a:r>
            </a:p>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It will be important for vendors seeking AI partnerships to thoroughly assess partners’ AI readiness during their evaluation.</a:t>
              </a:r>
            </a:p>
          </p:txBody>
        </p:sp>
      </p:grpSp>
      <p:grpSp>
        <p:nvGrpSpPr>
          <p:cNvPr id="2" name="Group 1">
            <a:extLst>
              <a:ext uri="{FF2B5EF4-FFF2-40B4-BE49-F238E27FC236}">
                <a16:creationId xmlns:a16="http://schemas.microsoft.com/office/drawing/2014/main" id="{CE04D8E0-07C5-EC77-5090-194D3BE2E4CC}"/>
              </a:ext>
            </a:extLst>
          </p:cNvPr>
          <p:cNvGrpSpPr/>
          <p:nvPr/>
        </p:nvGrpSpPr>
        <p:grpSpPr>
          <a:xfrm>
            <a:off x="8210879" y="1414132"/>
            <a:ext cx="3599892" cy="4572001"/>
            <a:chOff x="485622" y="2022254"/>
            <a:chExt cx="1324407" cy="657854"/>
          </a:xfrm>
        </p:grpSpPr>
        <p:grpSp>
          <p:nvGrpSpPr>
            <p:cNvPr id="3" name="Group 2">
              <a:extLst>
                <a:ext uri="{FF2B5EF4-FFF2-40B4-BE49-F238E27FC236}">
                  <a16:creationId xmlns:a16="http://schemas.microsoft.com/office/drawing/2014/main" id="{AF3B547D-7C4E-BA31-DD78-7199852DFB5D}"/>
                </a:ext>
              </a:extLst>
            </p:cNvPr>
            <p:cNvGrpSpPr/>
            <p:nvPr/>
          </p:nvGrpSpPr>
          <p:grpSpPr>
            <a:xfrm>
              <a:off x="485622" y="2022254"/>
              <a:ext cx="1320842" cy="657854"/>
              <a:chOff x="761198" y="2124594"/>
              <a:chExt cx="2241289" cy="586331"/>
            </a:xfrm>
          </p:grpSpPr>
          <p:sp>
            <p:nvSpPr>
              <p:cNvPr id="6" name="Rectangle 5">
                <a:extLst>
                  <a:ext uri="{FF2B5EF4-FFF2-40B4-BE49-F238E27FC236}">
                    <a16:creationId xmlns:a16="http://schemas.microsoft.com/office/drawing/2014/main" id="{6C2B8A4A-E0CE-1B83-2A89-B698A2EE2888}"/>
                  </a:ext>
                </a:extLst>
              </p:cNvPr>
              <p:cNvSpPr/>
              <p:nvPr/>
            </p:nvSpPr>
            <p:spPr>
              <a:xfrm>
                <a:off x="761198" y="2124594"/>
                <a:ext cx="2241289" cy="586331"/>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spcAft>
                    <a:spcPts val="400"/>
                  </a:spcAft>
                  <a:defRPr/>
                </a:pPr>
                <a:endParaRPr lang="en-GB" sz="1050" b="1" spc="20" dirty="0">
                  <a:solidFill>
                    <a:srgbClr val="FFFFFF"/>
                  </a:solidFill>
                  <a:latin typeface="+mj-lt"/>
                </a:endParaRPr>
              </a:p>
            </p:txBody>
          </p:sp>
          <p:sp>
            <p:nvSpPr>
              <p:cNvPr id="7" name="Rectangle 6">
                <a:extLst>
                  <a:ext uri="{FF2B5EF4-FFF2-40B4-BE49-F238E27FC236}">
                    <a16:creationId xmlns:a16="http://schemas.microsoft.com/office/drawing/2014/main" id="{F2893439-859A-B1E7-6DB6-3BB694ECF4B6}"/>
                  </a:ext>
                </a:extLst>
              </p:cNvPr>
              <p:cNvSpPr/>
              <p:nvPr/>
            </p:nvSpPr>
            <p:spPr>
              <a:xfrm>
                <a:off x="761198" y="2124594"/>
                <a:ext cx="2241289" cy="8267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a:spcAft>
                    <a:spcPts val="400"/>
                  </a:spcAft>
                  <a:defRPr/>
                </a:pPr>
                <a:r>
                  <a:rPr lang="en-GB" sz="1600" b="1" spc="20" dirty="0">
                    <a:solidFill>
                      <a:srgbClr val="FFFFFF"/>
                    </a:solidFill>
                    <a:latin typeface="+mj-lt"/>
                  </a:rPr>
                  <a:t>Cybersecurity</a:t>
                </a:r>
              </a:p>
            </p:txBody>
          </p:sp>
        </p:grpSp>
        <p:sp>
          <p:nvSpPr>
            <p:cNvPr id="4" name="TextBox 3">
              <a:extLst>
                <a:ext uri="{FF2B5EF4-FFF2-40B4-BE49-F238E27FC236}">
                  <a16:creationId xmlns:a16="http://schemas.microsoft.com/office/drawing/2014/main" id="{32B17081-5196-8F3E-09F0-1CD62A098F33}"/>
                </a:ext>
              </a:extLst>
            </p:cNvPr>
            <p:cNvSpPr txBox="1"/>
            <p:nvPr/>
          </p:nvSpPr>
          <p:spPr>
            <a:xfrm>
              <a:off x="499717" y="2223618"/>
              <a:ext cx="1310312" cy="373472"/>
            </a:xfrm>
            <a:prstGeom prst="rect">
              <a:avLst/>
            </a:prstGeom>
            <a:noFill/>
          </p:spPr>
          <p:txBody>
            <a:bodyPr wrap="square" lIns="72000" rIns="72000" rtlCol="0">
              <a:spAutoFit/>
            </a:bodyPr>
            <a:lstStyle/>
            <a:p>
              <a:pPr marL="171450" indent="-171450" defTabSz="914126">
                <a:spcBef>
                  <a:spcPts val="200"/>
                </a:spcBef>
                <a:spcAft>
                  <a:spcPts val="200"/>
                </a:spcAft>
                <a:buClr>
                  <a:schemeClr val="accent1"/>
                </a:buClr>
                <a:buFont typeface="Arial" panose="020B0604020202020204" pitchFamily="34" charset="0"/>
                <a:buChar char="•"/>
                <a:defRPr/>
              </a:pPr>
              <a:r>
                <a:rPr lang="en-GB" sz="1300" dirty="0">
                  <a:solidFill>
                    <a:srgbClr val="434A4F"/>
                  </a:solidFill>
                  <a:latin typeface="+mj-lt"/>
                </a:rPr>
                <a:t>Cybersecurity remains top of mind and that trend is expected to continue in 2024 and going forward.</a:t>
              </a:r>
            </a:p>
            <a:p>
              <a:pPr marL="171450" indent="-171450" defTabSz="914126">
                <a:spcBef>
                  <a:spcPts val="200"/>
                </a:spcBef>
                <a:spcAft>
                  <a:spcPts val="200"/>
                </a:spcAft>
                <a:buClr>
                  <a:schemeClr val="accent1"/>
                </a:buClr>
                <a:buFont typeface="Arial" panose="020B0604020202020204" pitchFamily="34" charset="0"/>
                <a:buChar char="•"/>
                <a:defRPr/>
              </a:pPr>
              <a:r>
                <a:rPr lang="en-GB" sz="1300" dirty="0">
                  <a:solidFill>
                    <a:srgbClr val="434A4F"/>
                  </a:solidFill>
                  <a:latin typeface="+mj-lt"/>
                </a:rPr>
                <a:t>Cybersecurity is no longer an option, it has become table stakes for every channel partner, from MSPs, to resellers, and technology agents. </a:t>
              </a:r>
            </a:p>
            <a:p>
              <a:pPr marL="171450" indent="-171450" defTabSz="914126">
                <a:spcBef>
                  <a:spcPts val="200"/>
                </a:spcBef>
                <a:spcAft>
                  <a:spcPts val="200"/>
                </a:spcAft>
                <a:buClr>
                  <a:schemeClr val="accent1"/>
                </a:buClr>
                <a:buFont typeface="Arial" panose="020B0604020202020204" pitchFamily="34" charset="0"/>
                <a:buChar char="•"/>
                <a:defRPr/>
              </a:pPr>
              <a:r>
                <a:rPr lang="en-US" sz="1300" dirty="0">
                  <a:solidFill>
                    <a:srgbClr val="434A4F"/>
                  </a:solidFill>
                  <a:latin typeface="+mj-lt"/>
                </a:rPr>
                <a:t>Vendors must continue working with their partners to deliver best-in-class cybersecurity solutions, as threats from bad actors using AI and other advanced tactics to steal company’s data or create ransomware will only increase going forward.</a:t>
              </a:r>
            </a:p>
          </p:txBody>
        </p:sp>
      </p:grpSp>
      <p:grpSp>
        <p:nvGrpSpPr>
          <p:cNvPr id="45" name="Group 44">
            <a:extLst>
              <a:ext uri="{FF2B5EF4-FFF2-40B4-BE49-F238E27FC236}">
                <a16:creationId xmlns:a16="http://schemas.microsoft.com/office/drawing/2014/main" id="{6CB8CE09-5213-8541-DBE6-7465F9FF34AC}"/>
              </a:ext>
            </a:extLst>
          </p:cNvPr>
          <p:cNvGrpSpPr/>
          <p:nvPr/>
        </p:nvGrpSpPr>
        <p:grpSpPr>
          <a:xfrm>
            <a:off x="1838643" y="2159972"/>
            <a:ext cx="548640" cy="548640"/>
            <a:chOff x="7075574" y="7886112"/>
            <a:chExt cx="801669" cy="798538"/>
          </a:xfrm>
          <a:solidFill>
            <a:schemeClr val="accent2"/>
          </a:solidFill>
        </p:grpSpPr>
        <p:sp>
          <p:nvSpPr>
            <p:cNvPr id="46" name="Freeform: Shape 45">
              <a:extLst>
                <a:ext uri="{FF2B5EF4-FFF2-40B4-BE49-F238E27FC236}">
                  <a16:creationId xmlns:a16="http://schemas.microsoft.com/office/drawing/2014/main" id="{603CA3D7-E09F-AC87-24E9-726A1C5C8826}"/>
                </a:ext>
              </a:extLst>
            </p:cNvPr>
            <p:cNvSpPr/>
            <p:nvPr/>
          </p:nvSpPr>
          <p:spPr>
            <a:xfrm>
              <a:off x="7488344" y="8441977"/>
              <a:ext cx="10371" cy="31112"/>
            </a:xfrm>
            <a:custGeom>
              <a:avLst/>
              <a:gdLst>
                <a:gd name="connsiteX0" fmla="*/ 0 w 0"/>
                <a:gd name="connsiteY0" fmla="*/ 33186 h 31111"/>
                <a:gd name="connsiteX1" fmla="*/ 0 w 0"/>
                <a:gd name="connsiteY1" fmla="*/ 0 h 31111"/>
                <a:gd name="connsiteX2" fmla="*/ 0 w 0"/>
                <a:gd name="connsiteY2" fmla="*/ 33186 h 31111"/>
              </a:gdLst>
              <a:ahLst/>
              <a:cxnLst>
                <a:cxn ang="0">
                  <a:pos x="connsiteX0" y="connsiteY0"/>
                </a:cxn>
                <a:cxn ang="0">
                  <a:pos x="connsiteX1" y="connsiteY1"/>
                </a:cxn>
                <a:cxn ang="0">
                  <a:pos x="connsiteX2" y="connsiteY2"/>
                </a:cxn>
              </a:cxnLst>
              <a:rect l="l" t="t" r="r" b="b"/>
              <a:pathLst>
                <a:path h="31111">
                  <a:moveTo>
                    <a:pt x="0" y="33186"/>
                  </a:moveTo>
                  <a:lnTo>
                    <a:pt x="0" y="0"/>
                  </a:lnTo>
                  <a:lnTo>
                    <a:pt x="0" y="33186"/>
                  </a:lnTo>
                  <a:close/>
                </a:path>
              </a:pathLst>
            </a:custGeom>
            <a:grpFill/>
            <a:ln w="10368" cap="flat">
              <a:noFill/>
              <a:prstDash val="solid"/>
              <a:miter/>
            </a:ln>
          </p:spPr>
          <p:txBody>
            <a:bodyPr rtlCol="0" anchor="ctr"/>
            <a:lstStyle/>
            <a:p>
              <a:pPr algn="just"/>
              <a:endParaRPr lang="en-IN" dirty="0"/>
            </a:p>
          </p:txBody>
        </p:sp>
        <p:sp>
          <p:nvSpPr>
            <p:cNvPr id="47" name="Freeform: Shape 46">
              <a:extLst>
                <a:ext uri="{FF2B5EF4-FFF2-40B4-BE49-F238E27FC236}">
                  <a16:creationId xmlns:a16="http://schemas.microsoft.com/office/drawing/2014/main" id="{FFE96792-5ADE-A3BE-415B-8C5D42942AAB}"/>
                </a:ext>
              </a:extLst>
            </p:cNvPr>
            <p:cNvSpPr/>
            <p:nvPr/>
          </p:nvSpPr>
          <p:spPr>
            <a:xfrm>
              <a:off x="7480047" y="8433681"/>
              <a:ext cx="10371" cy="41483"/>
            </a:xfrm>
            <a:custGeom>
              <a:avLst/>
              <a:gdLst>
                <a:gd name="connsiteX0" fmla="*/ 8296 w 10370"/>
                <a:gd name="connsiteY0" fmla="*/ 49779 h 41482"/>
                <a:gd name="connsiteX1" fmla="*/ 0 w 10370"/>
                <a:gd name="connsiteY1" fmla="*/ 41483 h 41482"/>
                <a:gd name="connsiteX2" fmla="*/ 0 w 10370"/>
                <a:gd name="connsiteY2" fmla="*/ 8296 h 41482"/>
                <a:gd name="connsiteX3" fmla="*/ 8296 w 10370"/>
                <a:gd name="connsiteY3" fmla="*/ 0 h 41482"/>
                <a:gd name="connsiteX4" fmla="*/ 16593 w 10370"/>
                <a:gd name="connsiteY4" fmla="*/ 8296 h 41482"/>
                <a:gd name="connsiteX5" fmla="*/ 16593 w 10370"/>
                <a:gd name="connsiteY5" fmla="*/ 41483 h 41482"/>
                <a:gd name="connsiteX6" fmla="*/ 8296 w 10370"/>
                <a:gd name="connsiteY6" fmla="*/ 49779 h 4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41482">
                  <a:moveTo>
                    <a:pt x="8296" y="49779"/>
                  </a:moveTo>
                  <a:cubicBezTo>
                    <a:pt x="4148" y="49779"/>
                    <a:pt x="0" y="45631"/>
                    <a:pt x="0" y="41483"/>
                  </a:cubicBezTo>
                  <a:lnTo>
                    <a:pt x="0" y="8296"/>
                  </a:lnTo>
                  <a:cubicBezTo>
                    <a:pt x="0" y="4149"/>
                    <a:pt x="4148" y="0"/>
                    <a:pt x="8296" y="0"/>
                  </a:cubicBezTo>
                  <a:cubicBezTo>
                    <a:pt x="12445" y="0"/>
                    <a:pt x="16593" y="4149"/>
                    <a:pt x="16593" y="8296"/>
                  </a:cubicBezTo>
                  <a:lnTo>
                    <a:pt x="16593" y="41483"/>
                  </a:lnTo>
                  <a:cubicBezTo>
                    <a:pt x="17630" y="46668"/>
                    <a:pt x="13482" y="49779"/>
                    <a:pt x="8296" y="49779"/>
                  </a:cubicBezTo>
                </a:path>
              </a:pathLst>
            </a:custGeom>
            <a:grpFill/>
            <a:ln w="10368" cap="flat">
              <a:noFill/>
              <a:prstDash val="solid"/>
              <a:miter/>
            </a:ln>
          </p:spPr>
          <p:txBody>
            <a:bodyPr rtlCol="0" anchor="ctr"/>
            <a:lstStyle/>
            <a:p>
              <a:pPr algn="just"/>
              <a:endParaRPr lang="en-IN" dirty="0"/>
            </a:p>
          </p:txBody>
        </p:sp>
        <p:sp>
          <p:nvSpPr>
            <p:cNvPr id="48" name="Freeform: Shape 47">
              <a:extLst>
                <a:ext uri="{FF2B5EF4-FFF2-40B4-BE49-F238E27FC236}">
                  <a16:creationId xmlns:a16="http://schemas.microsoft.com/office/drawing/2014/main" id="{D8B51A2A-7F40-AC91-AA1B-6F357E32FF2A}"/>
                </a:ext>
              </a:extLst>
            </p:cNvPr>
            <p:cNvSpPr/>
            <p:nvPr/>
          </p:nvSpPr>
          <p:spPr>
            <a:xfrm>
              <a:off x="7354562" y="8228343"/>
              <a:ext cx="10371" cy="114077"/>
            </a:xfrm>
            <a:custGeom>
              <a:avLst/>
              <a:gdLst>
                <a:gd name="connsiteX0" fmla="*/ 0 w 0"/>
                <a:gd name="connsiteY0" fmla="*/ 118225 h 114076"/>
                <a:gd name="connsiteX1" fmla="*/ 0 w 0"/>
                <a:gd name="connsiteY1" fmla="*/ 0 h 114076"/>
                <a:gd name="connsiteX2" fmla="*/ 0 w 0"/>
                <a:gd name="connsiteY2" fmla="*/ 118225 h 114076"/>
              </a:gdLst>
              <a:ahLst/>
              <a:cxnLst>
                <a:cxn ang="0">
                  <a:pos x="connsiteX0" y="connsiteY0"/>
                </a:cxn>
                <a:cxn ang="0">
                  <a:pos x="connsiteX1" y="connsiteY1"/>
                </a:cxn>
                <a:cxn ang="0">
                  <a:pos x="connsiteX2" y="connsiteY2"/>
                </a:cxn>
              </a:cxnLst>
              <a:rect l="l" t="t" r="r" b="b"/>
              <a:pathLst>
                <a:path h="114076">
                  <a:moveTo>
                    <a:pt x="0" y="118225"/>
                  </a:moveTo>
                  <a:lnTo>
                    <a:pt x="0" y="0"/>
                  </a:lnTo>
                  <a:lnTo>
                    <a:pt x="0" y="118225"/>
                  </a:lnTo>
                  <a:close/>
                </a:path>
              </a:pathLst>
            </a:custGeom>
            <a:grpFill/>
            <a:ln w="10368" cap="flat">
              <a:noFill/>
              <a:prstDash val="solid"/>
              <a:miter/>
            </a:ln>
          </p:spPr>
          <p:txBody>
            <a:bodyPr rtlCol="0" anchor="ctr"/>
            <a:lstStyle/>
            <a:p>
              <a:pPr algn="just"/>
              <a:endParaRPr lang="en-IN" dirty="0"/>
            </a:p>
          </p:txBody>
        </p:sp>
        <p:sp>
          <p:nvSpPr>
            <p:cNvPr id="49" name="Freeform: Shape 48">
              <a:extLst>
                <a:ext uri="{FF2B5EF4-FFF2-40B4-BE49-F238E27FC236}">
                  <a16:creationId xmlns:a16="http://schemas.microsoft.com/office/drawing/2014/main" id="{7ABE4C69-912A-1235-E067-96D997EF5352}"/>
                </a:ext>
              </a:extLst>
            </p:cNvPr>
            <p:cNvSpPr/>
            <p:nvPr/>
          </p:nvSpPr>
          <p:spPr>
            <a:xfrm>
              <a:off x="7346266" y="8220046"/>
              <a:ext cx="10371" cy="134818"/>
            </a:xfrm>
            <a:custGeom>
              <a:avLst/>
              <a:gdLst>
                <a:gd name="connsiteX0" fmla="*/ 8296 w 10370"/>
                <a:gd name="connsiteY0" fmla="*/ 134818 h 134818"/>
                <a:gd name="connsiteX1" fmla="*/ 0 w 10370"/>
                <a:gd name="connsiteY1" fmla="*/ 126521 h 134818"/>
                <a:gd name="connsiteX2" fmla="*/ 0 w 10370"/>
                <a:gd name="connsiteY2" fmla="*/ 8296 h 134818"/>
                <a:gd name="connsiteX3" fmla="*/ 8296 w 10370"/>
                <a:gd name="connsiteY3" fmla="*/ 0 h 134818"/>
                <a:gd name="connsiteX4" fmla="*/ 16593 w 10370"/>
                <a:gd name="connsiteY4" fmla="*/ 8296 h 134818"/>
                <a:gd name="connsiteX5" fmla="*/ 16593 w 10370"/>
                <a:gd name="connsiteY5" fmla="*/ 126521 h 134818"/>
                <a:gd name="connsiteX6" fmla="*/ 8296 w 10370"/>
                <a:gd name="connsiteY6" fmla="*/ 134818 h 1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134818">
                  <a:moveTo>
                    <a:pt x="8296" y="134818"/>
                  </a:moveTo>
                  <a:cubicBezTo>
                    <a:pt x="4149" y="134818"/>
                    <a:pt x="0" y="130670"/>
                    <a:pt x="0" y="126521"/>
                  </a:cubicBezTo>
                  <a:lnTo>
                    <a:pt x="0" y="8296"/>
                  </a:lnTo>
                  <a:cubicBezTo>
                    <a:pt x="0" y="4148"/>
                    <a:pt x="4149" y="0"/>
                    <a:pt x="8296" y="0"/>
                  </a:cubicBezTo>
                  <a:cubicBezTo>
                    <a:pt x="12445" y="0"/>
                    <a:pt x="16593" y="4148"/>
                    <a:pt x="16593" y="8296"/>
                  </a:cubicBezTo>
                  <a:lnTo>
                    <a:pt x="16593" y="126521"/>
                  </a:lnTo>
                  <a:cubicBezTo>
                    <a:pt x="16593" y="131706"/>
                    <a:pt x="12445" y="134818"/>
                    <a:pt x="8296" y="134818"/>
                  </a:cubicBezTo>
                </a:path>
              </a:pathLst>
            </a:custGeom>
            <a:grpFill/>
            <a:ln w="10368" cap="flat">
              <a:noFill/>
              <a:prstDash val="solid"/>
              <a:miter/>
            </a:ln>
          </p:spPr>
          <p:txBody>
            <a:bodyPr rtlCol="0" anchor="ctr"/>
            <a:lstStyle/>
            <a:p>
              <a:pPr algn="just"/>
              <a:endParaRPr lang="en-IN" dirty="0"/>
            </a:p>
          </p:txBody>
        </p:sp>
        <p:sp>
          <p:nvSpPr>
            <p:cNvPr id="50" name="Freeform: Shape 49">
              <a:extLst>
                <a:ext uri="{FF2B5EF4-FFF2-40B4-BE49-F238E27FC236}">
                  <a16:creationId xmlns:a16="http://schemas.microsoft.com/office/drawing/2014/main" id="{A0A9BFA0-8655-3862-6A72-E244CEA55FDD}"/>
                </a:ext>
              </a:extLst>
            </p:cNvPr>
            <p:cNvSpPr/>
            <p:nvPr/>
          </p:nvSpPr>
          <p:spPr>
            <a:xfrm>
              <a:off x="7404342" y="8279158"/>
              <a:ext cx="10371" cy="62224"/>
            </a:xfrm>
            <a:custGeom>
              <a:avLst/>
              <a:gdLst>
                <a:gd name="connsiteX0" fmla="*/ 0 w 0"/>
                <a:gd name="connsiteY0" fmla="*/ 67409 h 62223"/>
                <a:gd name="connsiteX1" fmla="*/ 0 w 0"/>
                <a:gd name="connsiteY1" fmla="*/ 0 h 62223"/>
                <a:gd name="connsiteX2" fmla="*/ 0 w 0"/>
                <a:gd name="connsiteY2" fmla="*/ 67409 h 62223"/>
              </a:gdLst>
              <a:ahLst/>
              <a:cxnLst>
                <a:cxn ang="0">
                  <a:pos x="connsiteX0" y="connsiteY0"/>
                </a:cxn>
                <a:cxn ang="0">
                  <a:pos x="connsiteX1" y="connsiteY1"/>
                </a:cxn>
                <a:cxn ang="0">
                  <a:pos x="connsiteX2" y="connsiteY2"/>
                </a:cxn>
              </a:cxnLst>
              <a:rect l="l" t="t" r="r" b="b"/>
              <a:pathLst>
                <a:path h="62223">
                  <a:moveTo>
                    <a:pt x="0" y="67409"/>
                  </a:moveTo>
                  <a:lnTo>
                    <a:pt x="0" y="0"/>
                  </a:lnTo>
                  <a:lnTo>
                    <a:pt x="0" y="67409"/>
                  </a:lnTo>
                  <a:close/>
                </a:path>
              </a:pathLst>
            </a:custGeom>
            <a:grpFill/>
            <a:ln w="10368" cap="flat">
              <a:noFill/>
              <a:prstDash val="solid"/>
              <a:miter/>
            </a:ln>
          </p:spPr>
          <p:txBody>
            <a:bodyPr rtlCol="0" anchor="ctr"/>
            <a:lstStyle/>
            <a:p>
              <a:pPr algn="just"/>
              <a:endParaRPr lang="en-IN" dirty="0"/>
            </a:p>
          </p:txBody>
        </p:sp>
        <p:sp>
          <p:nvSpPr>
            <p:cNvPr id="51" name="Freeform: Shape 50">
              <a:extLst>
                <a:ext uri="{FF2B5EF4-FFF2-40B4-BE49-F238E27FC236}">
                  <a16:creationId xmlns:a16="http://schemas.microsoft.com/office/drawing/2014/main" id="{074C8FD5-7967-246D-53DF-32C2E8B7A891}"/>
                </a:ext>
              </a:extLst>
            </p:cNvPr>
            <p:cNvSpPr/>
            <p:nvPr/>
          </p:nvSpPr>
          <p:spPr>
            <a:xfrm>
              <a:off x="7396045" y="8270862"/>
              <a:ext cx="10371" cy="82965"/>
            </a:xfrm>
            <a:custGeom>
              <a:avLst/>
              <a:gdLst>
                <a:gd name="connsiteX0" fmla="*/ 8297 w 10370"/>
                <a:gd name="connsiteY0" fmla="*/ 84002 h 82965"/>
                <a:gd name="connsiteX1" fmla="*/ 0 w 10370"/>
                <a:gd name="connsiteY1" fmla="*/ 75705 h 82965"/>
                <a:gd name="connsiteX2" fmla="*/ 0 w 10370"/>
                <a:gd name="connsiteY2" fmla="*/ 8296 h 82965"/>
                <a:gd name="connsiteX3" fmla="*/ 8297 w 10370"/>
                <a:gd name="connsiteY3" fmla="*/ 0 h 82965"/>
                <a:gd name="connsiteX4" fmla="*/ 16593 w 10370"/>
                <a:gd name="connsiteY4" fmla="*/ 8296 h 82965"/>
                <a:gd name="connsiteX5" fmla="*/ 16593 w 10370"/>
                <a:gd name="connsiteY5" fmla="*/ 75705 h 82965"/>
                <a:gd name="connsiteX6" fmla="*/ 8297 w 10370"/>
                <a:gd name="connsiteY6" fmla="*/ 84002 h 8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82965">
                  <a:moveTo>
                    <a:pt x="8297" y="84002"/>
                  </a:moveTo>
                  <a:cubicBezTo>
                    <a:pt x="4149" y="84002"/>
                    <a:pt x="0" y="79854"/>
                    <a:pt x="0" y="75705"/>
                  </a:cubicBezTo>
                  <a:lnTo>
                    <a:pt x="0" y="8296"/>
                  </a:lnTo>
                  <a:cubicBezTo>
                    <a:pt x="0" y="4149"/>
                    <a:pt x="4149" y="0"/>
                    <a:pt x="8297" y="0"/>
                  </a:cubicBezTo>
                  <a:cubicBezTo>
                    <a:pt x="12445" y="0"/>
                    <a:pt x="16593" y="4149"/>
                    <a:pt x="16593" y="8296"/>
                  </a:cubicBezTo>
                  <a:lnTo>
                    <a:pt x="16593" y="75705"/>
                  </a:lnTo>
                  <a:cubicBezTo>
                    <a:pt x="16593" y="80891"/>
                    <a:pt x="13482" y="84002"/>
                    <a:pt x="8297" y="84002"/>
                  </a:cubicBezTo>
                </a:path>
              </a:pathLst>
            </a:custGeom>
            <a:grpFill/>
            <a:ln w="10368" cap="flat">
              <a:noFill/>
              <a:prstDash val="solid"/>
              <a:miter/>
            </a:ln>
          </p:spPr>
          <p:txBody>
            <a:bodyPr rtlCol="0" anchor="ctr"/>
            <a:lstStyle/>
            <a:p>
              <a:pPr algn="just"/>
              <a:endParaRPr lang="en-IN" dirty="0"/>
            </a:p>
          </p:txBody>
        </p:sp>
        <p:sp>
          <p:nvSpPr>
            <p:cNvPr id="52" name="Freeform: Shape 51">
              <a:extLst>
                <a:ext uri="{FF2B5EF4-FFF2-40B4-BE49-F238E27FC236}">
                  <a16:creationId xmlns:a16="http://schemas.microsoft.com/office/drawing/2014/main" id="{871D39DB-CE62-CDB7-88AE-1C027CE0FF19}"/>
                </a:ext>
              </a:extLst>
            </p:cNvPr>
            <p:cNvSpPr/>
            <p:nvPr/>
          </p:nvSpPr>
          <p:spPr>
            <a:xfrm>
              <a:off x="7455158" y="8211749"/>
              <a:ext cx="10371" cy="134818"/>
            </a:xfrm>
            <a:custGeom>
              <a:avLst/>
              <a:gdLst>
                <a:gd name="connsiteX0" fmla="*/ 0 w 0"/>
                <a:gd name="connsiteY0" fmla="*/ 134818 h 134818"/>
                <a:gd name="connsiteX1" fmla="*/ 0 w 0"/>
                <a:gd name="connsiteY1" fmla="*/ 0 h 134818"/>
                <a:gd name="connsiteX2" fmla="*/ 0 w 0"/>
                <a:gd name="connsiteY2" fmla="*/ 134818 h 134818"/>
              </a:gdLst>
              <a:ahLst/>
              <a:cxnLst>
                <a:cxn ang="0">
                  <a:pos x="connsiteX0" y="connsiteY0"/>
                </a:cxn>
                <a:cxn ang="0">
                  <a:pos x="connsiteX1" y="connsiteY1"/>
                </a:cxn>
                <a:cxn ang="0">
                  <a:pos x="connsiteX2" y="connsiteY2"/>
                </a:cxn>
              </a:cxnLst>
              <a:rect l="l" t="t" r="r" b="b"/>
              <a:pathLst>
                <a:path h="134818">
                  <a:moveTo>
                    <a:pt x="0" y="134818"/>
                  </a:moveTo>
                  <a:lnTo>
                    <a:pt x="0" y="0"/>
                  </a:lnTo>
                  <a:lnTo>
                    <a:pt x="0" y="134818"/>
                  </a:lnTo>
                  <a:close/>
                </a:path>
              </a:pathLst>
            </a:custGeom>
            <a:grpFill/>
            <a:ln w="10368" cap="flat">
              <a:noFill/>
              <a:prstDash val="solid"/>
              <a:miter/>
            </a:ln>
          </p:spPr>
          <p:txBody>
            <a:bodyPr rtlCol="0" anchor="ctr"/>
            <a:lstStyle/>
            <a:p>
              <a:pPr algn="just"/>
              <a:endParaRPr lang="en-IN" dirty="0"/>
            </a:p>
          </p:txBody>
        </p:sp>
        <p:sp>
          <p:nvSpPr>
            <p:cNvPr id="53" name="Freeform: Shape 52">
              <a:extLst>
                <a:ext uri="{FF2B5EF4-FFF2-40B4-BE49-F238E27FC236}">
                  <a16:creationId xmlns:a16="http://schemas.microsoft.com/office/drawing/2014/main" id="{A5C9E02B-B8D7-5283-4F65-12DBC8AB6BFD}"/>
                </a:ext>
              </a:extLst>
            </p:cNvPr>
            <p:cNvSpPr/>
            <p:nvPr/>
          </p:nvSpPr>
          <p:spPr>
            <a:xfrm>
              <a:off x="7446861" y="8203453"/>
              <a:ext cx="10371" cy="145189"/>
            </a:xfrm>
            <a:custGeom>
              <a:avLst/>
              <a:gdLst>
                <a:gd name="connsiteX0" fmla="*/ 8296 w 10370"/>
                <a:gd name="connsiteY0" fmla="*/ 151412 h 145188"/>
                <a:gd name="connsiteX1" fmla="*/ 0 w 10370"/>
                <a:gd name="connsiteY1" fmla="*/ 143115 h 145188"/>
                <a:gd name="connsiteX2" fmla="*/ 0 w 10370"/>
                <a:gd name="connsiteY2" fmla="*/ 8296 h 145188"/>
                <a:gd name="connsiteX3" fmla="*/ 8296 w 10370"/>
                <a:gd name="connsiteY3" fmla="*/ 0 h 145188"/>
                <a:gd name="connsiteX4" fmla="*/ 16593 w 10370"/>
                <a:gd name="connsiteY4" fmla="*/ 8296 h 145188"/>
                <a:gd name="connsiteX5" fmla="*/ 16593 w 10370"/>
                <a:gd name="connsiteY5" fmla="*/ 143115 h 145188"/>
                <a:gd name="connsiteX6" fmla="*/ 8296 w 10370"/>
                <a:gd name="connsiteY6" fmla="*/ 151412 h 14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145188">
                  <a:moveTo>
                    <a:pt x="8296" y="151412"/>
                  </a:moveTo>
                  <a:cubicBezTo>
                    <a:pt x="4149" y="151412"/>
                    <a:pt x="0" y="147263"/>
                    <a:pt x="0" y="143115"/>
                  </a:cubicBezTo>
                  <a:lnTo>
                    <a:pt x="0" y="8296"/>
                  </a:lnTo>
                  <a:cubicBezTo>
                    <a:pt x="0" y="4149"/>
                    <a:pt x="4149" y="0"/>
                    <a:pt x="8296" y="0"/>
                  </a:cubicBezTo>
                  <a:cubicBezTo>
                    <a:pt x="12445" y="0"/>
                    <a:pt x="16593" y="4149"/>
                    <a:pt x="16593" y="8296"/>
                  </a:cubicBezTo>
                  <a:lnTo>
                    <a:pt x="16593" y="143115"/>
                  </a:lnTo>
                  <a:cubicBezTo>
                    <a:pt x="16593" y="148300"/>
                    <a:pt x="12445" y="151412"/>
                    <a:pt x="8296" y="151412"/>
                  </a:cubicBezTo>
                </a:path>
              </a:pathLst>
            </a:custGeom>
            <a:grpFill/>
            <a:ln w="10368" cap="flat">
              <a:noFill/>
              <a:prstDash val="solid"/>
              <a:miter/>
            </a:ln>
          </p:spPr>
          <p:txBody>
            <a:bodyPr rtlCol="0" anchor="ctr"/>
            <a:lstStyle/>
            <a:p>
              <a:pPr algn="just"/>
              <a:endParaRPr lang="en-IN" dirty="0"/>
            </a:p>
          </p:txBody>
        </p:sp>
        <p:sp>
          <p:nvSpPr>
            <p:cNvPr id="54" name="Freeform: Shape 53">
              <a:extLst>
                <a:ext uri="{FF2B5EF4-FFF2-40B4-BE49-F238E27FC236}">
                  <a16:creationId xmlns:a16="http://schemas.microsoft.com/office/drawing/2014/main" id="{25D202E4-F1E5-7BFD-4F87-927BBE4BD3A7}"/>
                </a:ext>
              </a:extLst>
            </p:cNvPr>
            <p:cNvSpPr/>
            <p:nvPr/>
          </p:nvSpPr>
          <p:spPr>
            <a:xfrm>
              <a:off x="7505974" y="8313382"/>
              <a:ext cx="10371" cy="31112"/>
            </a:xfrm>
            <a:custGeom>
              <a:avLst/>
              <a:gdLst>
                <a:gd name="connsiteX0" fmla="*/ 0 w 0"/>
                <a:gd name="connsiteY0" fmla="*/ 33186 h 31111"/>
                <a:gd name="connsiteX1" fmla="*/ 0 w 0"/>
                <a:gd name="connsiteY1" fmla="*/ 0 h 31111"/>
                <a:gd name="connsiteX2" fmla="*/ 0 w 0"/>
                <a:gd name="connsiteY2" fmla="*/ 33186 h 31111"/>
              </a:gdLst>
              <a:ahLst/>
              <a:cxnLst>
                <a:cxn ang="0">
                  <a:pos x="connsiteX0" y="connsiteY0"/>
                </a:cxn>
                <a:cxn ang="0">
                  <a:pos x="connsiteX1" y="connsiteY1"/>
                </a:cxn>
                <a:cxn ang="0">
                  <a:pos x="connsiteX2" y="connsiteY2"/>
                </a:cxn>
              </a:cxnLst>
              <a:rect l="l" t="t" r="r" b="b"/>
              <a:pathLst>
                <a:path h="31111">
                  <a:moveTo>
                    <a:pt x="0" y="33186"/>
                  </a:moveTo>
                  <a:lnTo>
                    <a:pt x="0" y="0"/>
                  </a:lnTo>
                  <a:lnTo>
                    <a:pt x="0" y="33186"/>
                  </a:lnTo>
                  <a:close/>
                </a:path>
              </a:pathLst>
            </a:custGeom>
            <a:grpFill/>
            <a:ln w="10368" cap="flat">
              <a:noFill/>
              <a:prstDash val="solid"/>
              <a:miter/>
            </a:ln>
          </p:spPr>
          <p:txBody>
            <a:bodyPr rtlCol="0" anchor="ctr"/>
            <a:lstStyle/>
            <a:p>
              <a:pPr algn="just"/>
              <a:endParaRPr lang="en-IN" dirty="0"/>
            </a:p>
          </p:txBody>
        </p:sp>
        <p:sp>
          <p:nvSpPr>
            <p:cNvPr id="55" name="Freeform: Shape 54">
              <a:extLst>
                <a:ext uri="{FF2B5EF4-FFF2-40B4-BE49-F238E27FC236}">
                  <a16:creationId xmlns:a16="http://schemas.microsoft.com/office/drawing/2014/main" id="{C7A74CD2-869C-3B22-FA0D-400633CA6A37}"/>
                </a:ext>
              </a:extLst>
            </p:cNvPr>
            <p:cNvSpPr/>
            <p:nvPr/>
          </p:nvSpPr>
          <p:spPr>
            <a:xfrm>
              <a:off x="7497678" y="8305085"/>
              <a:ext cx="10371" cy="41483"/>
            </a:xfrm>
            <a:custGeom>
              <a:avLst/>
              <a:gdLst>
                <a:gd name="connsiteX0" fmla="*/ 8296 w 10370"/>
                <a:gd name="connsiteY0" fmla="*/ 49780 h 41482"/>
                <a:gd name="connsiteX1" fmla="*/ 0 w 10370"/>
                <a:gd name="connsiteY1" fmla="*/ 41483 h 41482"/>
                <a:gd name="connsiteX2" fmla="*/ 0 w 10370"/>
                <a:gd name="connsiteY2" fmla="*/ 8297 h 41482"/>
                <a:gd name="connsiteX3" fmla="*/ 8296 w 10370"/>
                <a:gd name="connsiteY3" fmla="*/ 0 h 41482"/>
                <a:gd name="connsiteX4" fmla="*/ 16593 w 10370"/>
                <a:gd name="connsiteY4" fmla="*/ 8297 h 41482"/>
                <a:gd name="connsiteX5" fmla="*/ 16593 w 10370"/>
                <a:gd name="connsiteY5" fmla="*/ 41483 h 41482"/>
                <a:gd name="connsiteX6" fmla="*/ 8296 w 10370"/>
                <a:gd name="connsiteY6" fmla="*/ 49780 h 4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41482">
                  <a:moveTo>
                    <a:pt x="8296" y="49780"/>
                  </a:moveTo>
                  <a:cubicBezTo>
                    <a:pt x="4148" y="49780"/>
                    <a:pt x="0" y="45631"/>
                    <a:pt x="0" y="41483"/>
                  </a:cubicBezTo>
                  <a:lnTo>
                    <a:pt x="0" y="8297"/>
                  </a:lnTo>
                  <a:cubicBezTo>
                    <a:pt x="0" y="4149"/>
                    <a:pt x="4148" y="0"/>
                    <a:pt x="8296" y="0"/>
                  </a:cubicBezTo>
                  <a:cubicBezTo>
                    <a:pt x="12444" y="0"/>
                    <a:pt x="16593" y="4149"/>
                    <a:pt x="16593" y="8297"/>
                  </a:cubicBezTo>
                  <a:lnTo>
                    <a:pt x="16593" y="41483"/>
                  </a:lnTo>
                  <a:cubicBezTo>
                    <a:pt x="16593" y="46668"/>
                    <a:pt x="12444" y="49780"/>
                    <a:pt x="8296" y="49780"/>
                  </a:cubicBezTo>
                </a:path>
              </a:pathLst>
            </a:custGeom>
            <a:grpFill/>
            <a:ln w="10368" cap="flat">
              <a:noFill/>
              <a:prstDash val="solid"/>
              <a:miter/>
            </a:ln>
          </p:spPr>
          <p:txBody>
            <a:bodyPr rtlCol="0" anchor="ctr"/>
            <a:lstStyle/>
            <a:p>
              <a:pPr algn="just"/>
              <a:endParaRPr lang="en-IN" dirty="0"/>
            </a:p>
          </p:txBody>
        </p:sp>
        <p:sp>
          <p:nvSpPr>
            <p:cNvPr id="56" name="Freeform: Shape 55">
              <a:extLst>
                <a:ext uri="{FF2B5EF4-FFF2-40B4-BE49-F238E27FC236}">
                  <a16:creationId xmlns:a16="http://schemas.microsoft.com/office/drawing/2014/main" id="{55134282-7ECF-83AB-D3C9-3672CE243BB8}"/>
                </a:ext>
              </a:extLst>
            </p:cNvPr>
            <p:cNvSpPr/>
            <p:nvPr/>
          </p:nvSpPr>
          <p:spPr>
            <a:xfrm>
              <a:off x="7555753" y="8245973"/>
              <a:ext cx="10371" cy="93336"/>
            </a:xfrm>
            <a:custGeom>
              <a:avLst/>
              <a:gdLst>
                <a:gd name="connsiteX0" fmla="*/ 0 w 0"/>
                <a:gd name="connsiteY0" fmla="*/ 100595 h 93335"/>
                <a:gd name="connsiteX1" fmla="*/ 0 w 0"/>
                <a:gd name="connsiteY1" fmla="*/ 0 h 93335"/>
                <a:gd name="connsiteX2" fmla="*/ 0 w 0"/>
                <a:gd name="connsiteY2" fmla="*/ 100595 h 93335"/>
              </a:gdLst>
              <a:ahLst/>
              <a:cxnLst>
                <a:cxn ang="0">
                  <a:pos x="connsiteX0" y="connsiteY0"/>
                </a:cxn>
                <a:cxn ang="0">
                  <a:pos x="connsiteX1" y="connsiteY1"/>
                </a:cxn>
                <a:cxn ang="0">
                  <a:pos x="connsiteX2" y="connsiteY2"/>
                </a:cxn>
              </a:cxnLst>
              <a:rect l="l" t="t" r="r" b="b"/>
              <a:pathLst>
                <a:path h="93335">
                  <a:moveTo>
                    <a:pt x="0" y="100595"/>
                  </a:moveTo>
                  <a:lnTo>
                    <a:pt x="0" y="0"/>
                  </a:lnTo>
                  <a:lnTo>
                    <a:pt x="0" y="100595"/>
                  </a:lnTo>
                  <a:close/>
                </a:path>
              </a:pathLst>
            </a:custGeom>
            <a:grpFill/>
            <a:ln w="10368" cap="flat">
              <a:noFill/>
              <a:prstDash val="solid"/>
              <a:miter/>
            </a:ln>
          </p:spPr>
          <p:txBody>
            <a:bodyPr rtlCol="0" anchor="ctr"/>
            <a:lstStyle/>
            <a:p>
              <a:pPr algn="just"/>
              <a:endParaRPr lang="en-IN" dirty="0"/>
            </a:p>
          </p:txBody>
        </p:sp>
        <p:sp>
          <p:nvSpPr>
            <p:cNvPr id="57" name="Freeform: Shape 56">
              <a:extLst>
                <a:ext uri="{FF2B5EF4-FFF2-40B4-BE49-F238E27FC236}">
                  <a16:creationId xmlns:a16="http://schemas.microsoft.com/office/drawing/2014/main" id="{7A53CED7-083C-11F3-2826-D5B9612757A0}"/>
                </a:ext>
              </a:extLst>
            </p:cNvPr>
            <p:cNvSpPr/>
            <p:nvPr/>
          </p:nvSpPr>
          <p:spPr>
            <a:xfrm>
              <a:off x="7547456" y="8237676"/>
              <a:ext cx="10371" cy="114077"/>
            </a:xfrm>
            <a:custGeom>
              <a:avLst/>
              <a:gdLst>
                <a:gd name="connsiteX0" fmla="*/ 8296 w 10370"/>
                <a:gd name="connsiteY0" fmla="*/ 117189 h 114076"/>
                <a:gd name="connsiteX1" fmla="*/ 0 w 10370"/>
                <a:gd name="connsiteY1" fmla="*/ 108892 h 114076"/>
                <a:gd name="connsiteX2" fmla="*/ 0 w 10370"/>
                <a:gd name="connsiteY2" fmla="*/ 8297 h 114076"/>
                <a:gd name="connsiteX3" fmla="*/ 8296 w 10370"/>
                <a:gd name="connsiteY3" fmla="*/ 0 h 114076"/>
                <a:gd name="connsiteX4" fmla="*/ 16593 w 10370"/>
                <a:gd name="connsiteY4" fmla="*/ 8297 h 114076"/>
                <a:gd name="connsiteX5" fmla="*/ 16593 w 10370"/>
                <a:gd name="connsiteY5" fmla="*/ 108892 h 114076"/>
                <a:gd name="connsiteX6" fmla="*/ 8296 w 10370"/>
                <a:gd name="connsiteY6" fmla="*/ 117189 h 11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114076">
                  <a:moveTo>
                    <a:pt x="8296" y="117189"/>
                  </a:moveTo>
                  <a:cubicBezTo>
                    <a:pt x="4148" y="117189"/>
                    <a:pt x="0" y="113040"/>
                    <a:pt x="0" y="108892"/>
                  </a:cubicBezTo>
                  <a:lnTo>
                    <a:pt x="0" y="8297"/>
                  </a:lnTo>
                  <a:cubicBezTo>
                    <a:pt x="0" y="4149"/>
                    <a:pt x="4148" y="0"/>
                    <a:pt x="8296" y="0"/>
                  </a:cubicBezTo>
                  <a:cubicBezTo>
                    <a:pt x="12445" y="0"/>
                    <a:pt x="16593" y="4149"/>
                    <a:pt x="16593" y="8297"/>
                  </a:cubicBezTo>
                  <a:lnTo>
                    <a:pt x="16593" y="108892"/>
                  </a:lnTo>
                  <a:cubicBezTo>
                    <a:pt x="17630" y="114077"/>
                    <a:pt x="13482" y="117189"/>
                    <a:pt x="8296" y="117189"/>
                  </a:cubicBezTo>
                </a:path>
              </a:pathLst>
            </a:custGeom>
            <a:grpFill/>
            <a:ln w="10368" cap="flat">
              <a:noFill/>
              <a:prstDash val="solid"/>
              <a:miter/>
            </a:ln>
          </p:spPr>
          <p:txBody>
            <a:bodyPr rtlCol="0" anchor="ctr"/>
            <a:lstStyle/>
            <a:p>
              <a:pPr algn="just"/>
              <a:endParaRPr lang="en-IN" dirty="0"/>
            </a:p>
          </p:txBody>
        </p:sp>
        <p:sp>
          <p:nvSpPr>
            <p:cNvPr id="58" name="Freeform: Shape 57">
              <a:extLst>
                <a:ext uri="{FF2B5EF4-FFF2-40B4-BE49-F238E27FC236}">
                  <a16:creationId xmlns:a16="http://schemas.microsoft.com/office/drawing/2014/main" id="{AA806BAD-5671-9F4E-D345-1F18903327AC}"/>
                </a:ext>
              </a:extLst>
            </p:cNvPr>
            <p:cNvSpPr/>
            <p:nvPr/>
          </p:nvSpPr>
          <p:spPr>
            <a:xfrm>
              <a:off x="7606569" y="8195157"/>
              <a:ext cx="10371" cy="145189"/>
            </a:xfrm>
            <a:custGeom>
              <a:avLst/>
              <a:gdLst>
                <a:gd name="connsiteX0" fmla="*/ 0 w 0"/>
                <a:gd name="connsiteY0" fmla="*/ 151411 h 145188"/>
                <a:gd name="connsiteX1" fmla="*/ 0 w 0"/>
                <a:gd name="connsiteY1" fmla="*/ 0 h 145188"/>
                <a:gd name="connsiteX2" fmla="*/ 0 w 0"/>
                <a:gd name="connsiteY2" fmla="*/ 151411 h 145188"/>
              </a:gdLst>
              <a:ahLst/>
              <a:cxnLst>
                <a:cxn ang="0">
                  <a:pos x="connsiteX0" y="connsiteY0"/>
                </a:cxn>
                <a:cxn ang="0">
                  <a:pos x="connsiteX1" y="connsiteY1"/>
                </a:cxn>
                <a:cxn ang="0">
                  <a:pos x="connsiteX2" y="connsiteY2"/>
                </a:cxn>
              </a:cxnLst>
              <a:rect l="l" t="t" r="r" b="b"/>
              <a:pathLst>
                <a:path h="145188">
                  <a:moveTo>
                    <a:pt x="0" y="151411"/>
                  </a:moveTo>
                  <a:lnTo>
                    <a:pt x="0" y="0"/>
                  </a:lnTo>
                  <a:lnTo>
                    <a:pt x="0" y="151411"/>
                  </a:lnTo>
                  <a:close/>
                </a:path>
              </a:pathLst>
            </a:custGeom>
            <a:grpFill/>
            <a:ln w="10368" cap="flat">
              <a:noFill/>
              <a:prstDash val="solid"/>
              <a:miter/>
            </a:ln>
          </p:spPr>
          <p:txBody>
            <a:bodyPr rtlCol="0" anchor="ctr"/>
            <a:lstStyle/>
            <a:p>
              <a:pPr algn="just"/>
              <a:endParaRPr lang="en-IN" dirty="0"/>
            </a:p>
          </p:txBody>
        </p:sp>
        <p:sp>
          <p:nvSpPr>
            <p:cNvPr id="59" name="Freeform: Shape 58">
              <a:extLst>
                <a:ext uri="{FF2B5EF4-FFF2-40B4-BE49-F238E27FC236}">
                  <a16:creationId xmlns:a16="http://schemas.microsoft.com/office/drawing/2014/main" id="{471F4916-F79B-96DC-32CA-B22CD9733E56}"/>
                </a:ext>
              </a:extLst>
            </p:cNvPr>
            <p:cNvSpPr/>
            <p:nvPr/>
          </p:nvSpPr>
          <p:spPr>
            <a:xfrm>
              <a:off x="7598272" y="8186860"/>
              <a:ext cx="10371" cy="165930"/>
            </a:xfrm>
            <a:custGeom>
              <a:avLst/>
              <a:gdLst>
                <a:gd name="connsiteX0" fmla="*/ 8297 w 10370"/>
                <a:gd name="connsiteY0" fmla="*/ 168004 h 165930"/>
                <a:gd name="connsiteX1" fmla="*/ 0 w 10370"/>
                <a:gd name="connsiteY1" fmla="*/ 159707 h 165930"/>
                <a:gd name="connsiteX2" fmla="*/ 0 w 10370"/>
                <a:gd name="connsiteY2" fmla="*/ 8296 h 165930"/>
                <a:gd name="connsiteX3" fmla="*/ 8297 w 10370"/>
                <a:gd name="connsiteY3" fmla="*/ 0 h 165930"/>
                <a:gd name="connsiteX4" fmla="*/ 16593 w 10370"/>
                <a:gd name="connsiteY4" fmla="*/ 8296 h 165930"/>
                <a:gd name="connsiteX5" fmla="*/ 16593 w 10370"/>
                <a:gd name="connsiteY5" fmla="*/ 159707 h 165930"/>
                <a:gd name="connsiteX6" fmla="*/ 8297 w 10370"/>
                <a:gd name="connsiteY6" fmla="*/ 168004 h 16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165930">
                  <a:moveTo>
                    <a:pt x="8297" y="168004"/>
                  </a:moveTo>
                  <a:cubicBezTo>
                    <a:pt x="4149" y="168004"/>
                    <a:pt x="0" y="163856"/>
                    <a:pt x="0" y="159707"/>
                  </a:cubicBezTo>
                  <a:lnTo>
                    <a:pt x="0" y="8296"/>
                  </a:lnTo>
                  <a:cubicBezTo>
                    <a:pt x="0" y="4148"/>
                    <a:pt x="4149" y="0"/>
                    <a:pt x="8297" y="0"/>
                  </a:cubicBezTo>
                  <a:cubicBezTo>
                    <a:pt x="12445" y="0"/>
                    <a:pt x="16593" y="4148"/>
                    <a:pt x="16593" y="8296"/>
                  </a:cubicBezTo>
                  <a:lnTo>
                    <a:pt x="16593" y="159707"/>
                  </a:lnTo>
                  <a:cubicBezTo>
                    <a:pt x="16593" y="164893"/>
                    <a:pt x="13482" y="168004"/>
                    <a:pt x="8297" y="168004"/>
                  </a:cubicBezTo>
                </a:path>
              </a:pathLst>
            </a:custGeom>
            <a:grpFill/>
            <a:ln w="10368" cap="flat">
              <a:noFill/>
              <a:prstDash val="solid"/>
              <a:miter/>
            </a:ln>
          </p:spPr>
          <p:txBody>
            <a:bodyPr rtlCol="0" anchor="ctr"/>
            <a:lstStyle/>
            <a:p>
              <a:pPr algn="just"/>
              <a:endParaRPr lang="en-IN" dirty="0"/>
            </a:p>
          </p:txBody>
        </p:sp>
        <p:sp>
          <p:nvSpPr>
            <p:cNvPr id="60" name="Freeform: Shape 59">
              <a:extLst>
                <a:ext uri="{FF2B5EF4-FFF2-40B4-BE49-F238E27FC236}">
                  <a16:creationId xmlns:a16="http://schemas.microsoft.com/office/drawing/2014/main" id="{F99BDBEC-734A-C1C6-65DA-87E7EFEEF587}"/>
                </a:ext>
              </a:extLst>
            </p:cNvPr>
            <p:cNvSpPr/>
            <p:nvPr/>
          </p:nvSpPr>
          <p:spPr>
            <a:xfrm>
              <a:off x="7261227" y="8119451"/>
              <a:ext cx="435566" cy="404455"/>
            </a:xfrm>
            <a:custGeom>
              <a:avLst/>
              <a:gdLst>
                <a:gd name="connsiteX0" fmla="*/ 94373 w 435566"/>
                <a:gd name="connsiteY0" fmla="*/ 405491 h 404454"/>
                <a:gd name="connsiteX1" fmla="*/ 91262 w 435566"/>
                <a:gd name="connsiteY1" fmla="*/ 404455 h 404454"/>
                <a:gd name="connsiteX2" fmla="*/ 86077 w 435566"/>
                <a:gd name="connsiteY2" fmla="*/ 393046 h 404454"/>
                <a:gd name="connsiteX3" fmla="*/ 127559 w 435566"/>
                <a:gd name="connsiteY3" fmla="*/ 287267 h 404454"/>
                <a:gd name="connsiteX4" fmla="*/ 8297 w 435566"/>
                <a:gd name="connsiteY4" fmla="*/ 287267 h 404454"/>
                <a:gd name="connsiteX5" fmla="*/ 0 w 435566"/>
                <a:gd name="connsiteY5" fmla="*/ 278970 h 404454"/>
                <a:gd name="connsiteX6" fmla="*/ 0 w 435566"/>
                <a:gd name="connsiteY6" fmla="*/ 8296 h 404454"/>
                <a:gd name="connsiteX7" fmla="*/ 8297 w 435566"/>
                <a:gd name="connsiteY7" fmla="*/ 0 h 404454"/>
                <a:gd name="connsiteX8" fmla="*/ 429344 w 435566"/>
                <a:gd name="connsiteY8" fmla="*/ 0 h 404454"/>
                <a:gd name="connsiteX9" fmla="*/ 437641 w 435566"/>
                <a:gd name="connsiteY9" fmla="*/ 8296 h 404454"/>
                <a:gd name="connsiteX10" fmla="*/ 437641 w 435566"/>
                <a:gd name="connsiteY10" fmla="*/ 278970 h 404454"/>
                <a:gd name="connsiteX11" fmla="*/ 429344 w 435566"/>
                <a:gd name="connsiteY11" fmla="*/ 287267 h 404454"/>
                <a:gd name="connsiteX12" fmla="*/ 183560 w 435566"/>
                <a:gd name="connsiteY12" fmla="*/ 287267 h 404454"/>
                <a:gd name="connsiteX13" fmla="*/ 175264 w 435566"/>
                <a:gd name="connsiteY13" fmla="*/ 278970 h 404454"/>
                <a:gd name="connsiteX14" fmla="*/ 183560 w 435566"/>
                <a:gd name="connsiteY14" fmla="*/ 270673 h 404454"/>
                <a:gd name="connsiteX15" fmla="*/ 421048 w 435566"/>
                <a:gd name="connsiteY15" fmla="*/ 270673 h 404454"/>
                <a:gd name="connsiteX16" fmla="*/ 421048 w 435566"/>
                <a:gd name="connsiteY16" fmla="*/ 17630 h 404454"/>
                <a:gd name="connsiteX17" fmla="*/ 16593 w 435566"/>
                <a:gd name="connsiteY17" fmla="*/ 17630 h 404454"/>
                <a:gd name="connsiteX18" fmla="*/ 16593 w 435566"/>
                <a:gd name="connsiteY18" fmla="*/ 270673 h 404454"/>
                <a:gd name="connsiteX19" fmla="*/ 140003 w 435566"/>
                <a:gd name="connsiteY19" fmla="*/ 270673 h 404454"/>
                <a:gd name="connsiteX20" fmla="*/ 147263 w 435566"/>
                <a:gd name="connsiteY20" fmla="*/ 274822 h 404454"/>
                <a:gd name="connsiteX21" fmla="*/ 148301 w 435566"/>
                <a:gd name="connsiteY21" fmla="*/ 283118 h 404454"/>
                <a:gd name="connsiteX22" fmla="*/ 102669 w 435566"/>
                <a:gd name="connsiteY22" fmla="*/ 400306 h 404454"/>
                <a:gd name="connsiteX23" fmla="*/ 94373 w 435566"/>
                <a:gd name="connsiteY23" fmla="*/ 405491 h 4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5566" h="404454">
                  <a:moveTo>
                    <a:pt x="94373" y="405491"/>
                  </a:moveTo>
                  <a:cubicBezTo>
                    <a:pt x="93336" y="405491"/>
                    <a:pt x="92299" y="405491"/>
                    <a:pt x="91262" y="404455"/>
                  </a:cubicBezTo>
                  <a:cubicBezTo>
                    <a:pt x="87114" y="402380"/>
                    <a:pt x="85039" y="398232"/>
                    <a:pt x="86077" y="393046"/>
                  </a:cubicBezTo>
                  <a:lnTo>
                    <a:pt x="127559" y="287267"/>
                  </a:lnTo>
                  <a:lnTo>
                    <a:pt x="8297" y="287267"/>
                  </a:lnTo>
                  <a:cubicBezTo>
                    <a:pt x="4149" y="287267"/>
                    <a:pt x="0" y="283118"/>
                    <a:pt x="0" y="278970"/>
                  </a:cubicBezTo>
                  <a:lnTo>
                    <a:pt x="0" y="8296"/>
                  </a:lnTo>
                  <a:cubicBezTo>
                    <a:pt x="0" y="4148"/>
                    <a:pt x="4149" y="0"/>
                    <a:pt x="8297" y="0"/>
                  </a:cubicBezTo>
                  <a:lnTo>
                    <a:pt x="429344" y="0"/>
                  </a:lnTo>
                  <a:cubicBezTo>
                    <a:pt x="433493" y="0"/>
                    <a:pt x="437641" y="4148"/>
                    <a:pt x="437641" y="8296"/>
                  </a:cubicBezTo>
                  <a:lnTo>
                    <a:pt x="437641" y="278970"/>
                  </a:lnTo>
                  <a:cubicBezTo>
                    <a:pt x="437641" y="283118"/>
                    <a:pt x="433493" y="287267"/>
                    <a:pt x="429344" y="287267"/>
                  </a:cubicBezTo>
                  <a:lnTo>
                    <a:pt x="183560" y="287267"/>
                  </a:lnTo>
                  <a:cubicBezTo>
                    <a:pt x="179412" y="287267"/>
                    <a:pt x="175264" y="283118"/>
                    <a:pt x="175264" y="278970"/>
                  </a:cubicBezTo>
                  <a:cubicBezTo>
                    <a:pt x="175264" y="274822"/>
                    <a:pt x="179412" y="270673"/>
                    <a:pt x="183560" y="270673"/>
                  </a:cubicBezTo>
                  <a:lnTo>
                    <a:pt x="421048" y="270673"/>
                  </a:lnTo>
                  <a:lnTo>
                    <a:pt x="421048" y="17630"/>
                  </a:lnTo>
                  <a:lnTo>
                    <a:pt x="16593" y="17630"/>
                  </a:lnTo>
                  <a:lnTo>
                    <a:pt x="16593" y="270673"/>
                  </a:lnTo>
                  <a:lnTo>
                    <a:pt x="140003" y="270673"/>
                  </a:lnTo>
                  <a:cubicBezTo>
                    <a:pt x="143115" y="270673"/>
                    <a:pt x="145189" y="271711"/>
                    <a:pt x="147263" y="274822"/>
                  </a:cubicBezTo>
                  <a:cubicBezTo>
                    <a:pt x="148301" y="276896"/>
                    <a:pt x="149337" y="280007"/>
                    <a:pt x="148301" y="283118"/>
                  </a:cubicBezTo>
                  <a:lnTo>
                    <a:pt x="102669" y="400306"/>
                  </a:lnTo>
                  <a:cubicBezTo>
                    <a:pt x="100595" y="403417"/>
                    <a:pt x="97484" y="405491"/>
                    <a:pt x="94373" y="405491"/>
                  </a:cubicBezTo>
                </a:path>
              </a:pathLst>
            </a:custGeom>
            <a:grpFill/>
            <a:ln w="10368" cap="flat">
              <a:noFill/>
              <a:prstDash val="solid"/>
              <a:miter/>
            </a:ln>
          </p:spPr>
          <p:txBody>
            <a:bodyPr rtlCol="0" anchor="ctr"/>
            <a:lstStyle/>
            <a:p>
              <a:pPr algn="just"/>
              <a:endParaRPr lang="en-IN" dirty="0"/>
            </a:p>
          </p:txBody>
        </p:sp>
        <p:sp>
          <p:nvSpPr>
            <p:cNvPr id="61" name="Freeform: Shape 60">
              <a:extLst>
                <a:ext uri="{FF2B5EF4-FFF2-40B4-BE49-F238E27FC236}">
                  <a16:creationId xmlns:a16="http://schemas.microsoft.com/office/drawing/2014/main" id="{73AFBA47-B28C-EBF1-FA88-E6E760F1A3CA}"/>
                </a:ext>
              </a:extLst>
            </p:cNvPr>
            <p:cNvSpPr/>
            <p:nvPr/>
          </p:nvSpPr>
          <p:spPr>
            <a:xfrm>
              <a:off x="7581679" y="8449237"/>
              <a:ext cx="20741" cy="62224"/>
            </a:xfrm>
            <a:custGeom>
              <a:avLst/>
              <a:gdLst>
                <a:gd name="connsiteX0" fmla="*/ 0 w 20741"/>
                <a:gd name="connsiteY0" fmla="*/ 0 h 62223"/>
                <a:gd name="connsiteX1" fmla="*/ 22816 w 20741"/>
                <a:gd name="connsiteY1" fmla="*/ 67409 h 62223"/>
              </a:gdLst>
              <a:ahLst/>
              <a:cxnLst>
                <a:cxn ang="0">
                  <a:pos x="connsiteX0" y="connsiteY0"/>
                </a:cxn>
                <a:cxn ang="0">
                  <a:pos x="connsiteX1" y="connsiteY1"/>
                </a:cxn>
              </a:cxnLst>
              <a:rect l="l" t="t" r="r" b="b"/>
              <a:pathLst>
                <a:path w="20741" h="62223">
                  <a:moveTo>
                    <a:pt x="0" y="0"/>
                  </a:moveTo>
                  <a:lnTo>
                    <a:pt x="22816" y="67409"/>
                  </a:lnTo>
                </a:path>
              </a:pathLst>
            </a:custGeom>
            <a:grpFill/>
            <a:ln w="10368" cap="flat">
              <a:noFill/>
              <a:prstDash val="solid"/>
              <a:miter/>
            </a:ln>
          </p:spPr>
          <p:txBody>
            <a:bodyPr rtlCol="0" anchor="ctr"/>
            <a:lstStyle/>
            <a:p>
              <a:pPr algn="just"/>
              <a:endParaRPr lang="en-IN" dirty="0"/>
            </a:p>
          </p:txBody>
        </p:sp>
        <p:sp>
          <p:nvSpPr>
            <p:cNvPr id="62" name="Freeform: Shape 61">
              <a:extLst>
                <a:ext uri="{FF2B5EF4-FFF2-40B4-BE49-F238E27FC236}">
                  <a16:creationId xmlns:a16="http://schemas.microsoft.com/office/drawing/2014/main" id="{0C4679BC-CF96-F015-F031-1C92DB8FE04F}"/>
                </a:ext>
              </a:extLst>
            </p:cNvPr>
            <p:cNvSpPr/>
            <p:nvPr/>
          </p:nvSpPr>
          <p:spPr>
            <a:xfrm>
              <a:off x="7572081" y="8442751"/>
              <a:ext cx="31112" cy="72594"/>
            </a:xfrm>
            <a:custGeom>
              <a:avLst/>
              <a:gdLst>
                <a:gd name="connsiteX0" fmla="*/ 32413 w 31111"/>
                <a:gd name="connsiteY0" fmla="*/ 82192 h 72594"/>
                <a:gd name="connsiteX1" fmla="*/ 24117 w 31111"/>
                <a:gd name="connsiteY1" fmla="*/ 77007 h 72594"/>
                <a:gd name="connsiteX2" fmla="*/ 264 w 31111"/>
                <a:gd name="connsiteY2" fmla="*/ 10635 h 72594"/>
                <a:gd name="connsiteX3" fmla="*/ 5449 w 31111"/>
                <a:gd name="connsiteY3" fmla="*/ 264 h 72594"/>
                <a:gd name="connsiteX4" fmla="*/ 15820 w 31111"/>
                <a:gd name="connsiteY4" fmla="*/ 5450 h 72594"/>
                <a:gd name="connsiteX5" fmla="*/ 39673 w 31111"/>
                <a:gd name="connsiteY5" fmla="*/ 71821 h 72594"/>
                <a:gd name="connsiteX6" fmla="*/ 34488 w 31111"/>
                <a:gd name="connsiteY6" fmla="*/ 82192 h 72594"/>
                <a:gd name="connsiteX7" fmla="*/ 32413 w 31111"/>
                <a:gd name="connsiteY7" fmla="*/ 82192 h 7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11" h="72594">
                  <a:moveTo>
                    <a:pt x="32413" y="82192"/>
                  </a:moveTo>
                  <a:cubicBezTo>
                    <a:pt x="29302" y="82192"/>
                    <a:pt x="26191" y="80118"/>
                    <a:pt x="24117" y="77007"/>
                  </a:cubicBezTo>
                  <a:lnTo>
                    <a:pt x="264" y="10635"/>
                  </a:lnTo>
                  <a:cubicBezTo>
                    <a:pt x="-773" y="6487"/>
                    <a:pt x="1302" y="1301"/>
                    <a:pt x="5449" y="264"/>
                  </a:cubicBezTo>
                  <a:cubicBezTo>
                    <a:pt x="9598" y="-773"/>
                    <a:pt x="14783" y="1301"/>
                    <a:pt x="15820" y="5450"/>
                  </a:cubicBezTo>
                  <a:lnTo>
                    <a:pt x="39673" y="71821"/>
                  </a:lnTo>
                  <a:cubicBezTo>
                    <a:pt x="40710" y="75970"/>
                    <a:pt x="38636" y="81155"/>
                    <a:pt x="34488" y="82192"/>
                  </a:cubicBezTo>
                  <a:cubicBezTo>
                    <a:pt x="34488" y="82192"/>
                    <a:pt x="33450" y="82192"/>
                    <a:pt x="32413" y="82192"/>
                  </a:cubicBezTo>
                </a:path>
              </a:pathLst>
            </a:custGeom>
            <a:grpFill/>
            <a:ln w="10368" cap="flat">
              <a:noFill/>
              <a:prstDash val="solid"/>
              <a:miter/>
            </a:ln>
          </p:spPr>
          <p:txBody>
            <a:bodyPr rtlCol="0" anchor="ctr"/>
            <a:lstStyle/>
            <a:p>
              <a:pPr algn="just"/>
              <a:endParaRPr lang="en-IN" dirty="0"/>
            </a:p>
          </p:txBody>
        </p:sp>
        <p:sp>
          <p:nvSpPr>
            <p:cNvPr id="63" name="Freeform: Shape 62">
              <a:extLst>
                <a:ext uri="{FF2B5EF4-FFF2-40B4-BE49-F238E27FC236}">
                  <a16:creationId xmlns:a16="http://schemas.microsoft.com/office/drawing/2014/main" id="{EA84E825-861C-0A42-D442-2A28421ECA1A}"/>
                </a:ext>
              </a:extLst>
            </p:cNvPr>
            <p:cNvSpPr/>
            <p:nvPr/>
          </p:nvSpPr>
          <p:spPr>
            <a:xfrm>
              <a:off x="7815019" y="8154711"/>
              <a:ext cx="62224" cy="62224"/>
            </a:xfrm>
            <a:custGeom>
              <a:avLst/>
              <a:gdLst>
                <a:gd name="connsiteX0" fmla="*/ 33186 w 62223"/>
                <a:gd name="connsiteY0" fmla="*/ 66372 h 62223"/>
                <a:gd name="connsiteX1" fmla="*/ 0 w 62223"/>
                <a:gd name="connsiteY1" fmla="*/ 33186 h 62223"/>
                <a:gd name="connsiteX2" fmla="*/ 33186 w 62223"/>
                <a:gd name="connsiteY2" fmla="*/ 0 h 62223"/>
                <a:gd name="connsiteX3" fmla="*/ 66372 w 62223"/>
                <a:gd name="connsiteY3" fmla="*/ 33186 h 62223"/>
                <a:gd name="connsiteX4" fmla="*/ 33186 w 62223"/>
                <a:gd name="connsiteY4" fmla="*/ 66372 h 6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23" h="62223">
                  <a:moveTo>
                    <a:pt x="33186" y="66372"/>
                  </a:moveTo>
                  <a:cubicBezTo>
                    <a:pt x="14519" y="66372"/>
                    <a:pt x="0" y="51853"/>
                    <a:pt x="0" y="33186"/>
                  </a:cubicBezTo>
                  <a:cubicBezTo>
                    <a:pt x="0" y="14519"/>
                    <a:pt x="15556" y="0"/>
                    <a:pt x="33186" y="0"/>
                  </a:cubicBezTo>
                  <a:cubicBezTo>
                    <a:pt x="51853" y="0"/>
                    <a:pt x="66372" y="14519"/>
                    <a:pt x="66372" y="33186"/>
                  </a:cubicBezTo>
                  <a:cubicBezTo>
                    <a:pt x="66372" y="51853"/>
                    <a:pt x="51853" y="66372"/>
                    <a:pt x="33186" y="66372"/>
                  </a:cubicBezTo>
                </a:path>
              </a:pathLst>
            </a:custGeom>
            <a:grpFill/>
            <a:ln w="10368" cap="flat">
              <a:noFill/>
              <a:prstDash val="solid"/>
              <a:miter/>
            </a:ln>
          </p:spPr>
          <p:txBody>
            <a:bodyPr rtlCol="0" anchor="ctr"/>
            <a:lstStyle/>
            <a:p>
              <a:pPr algn="just"/>
              <a:endParaRPr lang="en-IN" dirty="0"/>
            </a:p>
          </p:txBody>
        </p:sp>
        <p:sp>
          <p:nvSpPr>
            <p:cNvPr id="64" name="Freeform: Shape 63">
              <a:extLst>
                <a:ext uri="{FF2B5EF4-FFF2-40B4-BE49-F238E27FC236}">
                  <a16:creationId xmlns:a16="http://schemas.microsoft.com/office/drawing/2014/main" id="{9D991F29-72FA-DC1F-57EC-EB32B15A297B}"/>
                </a:ext>
              </a:extLst>
            </p:cNvPr>
            <p:cNvSpPr/>
            <p:nvPr/>
          </p:nvSpPr>
          <p:spPr>
            <a:xfrm>
              <a:off x="7075574" y="7886112"/>
              <a:ext cx="798538" cy="798538"/>
            </a:xfrm>
            <a:custGeom>
              <a:avLst/>
              <a:gdLst>
                <a:gd name="connsiteX0" fmla="*/ 775742 w 798538"/>
                <a:gd name="connsiteY0" fmla="*/ 369194 h 798538"/>
                <a:gd name="connsiteX1" fmla="*/ 774705 w 798538"/>
                <a:gd name="connsiteY1" fmla="*/ 369194 h 798538"/>
                <a:gd name="connsiteX2" fmla="*/ 749815 w 798538"/>
                <a:gd name="connsiteY2" fmla="*/ 393046 h 798538"/>
                <a:gd name="connsiteX3" fmla="*/ 749815 w 798538"/>
                <a:gd name="connsiteY3" fmla="*/ 395121 h 798538"/>
                <a:gd name="connsiteX4" fmla="*/ 748779 w 798538"/>
                <a:gd name="connsiteY4" fmla="*/ 410677 h 798538"/>
                <a:gd name="connsiteX5" fmla="*/ 648183 w 798538"/>
                <a:gd name="connsiteY5" fmla="*/ 657498 h 798538"/>
                <a:gd name="connsiteX6" fmla="*/ 402399 w 798538"/>
                <a:gd name="connsiteY6" fmla="*/ 756019 h 798538"/>
                <a:gd name="connsiteX7" fmla="*/ 402399 w 798538"/>
                <a:gd name="connsiteY7" fmla="*/ 756019 h 798538"/>
                <a:gd name="connsiteX8" fmla="*/ 154541 w 798538"/>
                <a:gd name="connsiteY8" fmla="*/ 654386 h 798538"/>
                <a:gd name="connsiteX9" fmla="*/ 49798 w 798538"/>
                <a:gd name="connsiteY9" fmla="*/ 403417 h 798538"/>
                <a:gd name="connsiteX10" fmla="*/ 49798 w 798538"/>
                <a:gd name="connsiteY10" fmla="*/ 403417 h 798538"/>
                <a:gd name="connsiteX11" fmla="*/ 148319 w 798538"/>
                <a:gd name="connsiteY11" fmla="*/ 159707 h 798538"/>
                <a:gd name="connsiteX12" fmla="*/ 387880 w 798538"/>
                <a:gd name="connsiteY12" fmla="*/ 50816 h 798538"/>
                <a:gd name="connsiteX13" fmla="*/ 400325 w 798538"/>
                <a:gd name="connsiteY13" fmla="*/ 49779 h 798538"/>
                <a:gd name="connsiteX14" fmla="*/ 403436 w 798538"/>
                <a:gd name="connsiteY14" fmla="*/ 49779 h 798538"/>
                <a:gd name="connsiteX15" fmla="*/ 403436 w 798538"/>
                <a:gd name="connsiteY15" fmla="*/ 49779 h 798538"/>
                <a:gd name="connsiteX16" fmla="*/ 426252 w 798538"/>
                <a:gd name="connsiteY16" fmla="*/ 23852 h 798538"/>
                <a:gd name="connsiteX17" fmla="*/ 403436 w 798538"/>
                <a:gd name="connsiteY17" fmla="*/ 0 h 798538"/>
                <a:gd name="connsiteX18" fmla="*/ 403436 w 798538"/>
                <a:gd name="connsiteY18" fmla="*/ 0 h 798538"/>
                <a:gd name="connsiteX19" fmla="*/ 400325 w 798538"/>
                <a:gd name="connsiteY19" fmla="*/ 0 h 798538"/>
                <a:gd name="connsiteX20" fmla="*/ 385807 w 798538"/>
                <a:gd name="connsiteY20" fmla="*/ 1037 h 798538"/>
                <a:gd name="connsiteX21" fmla="*/ 112022 w 798538"/>
                <a:gd name="connsiteY21" fmla="*/ 124448 h 798538"/>
                <a:gd name="connsiteX22" fmla="*/ 19 w 798538"/>
                <a:gd name="connsiteY22" fmla="*/ 403417 h 798538"/>
                <a:gd name="connsiteX23" fmla="*/ 19 w 798538"/>
                <a:gd name="connsiteY23" fmla="*/ 403417 h 798538"/>
                <a:gd name="connsiteX24" fmla="*/ 120318 w 798538"/>
                <a:gd name="connsiteY24" fmla="*/ 690684 h 798538"/>
                <a:gd name="connsiteX25" fmla="*/ 402399 w 798538"/>
                <a:gd name="connsiteY25" fmla="*/ 806835 h 798538"/>
                <a:gd name="connsiteX26" fmla="*/ 404474 w 798538"/>
                <a:gd name="connsiteY26" fmla="*/ 806835 h 798538"/>
                <a:gd name="connsiteX27" fmla="*/ 404474 w 798538"/>
                <a:gd name="connsiteY27" fmla="*/ 806835 h 798538"/>
                <a:gd name="connsiteX28" fmla="*/ 555884 w 798538"/>
                <a:gd name="connsiteY28" fmla="*/ 777797 h 798538"/>
                <a:gd name="connsiteX29" fmla="*/ 685517 w 798538"/>
                <a:gd name="connsiteY29" fmla="*/ 692758 h 798538"/>
                <a:gd name="connsiteX30" fmla="*/ 770557 w 798538"/>
                <a:gd name="connsiteY30" fmla="*/ 563125 h 798538"/>
                <a:gd name="connsiteX31" fmla="*/ 801669 w 798538"/>
                <a:gd name="connsiteY31" fmla="*/ 412751 h 798538"/>
                <a:gd name="connsiteX32" fmla="*/ 802705 w 798538"/>
                <a:gd name="connsiteY32" fmla="*/ 395121 h 798538"/>
                <a:gd name="connsiteX33" fmla="*/ 802705 w 798538"/>
                <a:gd name="connsiteY33" fmla="*/ 393046 h 798538"/>
                <a:gd name="connsiteX34" fmla="*/ 775742 w 798538"/>
                <a:gd name="connsiteY34" fmla="*/ 369194 h 7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8538" h="798538">
                  <a:moveTo>
                    <a:pt x="775742" y="369194"/>
                  </a:moveTo>
                  <a:cubicBezTo>
                    <a:pt x="775742" y="369194"/>
                    <a:pt x="774705" y="369194"/>
                    <a:pt x="774705" y="369194"/>
                  </a:cubicBezTo>
                  <a:cubicBezTo>
                    <a:pt x="761223" y="369194"/>
                    <a:pt x="749815" y="379565"/>
                    <a:pt x="749815" y="393046"/>
                  </a:cubicBezTo>
                  <a:lnTo>
                    <a:pt x="749815" y="395121"/>
                  </a:lnTo>
                  <a:cubicBezTo>
                    <a:pt x="749815" y="405491"/>
                    <a:pt x="748779" y="410677"/>
                    <a:pt x="748779" y="410677"/>
                  </a:cubicBezTo>
                  <a:cubicBezTo>
                    <a:pt x="746704" y="501938"/>
                    <a:pt x="712481" y="593200"/>
                    <a:pt x="648183" y="657498"/>
                  </a:cubicBezTo>
                  <a:cubicBezTo>
                    <a:pt x="584922" y="721796"/>
                    <a:pt x="493661" y="757056"/>
                    <a:pt x="402399" y="756019"/>
                  </a:cubicBezTo>
                  <a:lnTo>
                    <a:pt x="402399" y="756019"/>
                  </a:lnTo>
                  <a:cubicBezTo>
                    <a:pt x="310100" y="756019"/>
                    <a:pt x="219876" y="718685"/>
                    <a:pt x="154541" y="654386"/>
                  </a:cubicBezTo>
                  <a:cubicBezTo>
                    <a:pt x="87132" y="589052"/>
                    <a:pt x="48761" y="496753"/>
                    <a:pt x="49798" y="403417"/>
                  </a:cubicBezTo>
                  <a:lnTo>
                    <a:pt x="49798" y="403417"/>
                  </a:lnTo>
                  <a:cubicBezTo>
                    <a:pt x="49798" y="313193"/>
                    <a:pt x="86095" y="224005"/>
                    <a:pt x="148319" y="159707"/>
                  </a:cubicBezTo>
                  <a:cubicBezTo>
                    <a:pt x="210543" y="94372"/>
                    <a:pt x="297656" y="54964"/>
                    <a:pt x="387880" y="50816"/>
                  </a:cubicBezTo>
                  <a:cubicBezTo>
                    <a:pt x="392029" y="50816"/>
                    <a:pt x="396177" y="50816"/>
                    <a:pt x="400325" y="49779"/>
                  </a:cubicBezTo>
                  <a:lnTo>
                    <a:pt x="403436" y="49779"/>
                  </a:lnTo>
                  <a:lnTo>
                    <a:pt x="403436" y="49779"/>
                  </a:lnTo>
                  <a:cubicBezTo>
                    <a:pt x="416918" y="48742"/>
                    <a:pt x="427289" y="37334"/>
                    <a:pt x="426252" y="23852"/>
                  </a:cubicBezTo>
                  <a:cubicBezTo>
                    <a:pt x="425215" y="11407"/>
                    <a:pt x="415881" y="1037"/>
                    <a:pt x="403436" y="0"/>
                  </a:cubicBezTo>
                  <a:lnTo>
                    <a:pt x="403436" y="0"/>
                  </a:lnTo>
                  <a:cubicBezTo>
                    <a:pt x="401362" y="0"/>
                    <a:pt x="400325" y="0"/>
                    <a:pt x="400325" y="0"/>
                  </a:cubicBezTo>
                  <a:cubicBezTo>
                    <a:pt x="395140" y="0"/>
                    <a:pt x="390992" y="0"/>
                    <a:pt x="385807" y="1037"/>
                  </a:cubicBezTo>
                  <a:cubicBezTo>
                    <a:pt x="283137" y="5185"/>
                    <a:pt x="182542" y="50816"/>
                    <a:pt x="112022" y="124448"/>
                  </a:cubicBezTo>
                  <a:cubicBezTo>
                    <a:pt x="40464" y="198079"/>
                    <a:pt x="-1018" y="300748"/>
                    <a:pt x="19" y="403417"/>
                  </a:cubicBezTo>
                  <a:lnTo>
                    <a:pt x="19" y="403417"/>
                  </a:lnTo>
                  <a:cubicBezTo>
                    <a:pt x="19" y="510235"/>
                    <a:pt x="43576" y="616015"/>
                    <a:pt x="120318" y="690684"/>
                  </a:cubicBezTo>
                  <a:cubicBezTo>
                    <a:pt x="193950" y="764316"/>
                    <a:pt x="297656" y="806835"/>
                    <a:pt x="402399" y="806835"/>
                  </a:cubicBezTo>
                  <a:lnTo>
                    <a:pt x="404474" y="806835"/>
                  </a:lnTo>
                  <a:lnTo>
                    <a:pt x="404474" y="806835"/>
                  </a:lnTo>
                  <a:cubicBezTo>
                    <a:pt x="456327" y="806835"/>
                    <a:pt x="508180" y="797501"/>
                    <a:pt x="555884" y="777797"/>
                  </a:cubicBezTo>
                  <a:cubicBezTo>
                    <a:pt x="604627" y="759130"/>
                    <a:pt x="649220" y="730092"/>
                    <a:pt x="685517" y="692758"/>
                  </a:cubicBezTo>
                  <a:cubicBezTo>
                    <a:pt x="722852" y="655424"/>
                    <a:pt x="750852" y="610830"/>
                    <a:pt x="770557" y="563125"/>
                  </a:cubicBezTo>
                  <a:cubicBezTo>
                    <a:pt x="790261" y="515420"/>
                    <a:pt x="799594" y="463567"/>
                    <a:pt x="801669" y="412751"/>
                  </a:cubicBezTo>
                  <a:cubicBezTo>
                    <a:pt x="801669" y="412751"/>
                    <a:pt x="801669" y="406529"/>
                    <a:pt x="802705" y="395121"/>
                  </a:cubicBezTo>
                  <a:lnTo>
                    <a:pt x="802705" y="393046"/>
                  </a:lnTo>
                  <a:cubicBezTo>
                    <a:pt x="799594" y="380602"/>
                    <a:pt x="789224" y="370232"/>
                    <a:pt x="775742" y="369194"/>
                  </a:cubicBezTo>
                </a:path>
              </a:pathLst>
            </a:custGeom>
            <a:grpFill/>
            <a:ln w="10368" cap="flat">
              <a:noFill/>
              <a:prstDash val="solid"/>
              <a:miter/>
            </a:ln>
          </p:spPr>
          <p:txBody>
            <a:bodyPr rtlCol="0" anchor="ctr"/>
            <a:lstStyle/>
            <a:p>
              <a:pPr algn="just"/>
              <a:endParaRPr lang="en-IN" dirty="0"/>
            </a:p>
          </p:txBody>
        </p:sp>
      </p:grpSp>
      <p:pic>
        <p:nvPicPr>
          <p:cNvPr id="65" name="Graphic 64">
            <a:extLst>
              <a:ext uri="{FF2B5EF4-FFF2-40B4-BE49-F238E27FC236}">
                <a16:creationId xmlns:a16="http://schemas.microsoft.com/office/drawing/2014/main" id="{C8A00C9A-D1AB-81E8-7063-5BF2A04C33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6929" y="2159972"/>
            <a:ext cx="548640" cy="548640"/>
          </a:xfrm>
          <a:prstGeom prst="rect">
            <a:avLst/>
          </a:prstGeom>
        </p:spPr>
      </p:pic>
      <p:grpSp>
        <p:nvGrpSpPr>
          <p:cNvPr id="66" name="Group 65">
            <a:extLst>
              <a:ext uri="{FF2B5EF4-FFF2-40B4-BE49-F238E27FC236}">
                <a16:creationId xmlns:a16="http://schemas.microsoft.com/office/drawing/2014/main" id="{BD27FD4B-1486-0D13-5D48-3BBFCF321F6E}"/>
              </a:ext>
            </a:extLst>
          </p:cNvPr>
          <p:cNvGrpSpPr/>
          <p:nvPr/>
        </p:nvGrpSpPr>
        <p:grpSpPr>
          <a:xfrm>
            <a:off x="5814194" y="2159972"/>
            <a:ext cx="548640" cy="548640"/>
            <a:chOff x="6545471" y="6899865"/>
            <a:chExt cx="801669" cy="798538"/>
          </a:xfrm>
          <a:solidFill>
            <a:schemeClr val="accent3"/>
          </a:solidFill>
        </p:grpSpPr>
        <p:sp>
          <p:nvSpPr>
            <p:cNvPr id="67" name="Freeform: Shape 214">
              <a:extLst>
                <a:ext uri="{FF2B5EF4-FFF2-40B4-BE49-F238E27FC236}">
                  <a16:creationId xmlns:a16="http://schemas.microsoft.com/office/drawing/2014/main" id="{F433A58D-C05D-5F7A-3FBB-87BB77D1E063}"/>
                </a:ext>
              </a:extLst>
            </p:cNvPr>
            <p:cNvSpPr/>
            <p:nvPr/>
          </p:nvSpPr>
          <p:spPr>
            <a:xfrm>
              <a:off x="6729449" y="7077874"/>
              <a:ext cx="425196" cy="445937"/>
            </a:xfrm>
            <a:custGeom>
              <a:avLst/>
              <a:gdLst>
                <a:gd name="connsiteX0" fmla="*/ 352202 w 425195"/>
                <a:gd name="connsiteY0" fmla="*/ 454599 h 445937"/>
                <a:gd name="connsiteX1" fmla="*/ 343906 w 425195"/>
                <a:gd name="connsiteY1" fmla="*/ 446303 h 445937"/>
                <a:gd name="connsiteX2" fmla="*/ 343906 w 425195"/>
                <a:gd name="connsiteY2" fmla="*/ 398598 h 445937"/>
                <a:gd name="connsiteX3" fmla="*/ 347017 w 425195"/>
                <a:gd name="connsiteY3" fmla="*/ 313559 h 445937"/>
                <a:gd name="connsiteX4" fmla="*/ 366721 w 425195"/>
                <a:gd name="connsiteY4" fmla="*/ 299040 h 445937"/>
                <a:gd name="connsiteX5" fmla="*/ 391610 w 425195"/>
                <a:gd name="connsiteY5" fmla="*/ 278298 h 445937"/>
                <a:gd name="connsiteX6" fmla="*/ 400944 w 425195"/>
                <a:gd name="connsiteY6" fmla="*/ 133110 h 445937"/>
                <a:gd name="connsiteX7" fmla="*/ 301386 w 425195"/>
                <a:gd name="connsiteY7" fmla="*/ 27330 h 445937"/>
                <a:gd name="connsiteX8" fmla="*/ 282719 w 425195"/>
                <a:gd name="connsiteY8" fmla="*/ 21107 h 445937"/>
                <a:gd name="connsiteX9" fmla="*/ 147901 w 425195"/>
                <a:gd name="connsiteY9" fmla="*/ 35626 h 445937"/>
                <a:gd name="connsiteX10" fmla="*/ 77380 w 425195"/>
                <a:gd name="connsiteY10" fmla="*/ 109257 h 445937"/>
                <a:gd name="connsiteX11" fmla="*/ 58713 w 425195"/>
                <a:gd name="connsiteY11" fmla="*/ 219186 h 445937"/>
                <a:gd name="connsiteX12" fmla="*/ 57676 w 425195"/>
                <a:gd name="connsiteY12" fmla="*/ 223334 h 445937"/>
                <a:gd name="connsiteX13" fmla="*/ 36935 w 425195"/>
                <a:gd name="connsiteY13" fmla="*/ 264817 h 445937"/>
                <a:gd name="connsiteX14" fmla="*/ 30713 w 425195"/>
                <a:gd name="connsiteY14" fmla="*/ 276225 h 445937"/>
                <a:gd name="connsiteX15" fmla="*/ 16194 w 425195"/>
                <a:gd name="connsiteY15" fmla="*/ 313559 h 445937"/>
                <a:gd name="connsiteX16" fmla="*/ 45231 w 425195"/>
                <a:gd name="connsiteY16" fmla="*/ 321855 h 445937"/>
                <a:gd name="connsiteX17" fmla="*/ 49380 w 425195"/>
                <a:gd name="connsiteY17" fmla="*/ 321855 h 445937"/>
                <a:gd name="connsiteX18" fmla="*/ 57676 w 425195"/>
                <a:gd name="connsiteY18" fmla="*/ 330152 h 445937"/>
                <a:gd name="connsiteX19" fmla="*/ 57676 w 425195"/>
                <a:gd name="connsiteY19" fmla="*/ 369561 h 445937"/>
                <a:gd name="connsiteX20" fmla="*/ 57676 w 425195"/>
                <a:gd name="connsiteY20" fmla="*/ 378894 h 445937"/>
                <a:gd name="connsiteX21" fmla="*/ 67010 w 425195"/>
                <a:gd name="connsiteY21" fmla="*/ 419339 h 445937"/>
                <a:gd name="connsiteX22" fmla="*/ 107455 w 425195"/>
                <a:gd name="connsiteY22" fmla="*/ 425562 h 445937"/>
                <a:gd name="connsiteX23" fmla="*/ 112641 w 425195"/>
                <a:gd name="connsiteY23" fmla="*/ 424525 h 445937"/>
                <a:gd name="connsiteX24" fmla="*/ 153086 w 425195"/>
                <a:gd name="connsiteY24" fmla="*/ 419339 h 445937"/>
                <a:gd name="connsiteX25" fmla="*/ 212199 w 425195"/>
                <a:gd name="connsiteY25" fmla="*/ 411043 h 445937"/>
                <a:gd name="connsiteX26" fmla="*/ 242273 w 425195"/>
                <a:gd name="connsiteY26" fmla="*/ 379931 h 445937"/>
                <a:gd name="connsiteX27" fmla="*/ 242273 w 425195"/>
                <a:gd name="connsiteY27" fmla="*/ 270002 h 445937"/>
                <a:gd name="connsiteX28" fmla="*/ 250570 w 425195"/>
                <a:gd name="connsiteY28" fmla="*/ 261706 h 445937"/>
                <a:gd name="connsiteX29" fmla="*/ 258866 w 425195"/>
                <a:gd name="connsiteY29" fmla="*/ 270002 h 445937"/>
                <a:gd name="connsiteX30" fmla="*/ 258866 w 425195"/>
                <a:gd name="connsiteY30" fmla="*/ 379931 h 445937"/>
                <a:gd name="connsiteX31" fmla="*/ 214273 w 425195"/>
                <a:gd name="connsiteY31" fmla="*/ 427636 h 445937"/>
                <a:gd name="connsiteX32" fmla="*/ 155160 w 425195"/>
                <a:gd name="connsiteY32" fmla="*/ 435932 h 445937"/>
                <a:gd name="connsiteX33" fmla="*/ 115752 w 425195"/>
                <a:gd name="connsiteY33" fmla="*/ 441117 h 445937"/>
                <a:gd name="connsiteX34" fmla="*/ 110566 w 425195"/>
                <a:gd name="connsiteY34" fmla="*/ 442155 h 445937"/>
                <a:gd name="connsiteX35" fmla="*/ 55602 w 425195"/>
                <a:gd name="connsiteY35" fmla="*/ 431784 h 445937"/>
                <a:gd name="connsiteX36" fmla="*/ 41083 w 425195"/>
                <a:gd name="connsiteY36" fmla="*/ 378894 h 445937"/>
                <a:gd name="connsiteX37" fmla="*/ 41083 w 425195"/>
                <a:gd name="connsiteY37" fmla="*/ 370597 h 445937"/>
                <a:gd name="connsiteX38" fmla="*/ 41083 w 425195"/>
                <a:gd name="connsiteY38" fmla="*/ 339485 h 445937"/>
                <a:gd name="connsiteX39" fmla="*/ 1675 w 425195"/>
                <a:gd name="connsiteY39" fmla="*/ 320818 h 445937"/>
                <a:gd name="connsiteX40" fmla="*/ 17231 w 425195"/>
                <a:gd name="connsiteY40" fmla="*/ 268965 h 445937"/>
                <a:gd name="connsiteX41" fmla="*/ 23453 w 425195"/>
                <a:gd name="connsiteY41" fmla="*/ 258595 h 445937"/>
                <a:gd name="connsiteX42" fmla="*/ 43157 w 425195"/>
                <a:gd name="connsiteY42" fmla="*/ 219186 h 445937"/>
                <a:gd name="connsiteX43" fmla="*/ 63899 w 425195"/>
                <a:gd name="connsiteY43" fmla="*/ 103035 h 445937"/>
                <a:gd name="connsiteX44" fmla="*/ 142715 w 425195"/>
                <a:gd name="connsiteY44" fmla="*/ 22144 h 445937"/>
                <a:gd name="connsiteX45" fmla="*/ 288941 w 425195"/>
                <a:gd name="connsiteY45" fmla="*/ 6588 h 445937"/>
                <a:gd name="connsiteX46" fmla="*/ 308645 w 425195"/>
                <a:gd name="connsiteY46" fmla="*/ 12811 h 445937"/>
                <a:gd name="connsiteX47" fmla="*/ 418574 w 425195"/>
                <a:gd name="connsiteY47" fmla="*/ 128962 h 445937"/>
                <a:gd name="connsiteX48" fmla="*/ 408204 w 425195"/>
                <a:gd name="connsiteY48" fmla="*/ 287632 h 445937"/>
                <a:gd name="connsiteX49" fmla="*/ 377092 w 425195"/>
                <a:gd name="connsiteY49" fmla="*/ 314596 h 445937"/>
                <a:gd name="connsiteX50" fmla="*/ 361536 w 425195"/>
                <a:gd name="connsiteY50" fmla="*/ 324966 h 445937"/>
                <a:gd name="connsiteX51" fmla="*/ 361536 w 425195"/>
                <a:gd name="connsiteY51" fmla="*/ 399635 h 445937"/>
                <a:gd name="connsiteX52" fmla="*/ 361536 w 425195"/>
                <a:gd name="connsiteY52" fmla="*/ 447340 h 445937"/>
                <a:gd name="connsiteX53" fmla="*/ 352202 w 425195"/>
                <a:gd name="connsiteY53" fmla="*/ 454599 h 44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5195" h="445937">
                  <a:moveTo>
                    <a:pt x="352202" y="454599"/>
                  </a:moveTo>
                  <a:cubicBezTo>
                    <a:pt x="348054" y="454599"/>
                    <a:pt x="343906" y="450451"/>
                    <a:pt x="343906" y="446303"/>
                  </a:cubicBezTo>
                  <a:cubicBezTo>
                    <a:pt x="343906" y="433858"/>
                    <a:pt x="343906" y="416228"/>
                    <a:pt x="343906" y="398598"/>
                  </a:cubicBezTo>
                  <a:cubicBezTo>
                    <a:pt x="342869" y="316670"/>
                    <a:pt x="342869" y="316670"/>
                    <a:pt x="347017" y="313559"/>
                  </a:cubicBezTo>
                  <a:cubicBezTo>
                    <a:pt x="353239" y="308374"/>
                    <a:pt x="359462" y="303188"/>
                    <a:pt x="366721" y="299040"/>
                  </a:cubicBezTo>
                  <a:cubicBezTo>
                    <a:pt x="377092" y="292818"/>
                    <a:pt x="387462" y="286595"/>
                    <a:pt x="391610" y="278298"/>
                  </a:cubicBezTo>
                  <a:cubicBezTo>
                    <a:pt x="415463" y="235779"/>
                    <a:pt x="418574" y="182889"/>
                    <a:pt x="400944" y="133110"/>
                  </a:cubicBezTo>
                  <a:cubicBezTo>
                    <a:pt x="383314" y="83331"/>
                    <a:pt x="347017" y="44959"/>
                    <a:pt x="301386" y="27330"/>
                  </a:cubicBezTo>
                  <a:cubicBezTo>
                    <a:pt x="295164" y="25255"/>
                    <a:pt x="288941" y="23181"/>
                    <a:pt x="282719" y="21107"/>
                  </a:cubicBezTo>
                  <a:cubicBezTo>
                    <a:pt x="239162" y="9700"/>
                    <a:pt x="190420" y="14885"/>
                    <a:pt x="147901" y="35626"/>
                  </a:cubicBezTo>
                  <a:cubicBezTo>
                    <a:pt x="117826" y="50145"/>
                    <a:pt x="92936" y="76071"/>
                    <a:pt x="77380" y="109257"/>
                  </a:cubicBezTo>
                  <a:cubicBezTo>
                    <a:pt x="60787" y="142443"/>
                    <a:pt x="58713" y="175630"/>
                    <a:pt x="58713" y="219186"/>
                  </a:cubicBezTo>
                  <a:cubicBezTo>
                    <a:pt x="58713" y="220223"/>
                    <a:pt x="58713" y="222297"/>
                    <a:pt x="57676" y="223334"/>
                  </a:cubicBezTo>
                  <a:lnTo>
                    <a:pt x="36935" y="264817"/>
                  </a:lnTo>
                  <a:cubicBezTo>
                    <a:pt x="35898" y="267928"/>
                    <a:pt x="32787" y="272076"/>
                    <a:pt x="30713" y="276225"/>
                  </a:cubicBezTo>
                  <a:cubicBezTo>
                    <a:pt x="24490" y="285558"/>
                    <a:pt x="13082" y="306299"/>
                    <a:pt x="16194" y="313559"/>
                  </a:cubicBezTo>
                  <a:cubicBezTo>
                    <a:pt x="19305" y="321855"/>
                    <a:pt x="31750" y="321855"/>
                    <a:pt x="45231" y="321855"/>
                  </a:cubicBezTo>
                  <a:lnTo>
                    <a:pt x="49380" y="321855"/>
                  </a:lnTo>
                  <a:cubicBezTo>
                    <a:pt x="53528" y="321855"/>
                    <a:pt x="57676" y="326004"/>
                    <a:pt x="57676" y="330152"/>
                  </a:cubicBezTo>
                  <a:lnTo>
                    <a:pt x="57676" y="369561"/>
                  </a:lnTo>
                  <a:cubicBezTo>
                    <a:pt x="57676" y="372672"/>
                    <a:pt x="57676" y="375783"/>
                    <a:pt x="57676" y="378894"/>
                  </a:cubicBezTo>
                  <a:cubicBezTo>
                    <a:pt x="57676" y="394450"/>
                    <a:pt x="56639" y="410006"/>
                    <a:pt x="67010" y="419339"/>
                  </a:cubicBezTo>
                  <a:cubicBezTo>
                    <a:pt x="77380" y="429710"/>
                    <a:pt x="89825" y="428673"/>
                    <a:pt x="107455" y="425562"/>
                  </a:cubicBezTo>
                  <a:lnTo>
                    <a:pt x="112641" y="424525"/>
                  </a:lnTo>
                  <a:cubicBezTo>
                    <a:pt x="120937" y="423487"/>
                    <a:pt x="135456" y="421414"/>
                    <a:pt x="153086" y="419339"/>
                  </a:cubicBezTo>
                  <a:cubicBezTo>
                    <a:pt x="173827" y="416228"/>
                    <a:pt x="197680" y="413117"/>
                    <a:pt x="212199" y="411043"/>
                  </a:cubicBezTo>
                  <a:cubicBezTo>
                    <a:pt x="216347" y="411043"/>
                    <a:pt x="242273" y="407931"/>
                    <a:pt x="242273" y="379931"/>
                  </a:cubicBezTo>
                  <a:lnTo>
                    <a:pt x="242273" y="270002"/>
                  </a:lnTo>
                  <a:cubicBezTo>
                    <a:pt x="242273" y="265854"/>
                    <a:pt x="246422" y="261706"/>
                    <a:pt x="250570" y="261706"/>
                  </a:cubicBezTo>
                  <a:cubicBezTo>
                    <a:pt x="254718" y="261706"/>
                    <a:pt x="258866" y="265854"/>
                    <a:pt x="258866" y="270002"/>
                  </a:cubicBezTo>
                  <a:lnTo>
                    <a:pt x="258866" y="379931"/>
                  </a:lnTo>
                  <a:cubicBezTo>
                    <a:pt x="258866" y="415191"/>
                    <a:pt x="229829" y="426599"/>
                    <a:pt x="214273" y="427636"/>
                  </a:cubicBezTo>
                  <a:cubicBezTo>
                    <a:pt x="200791" y="429710"/>
                    <a:pt x="176938" y="432821"/>
                    <a:pt x="155160" y="435932"/>
                  </a:cubicBezTo>
                  <a:cubicBezTo>
                    <a:pt x="138567" y="438006"/>
                    <a:pt x="123011" y="440081"/>
                    <a:pt x="115752" y="441117"/>
                  </a:cubicBezTo>
                  <a:lnTo>
                    <a:pt x="110566" y="442155"/>
                  </a:lnTo>
                  <a:cubicBezTo>
                    <a:pt x="92936" y="445266"/>
                    <a:pt x="72195" y="448377"/>
                    <a:pt x="55602" y="431784"/>
                  </a:cubicBezTo>
                  <a:cubicBezTo>
                    <a:pt x="40046" y="416228"/>
                    <a:pt x="40046" y="396524"/>
                    <a:pt x="41083" y="378894"/>
                  </a:cubicBezTo>
                  <a:cubicBezTo>
                    <a:pt x="41083" y="375783"/>
                    <a:pt x="41083" y="372672"/>
                    <a:pt x="41083" y="370597"/>
                  </a:cubicBezTo>
                  <a:lnTo>
                    <a:pt x="41083" y="339485"/>
                  </a:lnTo>
                  <a:cubicBezTo>
                    <a:pt x="26564" y="339485"/>
                    <a:pt x="7897" y="337411"/>
                    <a:pt x="1675" y="320818"/>
                  </a:cubicBezTo>
                  <a:cubicBezTo>
                    <a:pt x="-4548" y="306299"/>
                    <a:pt x="7897" y="285558"/>
                    <a:pt x="17231" y="268965"/>
                  </a:cubicBezTo>
                  <a:cubicBezTo>
                    <a:pt x="19305" y="264817"/>
                    <a:pt x="21379" y="261706"/>
                    <a:pt x="23453" y="258595"/>
                  </a:cubicBezTo>
                  <a:lnTo>
                    <a:pt x="43157" y="219186"/>
                  </a:lnTo>
                  <a:cubicBezTo>
                    <a:pt x="43157" y="183926"/>
                    <a:pt x="44194" y="142443"/>
                    <a:pt x="63899" y="103035"/>
                  </a:cubicBezTo>
                  <a:cubicBezTo>
                    <a:pt x="81529" y="66738"/>
                    <a:pt x="109529" y="38737"/>
                    <a:pt x="142715" y="22144"/>
                  </a:cubicBezTo>
                  <a:cubicBezTo>
                    <a:pt x="188346" y="-671"/>
                    <a:pt x="241236" y="-5856"/>
                    <a:pt x="288941" y="6588"/>
                  </a:cubicBezTo>
                  <a:cubicBezTo>
                    <a:pt x="296201" y="8662"/>
                    <a:pt x="302423" y="10736"/>
                    <a:pt x="308645" y="12811"/>
                  </a:cubicBezTo>
                  <a:cubicBezTo>
                    <a:pt x="358424" y="32515"/>
                    <a:pt x="398870" y="75034"/>
                    <a:pt x="418574" y="128962"/>
                  </a:cubicBezTo>
                  <a:cubicBezTo>
                    <a:pt x="438278" y="182889"/>
                    <a:pt x="434130" y="240964"/>
                    <a:pt x="408204" y="287632"/>
                  </a:cubicBezTo>
                  <a:cubicBezTo>
                    <a:pt x="401981" y="300077"/>
                    <a:pt x="389536" y="307337"/>
                    <a:pt x="377092" y="314596"/>
                  </a:cubicBezTo>
                  <a:cubicBezTo>
                    <a:pt x="371906" y="317707"/>
                    <a:pt x="366721" y="321855"/>
                    <a:pt x="361536" y="324966"/>
                  </a:cubicBezTo>
                  <a:cubicBezTo>
                    <a:pt x="361536" y="335337"/>
                    <a:pt x="361536" y="371634"/>
                    <a:pt x="361536" y="399635"/>
                  </a:cubicBezTo>
                  <a:cubicBezTo>
                    <a:pt x="361536" y="417265"/>
                    <a:pt x="361536" y="434895"/>
                    <a:pt x="361536" y="447340"/>
                  </a:cubicBezTo>
                  <a:cubicBezTo>
                    <a:pt x="360499" y="450451"/>
                    <a:pt x="356350" y="454599"/>
                    <a:pt x="352202" y="454599"/>
                  </a:cubicBezTo>
                </a:path>
              </a:pathLst>
            </a:custGeom>
            <a:grpFill/>
            <a:ln w="10368" cap="flat">
              <a:noFill/>
              <a:prstDash val="solid"/>
              <a:miter/>
            </a:ln>
          </p:spPr>
          <p:txBody>
            <a:bodyPr rtlCol="0" anchor="ctr"/>
            <a:lstStyle/>
            <a:p>
              <a:pPr algn="just"/>
              <a:endParaRPr lang="en-IN" dirty="0"/>
            </a:p>
          </p:txBody>
        </p:sp>
        <p:sp>
          <p:nvSpPr>
            <p:cNvPr id="68" name="Freeform: Shape 215">
              <a:extLst>
                <a:ext uri="{FF2B5EF4-FFF2-40B4-BE49-F238E27FC236}">
                  <a16:creationId xmlns:a16="http://schemas.microsoft.com/office/drawing/2014/main" id="{AF8F4EA8-87DE-2976-067E-50EFFE9CB69D}"/>
                </a:ext>
              </a:extLst>
            </p:cNvPr>
            <p:cNvSpPr/>
            <p:nvPr/>
          </p:nvSpPr>
          <p:spPr>
            <a:xfrm>
              <a:off x="6904314" y="7203725"/>
              <a:ext cx="145189" cy="145189"/>
            </a:xfrm>
            <a:custGeom>
              <a:avLst/>
              <a:gdLst>
                <a:gd name="connsiteX0" fmla="*/ 75706 w 145188"/>
                <a:gd name="connsiteY0" fmla="*/ 151411 h 145188"/>
                <a:gd name="connsiteX1" fmla="*/ 0 w 145188"/>
                <a:gd name="connsiteY1" fmla="*/ 75705 h 145188"/>
                <a:gd name="connsiteX2" fmla="*/ 75706 w 145188"/>
                <a:gd name="connsiteY2" fmla="*/ 0 h 145188"/>
                <a:gd name="connsiteX3" fmla="*/ 151411 w 145188"/>
                <a:gd name="connsiteY3" fmla="*/ 75705 h 145188"/>
                <a:gd name="connsiteX4" fmla="*/ 75706 w 145188"/>
                <a:gd name="connsiteY4" fmla="*/ 151411 h 145188"/>
                <a:gd name="connsiteX5" fmla="*/ 75706 w 145188"/>
                <a:gd name="connsiteY5" fmla="*/ 16593 h 145188"/>
                <a:gd name="connsiteX6" fmla="*/ 16593 w 145188"/>
                <a:gd name="connsiteY6" fmla="*/ 75705 h 145188"/>
                <a:gd name="connsiteX7" fmla="*/ 75706 w 145188"/>
                <a:gd name="connsiteY7" fmla="*/ 134818 h 145188"/>
                <a:gd name="connsiteX8" fmla="*/ 134818 w 145188"/>
                <a:gd name="connsiteY8" fmla="*/ 75705 h 145188"/>
                <a:gd name="connsiteX9" fmla="*/ 75706 w 145188"/>
                <a:gd name="connsiteY9" fmla="*/ 16593 h 14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188" h="145188">
                  <a:moveTo>
                    <a:pt x="75706" y="151411"/>
                  </a:moveTo>
                  <a:cubicBezTo>
                    <a:pt x="34223" y="151411"/>
                    <a:pt x="0" y="117188"/>
                    <a:pt x="0" y="75705"/>
                  </a:cubicBezTo>
                  <a:cubicBezTo>
                    <a:pt x="0" y="34223"/>
                    <a:pt x="34223" y="0"/>
                    <a:pt x="75706" y="0"/>
                  </a:cubicBezTo>
                  <a:cubicBezTo>
                    <a:pt x="117188" y="0"/>
                    <a:pt x="151411" y="34223"/>
                    <a:pt x="151411" y="75705"/>
                  </a:cubicBezTo>
                  <a:cubicBezTo>
                    <a:pt x="151411" y="117188"/>
                    <a:pt x="117188" y="151411"/>
                    <a:pt x="75706" y="151411"/>
                  </a:cubicBezTo>
                  <a:moveTo>
                    <a:pt x="75706" y="16593"/>
                  </a:moveTo>
                  <a:cubicBezTo>
                    <a:pt x="43557" y="16593"/>
                    <a:pt x="16593" y="43556"/>
                    <a:pt x="16593" y="75705"/>
                  </a:cubicBezTo>
                  <a:cubicBezTo>
                    <a:pt x="16593" y="107854"/>
                    <a:pt x="43557" y="134818"/>
                    <a:pt x="75706" y="134818"/>
                  </a:cubicBezTo>
                  <a:cubicBezTo>
                    <a:pt x="107854" y="134818"/>
                    <a:pt x="134818" y="108892"/>
                    <a:pt x="134818" y="75705"/>
                  </a:cubicBezTo>
                  <a:cubicBezTo>
                    <a:pt x="134818" y="43556"/>
                    <a:pt x="107854" y="16593"/>
                    <a:pt x="75706" y="16593"/>
                  </a:cubicBezTo>
                </a:path>
              </a:pathLst>
            </a:custGeom>
            <a:grpFill/>
            <a:ln w="10368" cap="flat">
              <a:noFill/>
              <a:prstDash val="solid"/>
              <a:miter/>
            </a:ln>
          </p:spPr>
          <p:txBody>
            <a:bodyPr rtlCol="0" anchor="ctr"/>
            <a:lstStyle/>
            <a:p>
              <a:pPr algn="just"/>
              <a:endParaRPr lang="en-IN" dirty="0"/>
            </a:p>
          </p:txBody>
        </p:sp>
        <p:sp>
          <p:nvSpPr>
            <p:cNvPr id="69" name="Freeform: Shape 216">
              <a:extLst>
                <a:ext uri="{FF2B5EF4-FFF2-40B4-BE49-F238E27FC236}">
                  <a16:creationId xmlns:a16="http://schemas.microsoft.com/office/drawing/2014/main" id="{836F2A4B-4A01-D964-2B7A-C428C09E23FC}"/>
                </a:ext>
              </a:extLst>
            </p:cNvPr>
            <p:cNvSpPr/>
            <p:nvPr/>
          </p:nvSpPr>
          <p:spPr>
            <a:xfrm>
              <a:off x="7284916" y="7168464"/>
              <a:ext cx="62224" cy="62224"/>
            </a:xfrm>
            <a:custGeom>
              <a:avLst/>
              <a:gdLst>
                <a:gd name="connsiteX0" fmla="*/ 33186 w 62223"/>
                <a:gd name="connsiteY0" fmla="*/ 66372 h 62223"/>
                <a:gd name="connsiteX1" fmla="*/ 0 w 62223"/>
                <a:gd name="connsiteY1" fmla="*/ 33186 h 62223"/>
                <a:gd name="connsiteX2" fmla="*/ 33186 w 62223"/>
                <a:gd name="connsiteY2" fmla="*/ 0 h 62223"/>
                <a:gd name="connsiteX3" fmla="*/ 66372 w 62223"/>
                <a:gd name="connsiteY3" fmla="*/ 33186 h 62223"/>
                <a:gd name="connsiteX4" fmla="*/ 33186 w 62223"/>
                <a:gd name="connsiteY4" fmla="*/ 66372 h 62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23" h="62223">
                  <a:moveTo>
                    <a:pt x="33186" y="66372"/>
                  </a:moveTo>
                  <a:cubicBezTo>
                    <a:pt x="14519" y="66372"/>
                    <a:pt x="0" y="51853"/>
                    <a:pt x="0" y="33186"/>
                  </a:cubicBezTo>
                  <a:cubicBezTo>
                    <a:pt x="0" y="14519"/>
                    <a:pt x="15556" y="0"/>
                    <a:pt x="33186" y="0"/>
                  </a:cubicBezTo>
                  <a:cubicBezTo>
                    <a:pt x="51853" y="0"/>
                    <a:pt x="66372" y="14519"/>
                    <a:pt x="66372" y="33186"/>
                  </a:cubicBezTo>
                  <a:cubicBezTo>
                    <a:pt x="66372" y="51853"/>
                    <a:pt x="51853" y="66372"/>
                    <a:pt x="33186" y="66372"/>
                  </a:cubicBezTo>
                </a:path>
              </a:pathLst>
            </a:custGeom>
            <a:grpFill/>
            <a:ln w="10368" cap="flat">
              <a:noFill/>
              <a:prstDash val="solid"/>
              <a:miter/>
            </a:ln>
          </p:spPr>
          <p:txBody>
            <a:bodyPr rtlCol="0" anchor="ctr"/>
            <a:lstStyle/>
            <a:p>
              <a:pPr algn="just"/>
              <a:endParaRPr lang="en-IN" dirty="0"/>
            </a:p>
          </p:txBody>
        </p:sp>
        <p:sp>
          <p:nvSpPr>
            <p:cNvPr id="70" name="Freeform: Shape 217">
              <a:extLst>
                <a:ext uri="{FF2B5EF4-FFF2-40B4-BE49-F238E27FC236}">
                  <a16:creationId xmlns:a16="http://schemas.microsoft.com/office/drawing/2014/main" id="{A6F1B842-64A9-83E5-EEE0-9E51D652351F}"/>
                </a:ext>
              </a:extLst>
            </p:cNvPr>
            <p:cNvSpPr/>
            <p:nvPr/>
          </p:nvSpPr>
          <p:spPr>
            <a:xfrm>
              <a:off x="6545471" y="6899865"/>
              <a:ext cx="798538" cy="798538"/>
            </a:xfrm>
            <a:custGeom>
              <a:avLst/>
              <a:gdLst>
                <a:gd name="connsiteX0" fmla="*/ 775742 w 798538"/>
                <a:gd name="connsiteY0" fmla="*/ 369195 h 798538"/>
                <a:gd name="connsiteX1" fmla="*/ 774705 w 798538"/>
                <a:gd name="connsiteY1" fmla="*/ 369195 h 798538"/>
                <a:gd name="connsiteX2" fmla="*/ 749816 w 798538"/>
                <a:gd name="connsiteY2" fmla="*/ 393047 h 798538"/>
                <a:gd name="connsiteX3" fmla="*/ 749816 w 798538"/>
                <a:gd name="connsiteY3" fmla="*/ 395121 h 798538"/>
                <a:gd name="connsiteX4" fmla="*/ 748778 w 798538"/>
                <a:gd name="connsiteY4" fmla="*/ 410677 h 798538"/>
                <a:gd name="connsiteX5" fmla="*/ 648183 w 798538"/>
                <a:gd name="connsiteY5" fmla="*/ 657498 h 798538"/>
                <a:gd name="connsiteX6" fmla="*/ 402399 w 798538"/>
                <a:gd name="connsiteY6" fmla="*/ 756019 h 798538"/>
                <a:gd name="connsiteX7" fmla="*/ 402399 w 798538"/>
                <a:gd name="connsiteY7" fmla="*/ 756019 h 798538"/>
                <a:gd name="connsiteX8" fmla="*/ 154541 w 798538"/>
                <a:gd name="connsiteY8" fmla="*/ 654387 h 798538"/>
                <a:gd name="connsiteX9" fmla="*/ 49798 w 798538"/>
                <a:gd name="connsiteY9" fmla="*/ 403418 h 798538"/>
                <a:gd name="connsiteX10" fmla="*/ 49798 w 798538"/>
                <a:gd name="connsiteY10" fmla="*/ 403418 h 798538"/>
                <a:gd name="connsiteX11" fmla="*/ 148319 w 798538"/>
                <a:gd name="connsiteY11" fmla="*/ 159708 h 798538"/>
                <a:gd name="connsiteX12" fmla="*/ 387881 w 798538"/>
                <a:gd name="connsiteY12" fmla="*/ 50816 h 798538"/>
                <a:gd name="connsiteX13" fmla="*/ 400325 w 798538"/>
                <a:gd name="connsiteY13" fmla="*/ 49780 h 798538"/>
                <a:gd name="connsiteX14" fmla="*/ 403437 w 798538"/>
                <a:gd name="connsiteY14" fmla="*/ 49780 h 798538"/>
                <a:gd name="connsiteX15" fmla="*/ 403437 w 798538"/>
                <a:gd name="connsiteY15" fmla="*/ 49780 h 798538"/>
                <a:gd name="connsiteX16" fmla="*/ 426252 w 798538"/>
                <a:gd name="connsiteY16" fmla="*/ 23853 h 798538"/>
                <a:gd name="connsiteX17" fmla="*/ 403437 w 798538"/>
                <a:gd name="connsiteY17" fmla="*/ 0 h 798538"/>
                <a:gd name="connsiteX18" fmla="*/ 403437 w 798538"/>
                <a:gd name="connsiteY18" fmla="*/ 0 h 798538"/>
                <a:gd name="connsiteX19" fmla="*/ 400325 w 798538"/>
                <a:gd name="connsiteY19" fmla="*/ 0 h 798538"/>
                <a:gd name="connsiteX20" fmla="*/ 385806 w 798538"/>
                <a:gd name="connsiteY20" fmla="*/ 1037 h 798538"/>
                <a:gd name="connsiteX21" fmla="*/ 112022 w 798538"/>
                <a:gd name="connsiteY21" fmla="*/ 124448 h 798538"/>
                <a:gd name="connsiteX22" fmla="*/ 19 w 798538"/>
                <a:gd name="connsiteY22" fmla="*/ 403418 h 798538"/>
                <a:gd name="connsiteX23" fmla="*/ 19 w 798538"/>
                <a:gd name="connsiteY23" fmla="*/ 403418 h 798538"/>
                <a:gd name="connsiteX24" fmla="*/ 120318 w 798538"/>
                <a:gd name="connsiteY24" fmla="*/ 690684 h 798538"/>
                <a:gd name="connsiteX25" fmla="*/ 402399 w 798538"/>
                <a:gd name="connsiteY25" fmla="*/ 806835 h 798538"/>
                <a:gd name="connsiteX26" fmla="*/ 404474 w 798538"/>
                <a:gd name="connsiteY26" fmla="*/ 806835 h 798538"/>
                <a:gd name="connsiteX27" fmla="*/ 404474 w 798538"/>
                <a:gd name="connsiteY27" fmla="*/ 806835 h 798538"/>
                <a:gd name="connsiteX28" fmla="*/ 555885 w 798538"/>
                <a:gd name="connsiteY28" fmla="*/ 777797 h 798538"/>
                <a:gd name="connsiteX29" fmla="*/ 685518 w 798538"/>
                <a:gd name="connsiteY29" fmla="*/ 692759 h 798538"/>
                <a:gd name="connsiteX30" fmla="*/ 770557 w 798538"/>
                <a:gd name="connsiteY30" fmla="*/ 563126 h 798538"/>
                <a:gd name="connsiteX31" fmla="*/ 801669 w 798538"/>
                <a:gd name="connsiteY31" fmla="*/ 412752 h 798538"/>
                <a:gd name="connsiteX32" fmla="*/ 802706 w 798538"/>
                <a:gd name="connsiteY32" fmla="*/ 395121 h 798538"/>
                <a:gd name="connsiteX33" fmla="*/ 802706 w 798538"/>
                <a:gd name="connsiteY33" fmla="*/ 393047 h 798538"/>
                <a:gd name="connsiteX34" fmla="*/ 775742 w 798538"/>
                <a:gd name="connsiteY34" fmla="*/ 369195 h 7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98538" h="798538">
                  <a:moveTo>
                    <a:pt x="775742" y="369195"/>
                  </a:moveTo>
                  <a:cubicBezTo>
                    <a:pt x="775742" y="369195"/>
                    <a:pt x="774705" y="369195"/>
                    <a:pt x="774705" y="369195"/>
                  </a:cubicBezTo>
                  <a:cubicBezTo>
                    <a:pt x="761223" y="369195"/>
                    <a:pt x="749816" y="379565"/>
                    <a:pt x="749816" y="393047"/>
                  </a:cubicBezTo>
                  <a:lnTo>
                    <a:pt x="749816" y="395121"/>
                  </a:lnTo>
                  <a:cubicBezTo>
                    <a:pt x="749816" y="405492"/>
                    <a:pt x="748778" y="410677"/>
                    <a:pt x="748778" y="410677"/>
                  </a:cubicBezTo>
                  <a:cubicBezTo>
                    <a:pt x="746704" y="501939"/>
                    <a:pt x="712481" y="593200"/>
                    <a:pt x="648183" y="657498"/>
                  </a:cubicBezTo>
                  <a:cubicBezTo>
                    <a:pt x="584923" y="721796"/>
                    <a:pt x="493661" y="757056"/>
                    <a:pt x="402399" y="756019"/>
                  </a:cubicBezTo>
                  <a:lnTo>
                    <a:pt x="402399" y="756019"/>
                  </a:lnTo>
                  <a:cubicBezTo>
                    <a:pt x="310101" y="756019"/>
                    <a:pt x="219876" y="718685"/>
                    <a:pt x="154541" y="654387"/>
                  </a:cubicBezTo>
                  <a:cubicBezTo>
                    <a:pt x="87132" y="589052"/>
                    <a:pt x="48761" y="496753"/>
                    <a:pt x="49798" y="403418"/>
                  </a:cubicBezTo>
                  <a:lnTo>
                    <a:pt x="49798" y="403418"/>
                  </a:lnTo>
                  <a:cubicBezTo>
                    <a:pt x="49798" y="313193"/>
                    <a:pt x="86095" y="224006"/>
                    <a:pt x="148319" y="159708"/>
                  </a:cubicBezTo>
                  <a:cubicBezTo>
                    <a:pt x="210543" y="94373"/>
                    <a:pt x="297656" y="54965"/>
                    <a:pt x="387881" y="50816"/>
                  </a:cubicBezTo>
                  <a:cubicBezTo>
                    <a:pt x="392029" y="50816"/>
                    <a:pt x="396177" y="50816"/>
                    <a:pt x="400325" y="49780"/>
                  </a:cubicBezTo>
                  <a:lnTo>
                    <a:pt x="403437" y="49780"/>
                  </a:lnTo>
                  <a:lnTo>
                    <a:pt x="403437" y="49780"/>
                  </a:lnTo>
                  <a:cubicBezTo>
                    <a:pt x="416918" y="48742"/>
                    <a:pt x="427289" y="37335"/>
                    <a:pt x="426252" y="23853"/>
                  </a:cubicBezTo>
                  <a:cubicBezTo>
                    <a:pt x="425215" y="11408"/>
                    <a:pt x="415881" y="1037"/>
                    <a:pt x="403437" y="0"/>
                  </a:cubicBezTo>
                  <a:lnTo>
                    <a:pt x="403437" y="0"/>
                  </a:lnTo>
                  <a:cubicBezTo>
                    <a:pt x="401362" y="0"/>
                    <a:pt x="400325" y="0"/>
                    <a:pt x="400325" y="0"/>
                  </a:cubicBezTo>
                  <a:cubicBezTo>
                    <a:pt x="395140" y="0"/>
                    <a:pt x="390992" y="0"/>
                    <a:pt x="385806" y="1037"/>
                  </a:cubicBezTo>
                  <a:cubicBezTo>
                    <a:pt x="283137" y="5185"/>
                    <a:pt x="182542" y="50816"/>
                    <a:pt x="112022" y="124448"/>
                  </a:cubicBezTo>
                  <a:cubicBezTo>
                    <a:pt x="40465" y="198079"/>
                    <a:pt x="-1018" y="300748"/>
                    <a:pt x="19" y="403418"/>
                  </a:cubicBezTo>
                  <a:lnTo>
                    <a:pt x="19" y="403418"/>
                  </a:lnTo>
                  <a:cubicBezTo>
                    <a:pt x="19" y="510235"/>
                    <a:pt x="43576" y="616016"/>
                    <a:pt x="120318" y="690684"/>
                  </a:cubicBezTo>
                  <a:cubicBezTo>
                    <a:pt x="193950" y="764316"/>
                    <a:pt x="297656" y="806835"/>
                    <a:pt x="402399" y="806835"/>
                  </a:cubicBezTo>
                  <a:lnTo>
                    <a:pt x="404474" y="806835"/>
                  </a:lnTo>
                  <a:lnTo>
                    <a:pt x="404474" y="806835"/>
                  </a:lnTo>
                  <a:cubicBezTo>
                    <a:pt x="456327" y="806835"/>
                    <a:pt x="508180" y="797502"/>
                    <a:pt x="555885" y="777797"/>
                  </a:cubicBezTo>
                  <a:cubicBezTo>
                    <a:pt x="604627" y="759130"/>
                    <a:pt x="649220" y="730093"/>
                    <a:pt x="685518" y="692759"/>
                  </a:cubicBezTo>
                  <a:cubicBezTo>
                    <a:pt x="722852" y="655424"/>
                    <a:pt x="750853" y="610830"/>
                    <a:pt x="770557" y="563126"/>
                  </a:cubicBezTo>
                  <a:cubicBezTo>
                    <a:pt x="790261" y="515420"/>
                    <a:pt x="799595" y="463567"/>
                    <a:pt x="801669" y="412752"/>
                  </a:cubicBezTo>
                  <a:cubicBezTo>
                    <a:pt x="801669" y="412752"/>
                    <a:pt x="801669" y="406529"/>
                    <a:pt x="802706" y="395121"/>
                  </a:cubicBezTo>
                  <a:lnTo>
                    <a:pt x="802706" y="393047"/>
                  </a:lnTo>
                  <a:cubicBezTo>
                    <a:pt x="799595" y="380602"/>
                    <a:pt x="789224" y="369195"/>
                    <a:pt x="775742" y="369195"/>
                  </a:cubicBezTo>
                </a:path>
              </a:pathLst>
            </a:custGeom>
            <a:grpFill/>
            <a:ln w="10368" cap="flat">
              <a:noFill/>
              <a:prstDash val="solid"/>
              <a:miter/>
            </a:ln>
          </p:spPr>
          <p:txBody>
            <a:bodyPr rtlCol="0" anchor="ctr"/>
            <a:lstStyle/>
            <a:p>
              <a:pPr algn="just"/>
              <a:endParaRPr lang="en-IN" dirty="0"/>
            </a:p>
          </p:txBody>
        </p:sp>
      </p:grpSp>
    </p:spTree>
    <p:extLst>
      <p:ext uri="{BB962C8B-B14F-4D97-AF65-F5344CB8AC3E}">
        <p14:creationId xmlns:p14="http://schemas.microsoft.com/office/powerpoint/2010/main" val="1903273186"/>
      </p:ext>
    </p:extLst>
  </p:cSld>
  <p:clrMapOvr>
    <a:masterClrMapping/>
  </p:clrMapOvr>
</p:sld>
</file>

<file path=ppt/theme/theme1.xml><?xml version="1.0" encoding="utf-8"?>
<a:theme xmlns:a="http://schemas.openxmlformats.org/drawingml/2006/main" name="2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3844</Words>
  <Application>Microsoft Office PowerPoint</Application>
  <PresentationFormat>Widescreen</PresentationFormat>
  <Paragraphs>256</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Raleway</vt:lpstr>
      <vt:lpstr>Segoe UI</vt:lpstr>
      <vt:lpstr>Wingdings</vt:lpstr>
      <vt:lpstr>2_Office Theme</vt:lpstr>
      <vt:lpstr>Event Recap: Channel Futures Leadership Summit (CFLS) – 2023  Event Date: October 30–November 2, 2023</vt:lpstr>
      <vt:lpstr>Channel Futures Leadership Summit – 2023: Omdia team at the event </vt:lpstr>
      <vt:lpstr>Contents</vt:lpstr>
      <vt:lpstr>Key topics and channel trends</vt:lpstr>
      <vt:lpstr>Show overview</vt:lpstr>
      <vt:lpstr>Show overview: The new style of leadership – theme</vt:lpstr>
      <vt:lpstr>Show overview: Audience breakdown</vt:lpstr>
      <vt:lpstr>Top stories</vt:lpstr>
      <vt:lpstr>Top stories</vt:lpstr>
      <vt:lpstr>Key takeaways</vt:lpstr>
      <vt:lpstr>Inspirational leadership: True leadership is defined by influence, not titles</vt:lpstr>
      <vt:lpstr>IT industry outlook: Channel is at the center of every IT market</vt:lpstr>
      <vt:lpstr>State of the technology agent/advisor (TA) market: Opportunities and challenges are plentiful</vt:lpstr>
      <vt:lpstr>MDFs/co-op funds: Don’t be afraid to ask</vt:lpstr>
      <vt:lpstr>Marketplaces – $300bn untapped</vt:lpstr>
      <vt:lpstr>Next-gen talent: Generative AI won’t replace current employees; new employees who are good at it will</vt:lpstr>
      <vt:lpstr>Mergers and acquisitions (M&amp;A): If you fail to plan (for M&amp;A), then plan to fail</vt:lpstr>
      <vt:lpstr>Artificial intelligence (AI): AI is not a product, it’s a feature</vt:lpstr>
      <vt:lpstr>Cybersecurity: Use good AI for cybersecurity to fight bad AI threat actors</vt:lpstr>
      <vt:lpstr>Final recommendations </vt:lpstr>
      <vt:lpstr>Final recommendations</vt:lpstr>
      <vt:lpstr>“True channel leaders are just as invested in the growth and development of their employees as they are in their own.”</vt:lpstr>
      <vt:lpstr>PowerPoint Presentation</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2023-11-21T18:37:57Z</dcterms:created>
  <dcterms:modified xsi:type="dcterms:W3CDTF">2023-11-21T18:38:06Z</dcterms:modified>
</cp:coreProperties>
</file>