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1" r:id="rId1"/>
  </p:sldMasterIdLst>
  <p:notesMasterIdLst>
    <p:notesMasterId r:id="rId13"/>
  </p:notesMasterIdLst>
  <p:handoutMasterIdLst>
    <p:handoutMasterId r:id="rId14"/>
  </p:handoutMasterIdLst>
  <p:sldIdLst>
    <p:sldId id="6449" r:id="rId2"/>
    <p:sldId id="2147473218" r:id="rId3"/>
    <p:sldId id="2147473227" r:id="rId4"/>
    <p:sldId id="2147473232" r:id="rId5"/>
    <p:sldId id="2147473236" r:id="rId6"/>
    <p:sldId id="491" r:id="rId7"/>
    <p:sldId id="2147473237" r:id="rId8"/>
    <p:sldId id="2147473235" r:id="rId9"/>
    <p:sldId id="6394" r:id="rId10"/>
    <p:sldId id="2147473219"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03A"/>
    <a:srgbClr val="6D2CA7"/>
    <a:srgbClr val="E44D25"/>
    <a:srgbClr val="7B260F"/>
    <a:srgbClr val="AE3716"/>
    <a:srgbClr val="C84227"/>
    <a:srgbClr val="2D67CE"/>
    <a:srgbClr val="204281"/>
    <a:srgbClr val="3063C2"/>
    <a:srgbClr val="3F6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ECE6C-920A-4A1C-9D6D-7FC230DBA9BF}" v="2" dt="2023-12-19T09:37:13.609"/>
  </p1510:revLst>
</p1510:revInfo>
</file>

<file path=ppt/tableStyles.xml><?xml version="1.0" encoding="utf-8"?>
<a:tblStyleLst xmlns:a="http://schemas.openxmlformats.org/drawingml/2006/main" def="{5C22544A-7EE6-4342-B048-85BDC9FD1C3A}">
  <a:tblStyle styleId="{D51ADE6A-740E-44AE-83CC-AE7238B6C88D}" styleName="OMDIA">
    <a:tblBg/>
    <a:wholeTbl>
      <a:tcTxStyle b="off" i="off">
        <a:fontRef idx="minor">
          <a:srgbClr val="585858"/>
        </a:fontRef>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chemeClr val="lt1"/>
              </a:solidFill>
              <a:prstDash val="solid"/>
              <a:miter lim="400000"/>
            </a:ln>
          </a:top>
          <a:bottom>
            <a:ln w="6350" cap="flat">
              <a:solidFill>
                <a:schemeClr val="lt1"/>
              </a:solidFill>
              <a:prstDash val="solid"/>
              <a:miter lim="400000"/>
            </a:ln>
          </a:bottom>
          <a:insideH>
            <a:ln w="6350" cap="flat">
              <a:solidFill>
                <a:srgbClr val="6D2CA7"/>
              </a:solidFill>
              <a:prstDash val="solid"/>
              <a:miter lim="400000"/>
            </a:ln>
          </a:insideH>
          <a:insideV>
            <a:ln w="0" cap="flat">
              <a:solidFill>
                <a:srgbClr val="FFFFFF"/>
              </a:solidFill>
              <a:prstDash val="solid"/>
              <a:round/>
            </a:ln>
          </a:insideV>
        </a:tcBdr>
        <a:fill>
          <a:solidFill>
            <a:srgbClr val="FFFFFF"/>
          </a:solidFill>
        </a:fill>
      </a:tcStyle>
    </a:wholeTbl>
    <a:band1H>
      <a:tcTxStyle/>
      <a:tcStyle>
        <a:tcBdr/>
        <a:fill>
          <a:solidFill>
            <a:srgbClr val="EDE1F7"/>
          </a:solidFill>
        </a:fill>
      </a:tcStyle>
    </a:band1H>
    <a:band2H>
      <a:tcTxStyle/>
      <a:tcStyle>
        <a:tcBdr/>
        <a:fill>
          <a:solidFill>
            <a:srgbClr val="FFFFFF"/>
          </a:solidFill>
        </a:fill>
      </a:tcStyle>
    </a:band2H>
    <a:band1V>
      <a:tcStyle>
        <a:tcBdr/>
        <a:fill>
          <a:solidFill>
            <a:srgbClr val="EDE1F7"/>
          </a:solidFill>
        </a:fill>
      </a:tcStyle>
    </a:band1V>
    <a:band2V>
      <a:tcStyle>
        <a:tcBdr/>
        <a:fill>
          <a:solidFill>
            <a:srgbClr val="FFFFFF"/>
          </a:solidFill>
        </a:fill>
      </a:tcStyle>
    </a:band2V>
    <a:lastCol>
      <a:tcTxStyle b="off" i="off">
        <a:font>
          <a:latin typeface="Calibri (Body)"/>
          <a:ea typeface="Calibri (Body)"/>
          <a:cs typeface="Calibri (Body)"/>
        </a:font>
        <a:srgbClr val="000000"/>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lastCol>
    <a:firstCol>
      <a:tcTxStyle b="off" i="off">
        <a:font>
          <a:latin typeface="Calibri (Body)"/>
          <a:ea typeface="Calibri (Body)"/>
          <a:cs typeface="Calibri (Body)"/>
        </a:font>
        <a:srgbClr val="333333"/>
      </a:tcTxStyle>
      <a:tcStyle>
        <a:tcBdr>
          <a:left>
            <a:ln w="6350" cap="flat">
              <a:solidFill>
                <a:srgbClr val="FFFFFF"/>
              </a:solidFill>
              <a:prstDash val="solid"/>
              <a:round/>
            </a:ln>
          </a:left>
          <a:right>
            <a:ln w="6350" cap="flat">
              <a:solidFill>
                <a:srgbClr val="FFFFFF"/>
              </a:solidFill>
              <a:prstDash val="solid"/>
              <a:round/>
            </a:ln>
          </a:right>
          <a:top>
            <a:ln w="6350" cap="flat">
              <a:solidFill>
                <a:srgbClr val="FFFFFF"/>
              </a:solidFill>
              <a:prstDash val="solid"/>
              <a:round/>
            </a:ln>
          </a:top>
          <a:bottom>
            <a:ln w="6350" cap="flat">
              <a:solidFill>
                <a:srgbClr val="FFFFFF"/>
              </a:solidFill>
              <a:prstDash val="solid"/>
              <a:round/>
            </a:ln>
          </a:bottom>
          <a:insideH>
            <a:ln w="6350" cap="flat">
              <a:solidFill>
                <a:srgbClr val="FFFFFF"/>
              </a:solidFill>
              <a:prstDash val="solid"/>
              <a:round/>
            </a:ln>
          </a:insideH>
          <a:insideV>
            <a:ln w="6350" cap="flat">
              <a:solidFill>
                <a:srgbClr val="FFFFFF"/>
              </a:solidFill>
              <a:prstDash val="solid"/>
              <a:round/>
            </a:ln>
          </a:insideV>
        </a:tcBdr>
        <a:fill>
          <a:solidFill>
            <a:srgbClr val="FFFFFF"/>
          </a:solidFill>
        </a:fill>
      </a:tcStyle>
    </a:firstCol>
    <a:lastRow>
      <a:tcTxStyle b="on" i="off">
        <a:font>
          <a:latin typeface="Calibri (Body)"/>
          <a:ea typeface="Calibri (Body)"/>
          <a:cs typeface="Calibri (Body)"/>
        </a:font>
        <a:srgbClr val="6D2CA7"/>
      </a:tcTxStyle>
      <a:tcStyle>
        <a:tcBdr>
          <a:left>
            <a:ln w="6350" cap="flat">
              <a:solidFill>
                <a:srgbClr val="FFFFFF"/>
              </a:solidFill>
              <a:prstDash val="solid"/>
              <a:round/>
            </a:ln>
          </a:left>
          <a:right>
            <a:ln w="6350" cap="flat">
              <a:solidFill>
                <a:srgbClr val="FFFFFF"/>
              </a:solidFill>
              <a:prstDash val="solid"/>
              <a:round/>
            </a:ln>
          </a:right>
          <a:top>
            <a:ln w="6350" cap="flat">
              <a:solidFill>
                <a:srgbClr val="6D2CA7"/>
              </a:solidFill>
              <a:prstDash val="solid"/>
              <a:round/>
            </a:ln>
          </a:top>
          <a:bottom>
            <a:ln w="6350" cap="flat">
              <a:solidFill>
                <a:srgbClr val="FFFFFF"/>
              </a:solidFill>
              <a:prstDash val="solid"/>
              <a:round/>
            </a:ln>
          </a:bottom>
          <a:insideH>
            <a:ln w="6350" cap="flat">
              <a:solidFill>
                <a:srgbClr val="FFFFFF"/>
              </a:solidFill>
              <a:prstDash val="solid"/>
              <a:round/>
            </a:ln>
          </a:insideH>
          <a:insideV>
            <a:ln w="0" cap="flat">
              <a:solidFill>
                <a:srgbClr val="FFFFFF"/>
              </a:solidFill>
              <a:prstDash val="solid"/>
              <a:round/>
            </a:ln>
          </a:insideV>
        </a:tcBdr>
        <a:fill>
          <a:solidFill>
            <a:srgbClr val="FFFFFF"/>
          </a:solidFill>
        </a:fill>
      </a:tcStyle>
    </a:lastRow>
    <a:firstRow>
      <a:tcTxStyle b="off" i="off">
        <a:fontRef idx="minor">
          <a:srgbClr val="6D2CA7"/>
        </a:fontRef>
        <a:srgbClr val="6D2CA7"/>
      </a:tcTxStyle>
      <a:tcStyle>
        <a:tcBdr>
          <a:left>
            <a:ln w="0" cap="flat">
              <a:solidFill>
                <a:srgbClr val="FFFFFF"/>
              </a:solidFill>
              <a:prstDash val="solid"/>
              <a:round/>
            </a:ln>
          </a:left>
          <a:right>
            <a:ln w="0" cap="flat">
              <a:solidFill>
                <a:srgbClr val="FFFFFF"/>
              </a:solidFill>
              <a:prstDash val="solid"/>
              <a:round/>
            </a:ln>
          </a:right>
          <a:top>
            <a:ln w="6350" cap="flat">
              <a:solidFill>
                <a:srgbClr val="FFFFFF"/>
              </a:solidFill>
              <a:prstDash val="solid"/>
              <a:miter lim="400000"/>
            </a:ln>
          </a:top>
          <a:bottom>
            <a:ln w="6350" cap="flat">
              <a:solidFill>
                <a:srgbClr val="6D2CA7"/>
              </a:solidFill>
              <a:prstDash val="solid"/>
              <a:round/>
            </a:ln>
          </a:bottom>
          <a:insideH>
            <a:ln w="0" cap="flat">
              <a:solidFill>
                <a:srgbClr val="FFFFFF"/>
              </a:solidFill>
              <a:prstDash val="solid"/>
              <a:round/>
            </a:ln>
          </a:insideH>
          <a:insideV>
            <a:ln w="10160" cap="flat">
              <a:solidFill>
                <a:srgbClr val="FFFFFF"/>
              </a:solidFill>
              <a:prstDash val="solid"/>
              <a:round/>
            </a:ln>
          </a:insideV>
        </a:tcBdr>
        <a:fill>
          <a:solidFill>
            <a:srgbClr val="FFFFFF"/>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showGuides="1">
      <p:cViewPr varScale="1">
        <p:scale>
          <a:sx n="114" d="100"/>
          <a:sy n="114" d="100"/>
        </p:scale>
        <p:origin x="216" y="102"/>
      </p:cViewPr>
      <p:guideLst>
        <p:guide pos="3840"/>
        <p:guide orient="horz" pos="2183"/>
      </p:guideLst>
    </p:cSldViewPr>
  </p:slideViewPr>
  <p:notesTextViewPr>
    <p:cViewPr>
      <p:scale>
        <a:sx n="1" d="1"/>
        <a:sy n="1" d="1"/>
      </p:scale>
      <p:origin x="0" y="0"/>
    </p:cViewPr>
  </p:notesTextViewPr>
  <p:notesViewPr>
    <p:cSldViewPr snapToGrid="0" showGuides="1">
      <p:cViewPr varScale="1">
        <p:scale>
          <a:sx n="69" d="100"/>
          <a:sy n="69" d="100"/>
        </p:scale>
        <p:origin x="308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1308716703571"/>
          <c:y val="0.12585311963319401"/>
          <c:w val="0.8807778048509407"/>
          <c:h val="0.65561290349048773"/>
        </c:manualLayout>
      </c:layout>
      <c:barChart>
        <c:barDir val="col"/>
        <c:grouping val="stacked"/>
        <c:varyColors val="0"/>
        <c:ser>
          <c:idx val="0"/>
          <c:order val="0"/>
          <c:tx>
            <c:strRef>
              <c:f>'[Market monitor PPT 3Q''23.xlsx]Foldable'!$A$2</c:f>
              <c:strCache>
                <c:ptCount val="1"/>
                <c:pt idx="0">
                  <c:v>Honor</c:v>
                </c:pt>
              </c:strCache>
            </c:strRef>
          </c:tx>
          <c:spPr>
            <a:solidFill>
              <a:schemeClr val="accent1"/>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3Q''23.xlsx]Foldable'!$B$2:$P$2</c:f>
              <c:numCache>
                <c:formatCode>General</c:formatCode>
                <c:ptCount val="15"/>
                <c:pt idx="8" formatCode="#,##0.0">
                  <c:v>3.5999999999999997E-2</c:v>
                </c:pt>
                <c:pt idx="9" formatCode="#,##0.0">
                  <c:v>7.3999999999999996E-2</c:v>
                </c:pt>
                <c:pt idx="10" formatCode="#,##0.0">
                  <c:v>2.5999999999999999E-2</c:v>
                </c:pt>
                <c:pt idx="11" formatCode="#,##0.0">
                  <c:v>7.9000000000000001E-2</c:v>
                </c:pt>
                <c:pt idx="12" formatCode="#,##0.0">
                  <c:v>0.14799999999999999</c:v>
                </c:pt>
                <c:pt idx="13" formatCode="#,##0.0">
                  <c:v>0.11799999999999999</c:v>
                </c:pt>
                <c:pt idx="14" formatCode="0.0">
                  <c:v>0.47799999999999998</c:v>
                </c:pt>
              </c:numCache>
            </c:numRef>
          </c:val>
          <c:extLst>
            <c:ext xmlns:c16="http://schemas.microsoft.com/office/drawing/2014/chart" uri="{C3380CC4-5D6E-409C-BE32-E72D297353CC}">
              <c16:uniqueId val="{00000000-9428-4439-966C-15BF4C20E948}"/>
            </c:ext>
          </c:extLst>
        </c:ser>
        <c:ser>
          <c:idx val="1"/>
          <c:order val="1"/>
          <c:tx>
            <c:strRef>
              <c:f>'[Market monitor PPT 3Q''23.xlsx]Foldable'!$A$3</c:f>
              <c:strCache>
                <c:ptCount val="1"/>
                <c:pt idx="0">
                  <c:v>Huawei</c:v>
                </c:pt>
              </c:strCache>
            </c:strRef>
          </c:tx>
          <c:spPr>
            <a:solidFill>
              <a:schemeClr val="accent2"/>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3Q''23.xlsx]Foldable'!$B$3:$P$3</c:f>
              <c:numCache>
                <c:formatCode>#,##0.0</c:formatCode>
                <c:ptCount val="15"/>
                <c:pt idx="0">
                  <c:v>1E-3</c:v>
                </c:pt>
                <c:pt idx="1">
                  <c:v>0.13</c:v>
                </c:pt>
                <c:pt idx="2">
                  <c:v>0.115</c:v>
                </c:pt>
                <c:pt idx="4">
                  <c:v>6.7000000000000004E-2</c:v>
                </c:pt>
                <c:pt idx="5">
                  <c:v>0.20399999999999999</c:v>
                </c:pt>
                <c:pt idx="6">
                  <c:v>0.184</c:v>
                </c:pt>
                <c:pt idx="7">
                  <c:v>0.44</c:v>
                </c:pt>
                <c:pt idx="8">
                  <c:v>0.39800000000000002</c:v>
                </c:pt>
                <c:pt idx="9">
                  <c:v>0.36699999999999999</c:v>
                </c:pt>
                <c:pt idx="10">
                  <c:v>0.41099999999999998</c:v>
                </c:pt>
                <c:pt idx="11">
                  <c:v>0.36199999999999999</c:v>
                </c:pt>
                <c:pt idx="12">
                  <c:v>0.254</c:v>
                </c:pt>
                <c:pt idx="13">
                  <c:v>0.40899999999999997</c:v>
                </c:pt>
                <c:pt idx="14" formatCode="0.0">
                  <c:v>0.45100000000000007</c:v>
                </c:pt>
              </c:numCache>
            </c:numRef>
          </c:val>
          <c:extLst>
            <c:ext xmlns:c16="http://schemas.microsoft.com/office/drawing/2014/chart" uri="{C3380CC4-5D6E-409C-BE32-E72D297353CC}">
              <c16:uniqueId val="{00000001-9428-4439-966C-15BF4C20E948}"/>
            </c:ext>
          </c:extLst>
        </c:ser>
        <c:ser>
          <c:idx val="2"/>
          <c:order val="2"/>
          <c:tx>
            <c:strRef>
              <c:f>'[Market monitor PPT 3Q''23.xlsx]Foldable'!$A$4</c:f>
              <c:strCache>
                <c:ptCount val="1"/>
                <c:pt idx="0">
                  <c:v>Motorola</c:v>
                </c:pt>
              </c:strCache>
            </c:strRef>
          </c:tx>
          <c:spPr>
            <a:solidFill>
              <a:schemeClr val="accent3"/>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3Q''23.xlsx]Foldable'!$B$4:$P$4</c:f>
              <c:numCache>
                <c:formatCode>#,##0.0</c:formatCode>
                <c:ptCount val="15"/>
                <c:pt idx="0">
                  <c:v>0.03</c:v>
                </c:pt>
                <c:pt idx="1">
                  <c:v>1E-3</c:v>
                </c:pt>
                <c:pt idx="2">
                  <c:v>1.3000000000000001E-2</c:v>
                </c:pt>
                <c:pt idx="3">
                  <c:v>2.1000000000000001E-2</c:v>
                </c:pt>
                <c:pt idx="4">
                  <c:v>1.4999999999999999E-2</c:v>
                </c:pt>
                <c:pt idx="10">
                  <c:v>3.7999999999999999E-2</c:v>
                </c:pt>
                <c:pt idx="11">
                  <c:v>2.7E-2</c:v>
                </c:pt>
                <c:pt idx="12">
                  <c:v>1.7000000000000001E-2</c:v>
                </c:pt>
                <c:pt idx="13">
                  <c:v>0.16900000000000001</c:v>
                </c:pt>
                <c:pt idx="14" formatCode="0.0">
                  <c:v>0.42800000000000005</c:v>
                </c:pt>
              </c:numCache>
            </c:numRef>
          </c:val>
          <c:extLst>
            <c:ext xmlns:c16="http://schemas.microsoft.com/office/drawing/2014/chart" uri="{C3380CC4-5D6E-409C-BE32-E72D297353CC}">
              <c16:uniqueId val="{00000002-9428-4439-966C-15BF4C20E948}"/>
            </c:ext>
          </c:extLst>
        </c:ser>
        <c:ser>
          <c:idx val="3"/>
          <c:order val="3"/>
          <c:tx>
            <c:strRef>
              <c:f>'[Market monitor PPT 3Q''23.xlsx]Foldable'!$A$5</c:f>
              <c:strCache>
                <c:ptCount val="1"/>
                <c:pt idx="0">
                  <c:v>Oppo</c:v>
                </c:pt>
              </c:strCache>
            </c:strRef>
          </c:tx>
          <c:spPr>
            <a:solidFill>
              <a:schemeClr val="accent4"/>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3Q''23.xlsx]Foldable'!$B$5:$P$5</c:f>
              <c:numCache>
                <c:formatCode>General</c:formatCode>
                <c:ptCount val="15"/>
                <c:pt idx="7" formatCode="#,##0.0">
                  <c:v>1.4999999999999999E-2</c:v>
                </c:pt>
                <c:pt idx="8" formatCode="#,##0.0">
                  <c:v>0.104</c:v>
                </c:pt>
                <c:pt idx="9" formatCode="#,##0.0">
                  <c:v>9.2999999999999999E-2</c:v>
                </c:pt>
                <c:pt idx="10" formatCode="#,##0.0">
                  <c:v>4.2999999999999997E-2</c:v>
                </c:pt>
                <c:pt idx="11" formatCode="#,##0.0">
                  <c:v>0.20100000000000001</c:v>
                </c:pt>
                <c:pt idx="12" formatCode="#,##0.0">
                  <c:v>0.372</c:v>
                </c:pt>
                <c:pt idx="13" formatCode="#,##0.0">
                  <c:v>0.29799999999999999</c:v>
                </c:pt>
                <c:pt idx="14" formatCode="0.0">
                  <c:v>0.185</c:v>
                </c:pt>
              </c:numCache>
            </c:numRef>
          </c:val>
          <c:extLst>
            <c:ext xmlns:c16="http://schemas.microsoft.com/office/drawing/2014/chart" uri="{C3380CC4-5D6E-409C-BE32-E72D297353CC}">
              <c16:uniqueId val="{00000003-9428-4439-966C-15BF4C20E948}"/>
            </c:ext>
          </c:extLst>
        </c:ser>
        <c:ser>
          <c:idx val="4"/>
          <c:order val="4"/>
          <c:tx>
            <c:strRef>
              <c:f>'[Market monitor PPT 3Q''23.xlsx]Foldable'!$A$6</c:f>
              <c:strCache>
                <c:ptCount val="1"/>
                <c:pt idx="0">
                  <c:v>Samsung</c:v>
                </c:pt>
              </c:strCache>
            </c:strRef>
          </c:tx>
          <c:spPr>
            <a:solidFill>
              <a:schemeClr val="accent5"/>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3Q''23.xlsx]Foldable'!$B$6:$P$6</c:f>
              <c:numCache>
                <c:formatCode>#,##0.0</c:formatCode>
                <c:ptCount val="15"/>
                <c:pt idx="0">
                  <c:v>0.376</c:v>
                </c:pt>
                <c:pt idx="1">
                  <c:v>0.55942100000000006</c:v>
                </c:pt>
                <c:pt idx="2">
                  <c:v>0.64293600000000006</c:v>
                </c:pt>
                <c:pt idx="3">
                  <c:v>0.34123700000000001</c:v>
                </c:pt>
                <c:pt idx="4">
                  <c:v>0.32968099999999989</c:v>
                </c:pt>
                <c:pt idx="5">
                  <c:v>0.31903099999999984</c:v>
                </c:pt>
                <c:pt idx="6">
                  <c:v>3.730213</c:v>
                </c:pt>
                <c:pt idx="7">
                  <c:v>3.5628019999999996</c:v>
                </c:pt>
                <c:pt idx="8">
                  <c:v>1.273447</c:v>
                </c:pt>
                <c:pt idx="9">
                  <c:v>0.94203399999999815</c:v>
                </c:pt>
                <c:pt idx="10">
                  <c:v>6.146827</c:v>
                </c:pt>
                <c:pt idx="11">
                  <c:v>1.7518530000000001</c:v>
                </c:pt>
                <c:pt idx="12">
                  <c:v>0.73158700000000076</c:v>
                </c:pt>
                <c:pt idx="13">
                  <c:v>0.47700000000000004</c:v>
                </c:pt>
                <c:pt idx="14" formatCode="0.0">
                  <c:v>5.5105120000000003</c:v>
                </c:pt>
              </c:numCache>
            </c:numRef>
          </c:val>
          <c:extLst>
            <c:ext xmlns:c16="http://schemas.microsoft.com/office/drawing/2014/chart" uri="{C3380CC4-5D6E-409C-BE32-E72D297353CC}">
              <c16:uniqueId val="{00000004-9428-4439-966C-15BF4C20E948}"/>
            </c:ext>
          </c:extLst>
        </c:ser>
        <c:ser>
          <c:idx val="5"/>
          <c:order val="5"/>
          <c:tx>
            <c:strRef>
              <c:f>'[Market monitor PPT 3Q''23.xlsx]Foldable'!$A$7</c:f>
              <c:strCache>
                <c:ptCount val="1"/>
                <c:pt idx="0">
                  <c:v>vivo</c:v>
                </c:pt>
              </c:strCache>
            </c:strRef>
          </c:tx>
          <c:spPr>
            <a:solidFill>
              <a:schemeClr val="accent6"/>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3Q''23.xlsx]Foldable'!$B$7:$P$7</c:f>
              <c:numCache>
                <c:formatCode>General</c:formatCode>
                <c:ptCount val="15"/>
                <c:pt idx="9" formatCode="#,##0.0">
                  <c:v>3.2000000000000001E-2</c:v>
                </c:pt>
                <c:pt idx="10" formatCode="#,##0.0">
                  <c:v>0.16599999999999998</c:v>
                </c:pt>
                <c:pt idx="11" formatCode="#,##0.0">
                  <c:v>9.8000000000000004E-2</c:v>
                </c:pt>
                <c:pt idx="12" formatCode="#,##0.0">
                  <c:v>5.7000000000000002E-2</c:v>
                </c:pt>
                <c:pt idx="13" formatCode="#,##0.0">
                  <c:v>0.25600000000000001</c:v>
                </c:pt>
                <c:pt idx="14" formatCode="0.0">
                  <c:v>0.16899999999999998</c:v>
                </c:pt>
              </c:numCache>
            </c:numRef>
          </c:val>
          <c:extLst>
            <c:ext xmlns:c16="http://schemas.microsoft.com/office/drawing/2014/chart" uri="{C3380CC4-5D6E-409C-BE32-E72D297353CC}">
              <c16:uniqueId val="{00000005-9428-4439-966C-15BF4C20E948}"/>
            </c:ext>
          </c:extLst>
        </c:ser>
        <c:ser>
          <c:idx val="6"/>
          <c:order val="6"/>
          <c:tx>
            <c:strRef>
              <c:f>'[Market monitor PPT 3Q''23.xlsx]Foldable'!$A$8</c:f>
              <c:strCache>
                <c:ptCount val="1"/>
                <c:pt idx="0">
                  <c:v>Xiaomi</c:v>
                </c:pt>
              </c:strCache>
            </c:strRef>
          </c:tx>
          <c:spPr>
            <a:solidFill>
              <a:schemeClr val="bg2"/>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3Q''23.xlsx]Foldable'!$B$8:$P$8</c:f>
              <c:numCache>
                <c:formatCode>General</c:formatCode>
                <c:ptCount val="15"/>
                <c:pt idx="10" formatCode="#,##0.0">
                  <c:v>9.4E-2</c:v>
                </c:pt>
                <c:pt idx="11" formatCode="#,##0.0">
                  <c:v>9.8000000000000004E-2</c:v>
                </c:pt>
                <c:pt idx="12" formatCode="#,##0.0">
                  <c:v>6.4000000000000001E-2</c:v>
                </c:pt>
                <c:pt idx="13" formatCode="#,##0.0">
                  <c:v>2.8000000000000001E-2</c:v>
                </c:pt>
                <c:pt idx="14" formatCode="0.0">
                  <c:v>0.14300000000000002</c:v>
                </c:pt>
              </c:numCache>
            </c:numRef>
          </c:val>
          <c:extLst>
            <c:ext xmlns:c16="http://schemas.microsoft.com/office/drawing/2014/chart" uri="{C3380CC4-5D6E-409C-BE32-E72D297353CC}">
              <c16:uniqueId val="{00000006-9428-4439-966C-15BF4C20E948}"/>
            </c:ext>
          </c:extLst>
        </c:ser>
        <c:ser>
          <c:idx val="7"/>
          <c:order val="7"/>
          <c:tx>
            <c:strRef>
              <c:f>'[Market monitor PPT 3Q''23.xlsx]Foldable'!$A$9</c:f>
              <c:strCache>
                <c:ptCount val="1"/>
                <c:pt idx="0">
                  <c:v>Google</c:v>
                </c:pt>
              </c:strCache>
            </c:strRef>
          </c:tx>
          <c:spPr>
            <a:solidFill>
              <a:schemeClr val="accent1">
                <a:lumMod val="40000"/>
                <a:lumOff val="60000"/>
              </a:schemeClr>
            </a:solidFill>
            <a:ln>
              <a:noFill/>
            </a:ln>
            <a:effectLst/>
          </c:spPr>
          <c:invertIfNegative val="0"/>
          <c:dPt>
            <c:idx val="1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8-9428-4439-966C-15BF4C20E948}"/>
              </c:ext>
            </c:extLst>
          </c:dPt>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3Q''23.xlsx]Foldable'!$B$9:$P$9</c:f>
              <c:numCache>
                <c:formatCode>General</c:formatCode>
                <c:ptCount val="15"/>
                <c:pt idx="13" formatCode="#,##0.0">
                  <c:v>5.0999999999999997E-2</c:v>
                </c:pt>
                <c:pt idx="14" formatCode="0.0">
                  <c:v>0.2</c:v>
                </c:pt>
              </c:numCache>
            </c:numRef>
          </c:val>
          <c:extLst>
            <c:ext xmlns:c16="http://schemas.microsoft.com/office/drawing/2014/chart" uri="{C3380CC4-5D6E-409C-BE32-E72D297353CC}">
              <c16:uniqueId val="{00000009-9428-4439-966C-15BF4C20E948}"/>
            </c:ext>
          </c:extLst>
        </c:ser>
        <c:ser>
          <c:idx val="8"/>
          <c:order val="8"/>
          <c:tx>
            <c:strRef>
              <c:f>'[Market monitor PPT 3Q''23.xlsx]Foldable'!$A$10</c:f>
              <c:strCache>
                <c:ptCount val="1"/>
                <c:pt idx="0">
                  <c:v>Transsion</c:v>
                </c:pt>
              </c:strCache>
            </c:strRef>
          </c:tx>
          <c:spPr>
            <a:solidFill>
              <a:schemeClr val="accent2">
                <a:lumMod val="40000"/>
                <a:lumOff val="60000"/>
              </a:schemeClr>
            </a:solidFill>
            <a:ln>
              <a:noFill/>
            </a:ln>
            <a:effectLst/>
          </c:spPr>
          <c:invertIfNegative val="0"/>
          <c:cat>
            <c:strRef>
              <c:f>'[Market monitor PPT 3Q''23.xlsx]Foldable'!$B$1:$P$1</c:f>
              <c:strCache>
                <c:ptCount val="15"/>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strCache>
            </c:strRef>
          </c:cat>
          <c:val>
            <c:numRef>
              <c:f>'[Market monitor PPT 3Q''23.xlsx]Foldable'!$B$10:$P$10</c:f>
              <c:numCache>
                <c:formatCode>General</c:formatCode>
                <c:ptCount val="15"/>
                <c:pt idx="13" formatCode="#,##0.0">
                  <c:v>3.2000000000000001E-2</c:v>
                </c:pt>
                <c:pt idx="14" formatCode="0.0">
                  <c:v>2.9000000000000001E-2</c:v>
                </c:pt>
              </c:numCache>
            </c:numRef>
          </c:val>
          <c:extLst>
            <c:ext xmlns:c16="http://schemas.microsoft.com/office/drawing/2014/chart" uri="{C3380CC4-5D6E-409C-BE32-E72D297353CC}">
              <c16:uniqueId val="{0000000A-9428-4439-966C-15BF4C20E948}"/>
            </c:ext>
          </c:extLst>
        </c:ser>
        <c:dLbls>
          <c:showLegendKey val="0"/>
          <c:showVal val="0"/>
          <c:showCatName val="0"/>
          <c:showSerName val="0"/>
          <c:showPercent val="0"/>
          <c:showBubbleSize val="0"/>
        </c:dLbls>
        <c:gapWidth val="150"/>
        <c:overlap val="100"/>
        <c:axId val="1860344208"/>
        <c:axId val="1774708656"/>
      </c:barChart>
      <c:catAx>
        <c:axId val="186034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774708656"/>
        <c:crosses val="autoZero"/>
        <c:auto val="1"/>
        <c:lblAlgn val="ctr"/>
        <c:lblOffset val="100"/>
        <c:noMultiLvlLbl val="0"/>
      </c:catAx>
      <c:valAx>
        <c:axId val="1774708656"/>
        <c:scaling>
          <c:orientation val="minMax"/>
        </c:scaling>
        <c:delete val="0"/>
        <c:axPos val="l"/>
        <c:majorGridlines>
          <c:spPr>
            <a:ln w="12700" cap="flat" cmpd="sng" algn="ctr">
              <a:solidFill>
                <a:srgbClr val="EAEAEA"/>
              </a:solidFill>
              <a:prstDash val="solid"/>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860344208"/>
        <c:crosses val="autoZero"/>
        <c:crossBetween val="between"/>
      </c:valAx>
      <c:spPr>
        <a:noFill/>
        <a:ln>
          <a:noFill/>
        </a:ln>
        <a:effectLst/>
      </c:spPr>
    </c:plotArea>
    <c:legend>
      <c:legendPos val="b"/>
      <c:layout>
        <c:manualLayout>
          <c:xMode val="edge"/>
          <c:yMode val="edge"/>
          <c:x val="0"/>
          <c:y val="0.87415957154376744"/>
          <c:w val="1"/>
          <c:h val="6.564347365514684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sz="10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5137583608497"/>
          <c:y val="0.18455180570980415"/>
          <c:w val="0.55599208365083397"/>
          <c:h val="0.6701627410774583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3B-4282-AEDA-ED7962AA2B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3B-4282-AEDA-ED7962AA2B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3B-4282-AEDA-ED7962AA2B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3B-4282-AEDA-ED7962AA2BE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3B-4282-AEDA-ED7962AA2BE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73B-4282-AEDA-ED7962AA2BED}"/>
              </c:ext>
            </c:extLst>
          </c:dPt>
          <c:dPt>
            <c:idx val="6"/>
            <c:bubble3D val="0"/>
            <c:spPr>
              <a:solidFill>
                <a:schemeClr val="bg2"/>
              </a:solidFill>
              <a:ln w="19050">
                <a:solidFill>
                  <a:schemeClr val="lt1"/>
                </a:solidFill>
              </a:ln>
              <a:effectLst/>
            </c:spPr>
            <c:extLst>
              <c:ext xmlns:c16="http://schemas.microsoft.com/office/drawing/2014/chart" uri="{C3380CC4-5D6E-409C-BE32-E72D297353CC}">
                <c16:uniqueId val="{0000000D-173B-4282-AEDA-ED7962AA2BED}"/>
              </c:ext>
            </c:extLst>
          </c:dPt>
          <c:dLbls>
            <c:dLbl>
              <c:idx val="6"/>
              <c:layout>
                <c:manualLayout>
                  <c:x val="7.5268817204301078E-2"/>
                  <c:y val="-6.480353939583216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73B-4282-AEDA-ED7962AA2BED}"/>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rgbClr val="999999">
                      <a:lumMod val="50000"/>
                      <a:lumOff val="50000"/>
                    </a:srgbClr>
                  </a:solidFill>
                  <a:round/>
                </a:ln>
                <a:effectLst/>
              </c:spPr>
            </c:leaderLines>
            <c:extLst>
              <c:ext xmlns:c15="http://schemas.microsoft.com/office/drawing/2012/chart" uri="{CE6537A1-D6FC-4f65-9D91-7224C49458BB}"/>
            </c:extLst>
          </c:dLbls>
          <c:cat>
            <c:strRef>
              <c:f>'[Smartphone Model Market tracker 3Q23 graphs and tables.xlsx]Sheet20'!$A$1:$A$7</c:f>
              <c:strCache>
                <c:ptCount val="7"/>
                <c:pt idx="0">
                  <c:v>Honor</c:v>
                </c:pt>
                <c:pt idx="1">
                  <c:v>Huawei</c:v>
                </c:pt>
                <c:pt idx="2">
                  <c:v>Samsung</c:v>
                </c:pt>
                <c:pt idx="3">
                  <c:v>OPPO</c:v>
                </c:pt>
                <c:pt idx="4">
                  <c:v>Vivo</c:v>
                </c:pt>
                <c:pt idx="5">
                  <c:v>Xiaomi</c:v>
                </c:pt>
                <c:pt idx="6">
                  <c:v>Motorola</c:v>
                </c:pt>
              </c:strCache>
            </c:strRef>
          </c:cat>
          <c:val>
            <c:numRef>
              <c:f>'[Smartphone Model Market tracker 3Q23 graphs and tables.xlsx]Sheet20'!$B$1:$B$7</c:f>
              <c:numCache>
                <c:formatCode>0%</c:formatCode>
                <c:ptCount val="7"/>
                <c:pt idx="0">
                  <c:v>0.28000000000000003</c:v>
                </c:pt>
                <c:pt idx="1">
                  <c:v>0.26</c:v>
                </c:pt>
                <c:pt idx="2">
                  <c:v>0.19</c:v>
                </c:pt>
                <c:pt idx="3">
                  <c:v>0.11</c:v>
                </c:pt>
                <c:pt idx="4">
                  <c:v>0.1</c:v>
                </c:pt>
                <c:pt idx="5">
                  <c:v>0.05</c:v>
                </c:pt>
                <c:pt idx="6">
                  <c:v>0.01</c:v>
                </c:pt>
              </c:numCache>
            </c:numRef>
          </c:val>
          <c:extLst>
            <c:ext xmlns:c16="http://schemas.microsoft.com/office/drawing/2014/chart" uri="{C3380CC4-5D6E-409C-BE32-E72D297353CC}">
              <c16:uniqueId val="{0000000E-173B-4282-AEDA-ED7962AA2BE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a:extLst>
      <a:ext uri="{91240B29-F687-4F45-9708-019B960494DF}">
        <a14:hiddenLine xmlns:a14="http://schemas.microsoft.com/office/drawing/2010/main" w="9525" cap="flat" cmpd="sng" algn="ctr">
          <a:solidFill>
            <a:srgbClr val="000000">
              <a:lumMod val="15000"/>
              <a:lumOff val="85000"/>
            </a:srgbClr>
          </a:solidFill>
          <a:round/>
        </a14:hiddenLine>
      </a:ext>
    </a:ex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0.14621</cdr:y>
    </cdr:to>
    <cdr:sp macro="" textlink="">
      <cdr:nvSpPr>
        <cdr:cNvPr id="2" name="txtboxChartTitle">
          <a:extLst xmlns:a="http://schemas.openxmlformats.org/drawingml/2006/main">
            <a:ext uri="{FF2B5EF4-FFF2-40B4-BE49-F238E27FC236}">
              <a16:creationId xmlns:a16="http://schemas.microsoft.com/office/drawing/2014/main" id="{A8155871-6A00-1831-7FF7-677D66273DCC}"/>
            </a:ext>
          </a:extLst>
        </cdr:cNvPr>
        <cdr:cNvSpPr txBox="1"/>
      </cdr:nvSpPr>
      <cdr:spPr>
        <a:xfrm xmlns:a="http://schemas.openxmlformats.org/drawingml/2006/main">
          <a:off x="0" y="0"/>
          <a:ext cx="4178300" cy="415000"/>
        </a:xfrm>
        <a:prstGeom xmlns:a="http://schemas.openxmlformats.org/drawingml/2006/main" prst="rect">
          <a:avLst/>
        </a:prstGeom>
      </cdr:spPr>
      <cdr:txBody>
        <a:bodyPr xmlns:a="http://schemas.openxmlformats.org/drawingml/2006/main" vertOverflow="clip" vert="horz" lIns="72000" tIns="72000" rIns="72000" bIns="72000" rtlCol="0" anchor="t"/>
        <a:lstStyle xmlns:a="http://schemas.openxmlformats.org/drawingml/2006/main"/>
        <a:p xmlns:a="http://schemas.openxmlformats.org/drawingml/2006/main">
          <a:pPr algn="l" eaLnBrk="0"/>
          <a:r>
            <a:rPr lang="en-US" altLang="zh-CN" sz="1200" b="1" i="0" u="none" baseline="0" dirty="0">
              <a:solidFill>
                <a:srgbClr val="000000"/>
              </a:solidFill>
              <a:latin typeface="Calibri" panose="020F0502020204030204" pitchFamily="34" charset="0"/>
            </a:rPr>
            <a:t>Foldable smartphone quarterly shipments by brand</a:t>
          </a:r>
        </a:p>
      </cdr:txBody>
    </cdr:sp>
  </cdr:relSizeAnchor>
  <cdr:relSizeAnchor xmlns:cdr="http://schemas.openxmlformats.org/drawingml/2006/chartDrawing">
    <cdr:from>
      <cdr:x>0.01216</cdr:x>
      <cdr:y>0.91495</cdr:y>
    </cdr:from>
    <cdr:to>
      <cdr:x>0.55156</cdr:x>
      <cdr:y>0.99105</cdr:y>
    </cdr:to>
    <cdr:sp macro="" textlink="">
      <cdr:nvSpPr>
        <cdr:cNvPr id="3" name="txtBoxSourceLine">
          <a:extLst xmlns:a="http://schemas.openxmlformats.org/drawingml/2006/main">
            <a:ext uri="{FF2B5EF4-FFF2-40B4-BE49-F238E27FC236}">
              <a16:creationId xmlns:a16="http://schemas.microsoft.com/office/drawing/2014/main" id="{BFE75E68-1EBA-FE1E-B06A-D454F55075BA}"/>
            </a:ext>
          </a:extLst>
        </cdr:cNvPr>
        <cdr:cNvSpPr txBox="1"/>
      </cdr:nvSpPr>
      <cdr:spPr>
        <a:xfrm xmlns:a="http://schemas.openxmlformats.org/drawingml/2006/main">
          <a:off x="68684" y="3770899"/>
          <a:ext cx="3046693" cy="31364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0"/>
          <a:r>
            <a:rPr lang="en-US" altLang="zh-CN" sz="800" b="0" i="0" u="none" baseline="0" dirty="0">
              <a:solidFill>
                <a:srgbClr val="000000"/>
              </a:solidFill>
              <a:latin typeface="Calibri" panose="020F0502020204030204" pitchFamily="34" charset="0"/>
            </a:rPr>
            <a:t>Source: Omdia’s</a:t>
          </a:r>
          <a:r>
            <a:rPr lang="en-US" altLang="zh-CN" sz="800" b="0" i="0" u="none" dirty="0">
              <a:solidFill>
                <a:srgbClr val="000000"/>
              </a:solidFill>
              <a:latin typeface="Calibri" panose="020F0502020204030204" pitchFamily="34" charset="0"/>
            </a:rPr>
            <a:t> </a:t>
          </a:r>
          <a:r>
            <a:rPr lang="en-US" altLang="zh-CN" sz="800" i="1" dirty="0">
              <a:solidFill>
                <a:srgbClr val="000000"/>
              </a:solidFill>
              <a:latin typeface="Calibri" panose="020F0502020204030204" pitchFamily="34" charset="0"/>
            </a:rPr>
            <a:t>Smartphone Model Market Tracker – 3Q23 Analysis</a:t>
          </a:r>
          <a:endParaRPr lang="zh-CN" altLang="en-US" sz="800" b="0" i="1" u="none" baseline="0" dirty="0">
            <a:solidFill>
              <a:srgbClr val="000000"/>
            </a:solidFill>
            <a:latin typeface="Calibri" panose="020F0502020204030204" pitchFamily="34" charset="0"/>
          </a:endParaRPr>
        </a:p>
      </cdr:txBody>
    </cdr:sp>
  </cdr:relSizeAnchor>
  <cdr:relSizeAnchor xmlns:cdr="http://schemas.openxmlformats.org/drawingml/2006/chartDrawing">
    <cdr:from>
      <cdr:x>0.50304</cdr:x>
      <cdr:y>0.86422</cdr:y>
    </cdr:from>
    <cdr:to>
      <cdr:x>0.99392</cdr:x>
      <cdr:y>0.99105</cdr:y>
    </cdr:to>
    <cdr:sp macro="" textlink="">
      <cdr:nvSpPr>
        <cdr:cNvPr id="4" name="txtboxCopyrightLine">
          <a:extLst xmlns:a="http://schemas.openxmlformats.org/drawingml/2006/main">
            <a:ext uri="{FF2B5EF4-FFF2-40B4-BE49-F238E27FC236}">
              <a16:creationId xmlns:a16="http://schemas.microsoft.com/office/drawing/2014/main" id="{0B5A7616-26DF-6445-81A6-786DFE8C5591}"/>
            </a:ext>
          </a:extLst>
        </cdr:cNvPr>
        <cdr:cNvSpPr txBox="1"/>
      </cdr:nvSpPr>
      <cdr:spPr>
        <a:xfrm xmlns:a="http://schemas.openxmlformats.org/drawingml/2006/main">
          <a:off x="2101850" y="2453050"/>
          <a:ext cx="2051050" cy="3600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r" eaLnBrk="0"/>
          <a:r>
            <a:rPr lang="en-US" altLang="zh-CN" sz="800" b="0" i="0" u="none" baseline="0" dirty="0">
              <a:solidFill>
                <a:srgbClr val="000000"/>
              </a:solidFill>
              <a:latin typeface="Calibri" panose="020F0502020204030204" pitchFamily="34" charset="0"/>
            </a:rPr>
            <a:t>© 2023 Omdia</a:t>
          </a:r>
        </a:p>
      </cdr:txBody>
    </cdr:sp>
  </cdr:relSizeAnchor>
  <cdr:relSizeAnchor xmlns:cdr="http://schemas.openxmlformats.org/drawingml/2006/chartDrawing">
    <cdr:from>
      <cdr:x>0</cdr:x>
      <cdr:y>0.11969</cdr:y>
    </cdr:from>
    <cdr:to>
      <cdr:x>0.03882</cdr:x>
      <cdr:y>0.77177</cdr:y>
    </cdr:to>
    <cdr:sp macro="" textlink="">
      <cdr:nvSpPr>
        <cdr:cNvPr id="6" name="txtBoxPrimaryYAxisLabel">
          <a:extLst xmlns:a="http://schemas.openxmlformats.org/drawingml/2006/main">
            <a:ext uri="{FF2B5EF4-FFF2-40B4-BE49-F238E27FC236}">
              <a16:creationId xmlns:a16="http://schemas.microsoft.com/office/drawing/2014/main" id="{75C890B5-8A21-1CD6-8B42-CB495E2B5D4A}"/>
            </a:ext>
          </a:extLst>
        </cdr:cNvPr>
        <cdr:cNvSpPr txBox="1"/>
      </cdr:nvSpPr>
      <cdr:spPr>
        <a:xfrm xmlns:a="http://schemas.openxmlformats.org/drawingml/2006/main">
          <a:off x="0" y="392747"/>
          <a:ext cx="219265" cy="2139696"/>
        </a:xfrm>
        <a:prstGeom xmlns:a="http://schemas.openxmlformats.org/drawingml/2006/main" prst="rect">
          <a:avLst/>
        </a:prstGeom>
      </cdr:spPr>
      <cdr:txBody>
        <a:bodyPr xmlns:a="http://schemas.openxmlformats.org/drawingml/2006/main" vertOverflow="clip" vert="vert270" lIns="0" tIns="0" rIns="0" bIns="0" rtlCol="0" anchor="ctr"/>
        <a:lstStyle xmlns:a="http://schemas.openxmlformats.org/drawingml/2006/main"/>
        <a:p xmlns:a="http://schemas.openxmlformats.org/drawingml/2006/main">
          <a:pPr algn="ctr" eaLnBrk="0"/>
          <a:r>
            <a:rPr lang="en-US" altLang="zh-CN" sz="1000" b="1" i="0" u="none" baseline="0" dirty="0">
              <a:solidFill>
                <a:srgbClr val="000000"/>
              </a:solidFill>
              <a:latin typeface="Calibri" panose="020F0502020204030204" pitchFamily="34" charset="0"/>
            </a:rPr>
            <a:t>(Millions of units)</a:t>
          </a:r>
          <a:endParaRPr lang="zh-CN" altLang="en-US" sz="1000" b="1" i="0" u="none" baseline="0" dirty="0">
            <a:solidFill>
              <a:srgbClr val="000000"/>
            </a:solidFill>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0.2169</cdr:y>
    </cdr:to>
    <cdr:sp macro="" textlink="">
      <cdr:nvSpPr>
        <cdr:cNvPr id="2" name="txtboxChartTitle">
          <a:extLst xmlns:a="http://schemas.openxmlformats.org/drawingml/2006/main">
            <a:ext uri="{FF2B5EF4-FFF2-40B4-BE49-F238E27FC236}">
              <a16:creationId xmlns:a16="http://schemas.microsoft.com/office/drawing/2014/main" id="{F9182CDA-83BB-F2A1-89E3-F8F932768C8A}"/>
            </a:ext>
          </a:extLst>
        </cdr:cNvPr>
        <cdr:cNvSpPr txBox="1"/>
      </cdr:nvSpPr>
      <cdr:spPr>
        <a:xfrm xmlns:a="http://schemas.openxmlformats.org/drawingml/2006/main">
          <a:off x="0" y="0"/>
          <a:ext cx="4572000" cy="595000"/>
        </a:xfrm>
        <a:prstGeom xmlns:a="http://schemas.openxmlformats.org/drawingml/2006/main" prst="rect">
          <a:avLst/>
        </a:prstGeom>
      </cdr:spPr>
      <cdr:txBody>
        <a:bodyPr xmlns:a="http://schemas.openxmlformats.org/drawingml/2006/main" vertOverflow="clip" vert="horz" lIns="72000" tIns="72000" rIns="72000" bIns="72000" rtlCol="0" anchor="t"/>
        <a:lstStyle xmlns:a="http://schemas.openxmlformats.org/drawingml/2006/main"/>
        <a:p xmlns:a="http://schemas.openxmlformats.org/drawingml/2006/main">
          <a:pPr algn="l" eaLnBrk="0"/>
          <a:r>
            <a:rPr lang="en-GB" sz="1200" b="1" i="0" u="none" baseline="0" dirty="0">
              <a:solidFill>
                <a:srgbClr val="000000"/>
              </a:solidFill>
              <a:latin typeface="Calibri" panose="020F0502020204030204" pitchFamily="34" charset="0"/>
            </a:rPr>
            <a:t>Foldable smartphone market share by brand in the Chinese market, 3Q23</a:t>
          </a:r>
        </a:p>
      </cdr:txBody>
    </cdr:sp>
  </cdr:relSizeAnchor>
  <cdr:relSizeAnchor xmlns:cdr="http://schemas.openxmlformats.org/drawingml/2006/chartDrawing">
    <cdr:from>
      <cdr:x>0.01111</cdr:x>
      <cdr:y>0.91663</cdr:y>
    </cdr:from>
    <cdr:to>
      <cdr:x>0.50417</cdr:x>
      <cdr:y>0.99537</cdr:y>
    </cdr:to>
    <cdr:sp macro="" textlink="">
      <cdr:nvSpPr>
        <cdr:cNvPr id="3" name="txtBoxSourceLine">
          <a:extLst xmlns:a="http://schemas.openxmlformats.org/drawingml/2006/main">
            <a:ext uri="{FF2B5EF4-FFF2-40B4-BE49-F238E27FC236}">
              <a16:creationId xmlns:a16="http://schemas.microsoft.com/office/drawing/2014/main" id="{FEDC272E-DA43-BA0A-C049-B5B5FDD58042}"/>
            </a:ext>
          </a:extLst>
        </cdr:cNvPr>
        <cdr:cNvSpPr txBox="1"/>
      </cdr:nvSpPr>
      <cdr:spPr>
        <a:xfrm xmlns:a="http://schemas.openxmlformats.org/drawingml/2006/main">
          <a:off x="50800" y="2514500"/>
          <a:ext cx="2254250" cy="2160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l" eaLnBrk="0"/>
          <a:r>
            <a:rPr lang="en-GB" sz="800" b="0" i="0" u="none" baseline="0">
              <a:solidFill>
                <a:srgbClr val="000000"/>
              </a:solidFill>
              <a:latin typeface="Calibri" panose="020F0502020204030204" pitchFamily="34" charset="0"/>
            </a:rPr>
            <a:t>Source: Omdia</a:t>
          </a:r>
        </a:p>
      </cdr:txBody>
    </cdr:sp>
  </cdr:relSizeAnchor>
  <cdr:relSizeAnchor xmlns:cdr="http://schemas.openxmlformats.org/drawingml/2006/chartDrawing">
    <cdr:from>
      <cdr:x>0.50417</cdr:x>
      <cdr:y>0.86414</cdr:y>
    </cdr:from>
    <cdr:to>
      <cdr:x>0.99722</cdr:x>
      <cdr:y>0.99537</cdr:y>
    </cdr:to>
    <cdr:sp macro="" textlink="">
      <cdr:nvSpPr>
        <cdr:cNvPr id="4" name="txtboxCopyrightLine">
          <a:extLst xmlns:a="http://schemas.openxmlformats.org/drawingml/2006/main">
            <a:ext uri="{FF2B5EF4-FFF2-40B4-BE49-F238E27FC236}">
              <a16:creationId xmlns:a16="http://schemas.microsoft.com/office/drawing/2014/main" id="{A07F88E6-B0D6-3E9B-5E4D-8B3F8634C3FA}"/>
            </a:ext>
          </a:extLst>
        </cdr:cNvPr>
        <cdr:cNvSpPr txBox="1"/>
      </cdr:nvSpPr>
      <cdr:spPr>
        <a:xfrm xmlns:a="http://schemas.openxmlformats.org/drawingml/2006/main">
          <a:off x="2305050" y="2370500"/>
          <a:ext cx="2254250" cy="360000"/>
        </a:xfrm>
        <a:prstGeom xmlns:a="http://schemas.openxmlformats.org/drawingml/2006/main" prst="rect">
          <a:avLst/>
        </a:prstGeom>
      </cdr:spPr>
      <cdr:txBody>
        <a:bodyPr xmlns:a="http://schemas.openxmlformats.org/drawingml/2006/main" vertOverflow="clip" vert="horz" lIns="0" tIns="0" rIns="0" bIns="0" rtlCol="0" anchor="b"/>
        <a:lstStyle xmlns:a="http://schemas.openxmlformats.org/drawingml/2006/main"/>
        <a:p xmlns:a="http://schemas.openxmlformats.org/drawingml/2006/main">
          <a:pPr algn="r" eaLnBrk="0"/>
          <a:r>
            <a:rPr lang="en-GB" sz="800" b="0" i="0" u="none" baseline="0">
              <a:solidFill>
                <a:srgbClr val="000000"/>
              </a:solidFill>
              <a:latin typeface="Calibri" panose="020F0502020204030204" pitchFamily="34" charset="0"/>
            </a:rPr>
            <a:t>© 2023 Omdia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19/12/2023</a:t>
            </a:fld>
            <a:endParaRPr lang="en-GB" dirty="0"/>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dirty="0"/>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19/12/2023</a:t>
            </a:fld>
            <a:endParaRPr lang="en-GB" dirty="0"/>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dirty="0"/>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863" y="512763"/>
            <a:ext cx="6764337" cy="3805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a:t>
            </a:fld>
            <a:endParaRPr lang="en-GB" dirty="0"/>
          </a:p>
        </p:txBody>
      </p:sp>
    </p:spTree>
    <p:extLst>
      <p:ext uri="{BB962C8B-B14F-4D97-AF65-F5344CB8AC3E}">
        <p14:creationId xmlns:p14="http://schemas.microsoft.com/office/powerpoint/2010/main" val="15562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10</a:t>
            </a:fld>
            <a:endParaRPr lang="en-GB" dirty="0"/>
          </a:p>
        </p:txBody>
      </p:sp>
    </p:spTree>
    <p:extLst>
      <p:ext uri="{BB962C8B-B14F-4D97-AF65-F5344CB8AC3E}">
        <p14:creationId xmlns:p14="http://schemas.microsoft.com/office/powerpoint/2010/main" val="132597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mailto:customersuccess@omdia.com"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423E7E9-6226-1C1C-5F7E-6DC3D78542C3}"/>
              </a:ext>
            </a:extLst>
          </p:cNvPr>
          <p:cNvSpPr>
            <a:spLocks noGrp="1"/>
          </p:cNvSpPr>
          <p:nvPr>
            <p:ph type="body" sz="quarter" idx="12"/>
          </p:nvPr>
        </p:nvSpPr>
        <p:spPr>
          <a:xfrm>
            <a:off x="355600" y="5602835"/>
            <a:ext cx="3329940" cy="914400"/>
          </a:xfrm>
          <a:prstGeom prst="rect">
            <a:avLst/>
          </a:prstGeom>
        </p:spPr>
        <p:txBody>
          <a:bodyPr anchor="b" anchorCtr="0">
            <a:noAutofit/>
          </a:bodyPr>
          <a:lstStyle>
            <a:lvl1pPr marL="0" indent="0">
              <a:lnSpc>
                <a:spcPct val="105000"/>
              </a:lnSpc>
              <a:spcBef>
                <a:spcPts val="0"/>
              </a:spcBef>
              <a:buFontTx/>
              <a:buNone/>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5C985277-BCD1-4BF4-8A94-3462E836F8B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264375" y="5577195"/>
            <a:ext cx="2568497" cy="942017"/>
          </a:xfrm>
          <a:prstGeom prst="rect">
            <a:avLst/>
          </a:prstGeom>
        </p:spPr>
      </p:pic>
      <p:sp>
        <p:nvSpPr>
          <p:cNvPr id="29" name="Footer Placeholder 4">
            <a:extLst>
              <a:ext uri="{FF2B5EF4-FFF2-40B4-BE49-F238E27FC236}">
                <a16:creationId xmlns:a16="http://schemas.microsoft.com/office/drawing/2014/main" id="{CE3924CA-29DF-E289-6B37-F98EB2A4D207}"/>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3" name="Title 1">
            <a:extLst>
              <a:ext uri="{FF2B5EF4-FFF2-40B4-BE49-F238E27FC236}">
                <a16:creationId xmlns:a16="http://schemas.microsoft.com/office/drawing/2014/main" id="{C4058837-FF3F-A06E-C177-958868F7D2C2}"/>
              </a:ext>
            </a:extLst>
          </p:cNvPr>
          <p:cNvSpPr>
            <a:spLocks noGrp="1"/>
          </p:cNvSpPr>
          <p:nvPr>
            <p:ph type="ctrTitle"/>
          </p:nvPr>
        </p:nvSpPr>
        <p:spPr>
          <a:xfrm>
            <a:off x="351930" y="476250"/>
            <a:ext cx="7596683" cy="3372736"/>
          </a:xfrm>
          <a:prstGeom prst="rect">
            <a:avLst/>
          </a:prstGeom>
        </p:spPr>
        <p:txBody>
          <a:bodyPr anchor="b" anchorCtr="0">
            <a:noAutofit/>
          </a:bodyPr>
          <a:lstStyle>
            <a:lvl1pPr algn="l">
              <a:lnSpc>
                <a:spcPct val="80000"/>
              </a:lnSpc>
              <a:defRPr sz="5400" b="1" spc="-20" baseline="0">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19654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Horizontal">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388C6A-0692-4A21-A456-3C27B1891783}"/>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FCFB497F-B1A8-4992-933E-D4B44415F307}"/>
              </a:ext>
            </a:extLst>
          </p:cNvPr>
          <p:cNvSpPr>
            <a:spLocks noGrp="1"/>
          </p:cNvSpPr>
          <p:nvPr>
            <p:ph idx="11"/>
          </p:nvPr>
        </p:nvSpPr>
        <p:spPr>
          <a:xfrm>
            <a:off x="348314" y="3802942"/>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Placeholder 1">
            <a:extLst>
              <a:ext uri="{FF2B5EF4-FFF2-40B4-BE49-F238E27FC236}">
                <a16:creationId xmlns:a16="http://schemas.microsoft.com/office/drawing/2014/main" id="{1CBE4924-BE30-7254-A30B-A8065A3A97F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81960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ng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FA5E9D3D-E391-43B0-9335-27AB8D181717}"/>
              </a:ext>
            </a:extLst>
          </p:cNvPr>
          <p:cNvSpPr>
            <a:spLocks noGrp="1"/>
          </p:cNvSpPr>
          <p:nvPr>
            <p:ph sz="half" idx="2"/>
          </p:nvPr>
        </p:nvSpPr>
        <p:spPr>
          <a:xfrm>
            <a:off x="8129588" y="476250"/>
            <a:ext cx="3705225" cy="5508625"/>
          </a:xfrm>
          <a:prstGeom prst="rect">
            <a:avLst/>
          </a:prstGeo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a:extLst>
              <a:ext uri="{FF2B5EF4-FFF2-40B4-BE49-F238E27FC236}">
                <a16:creationId xmlns:a16="http://schemas.microsoft.com/office/drawing/2014/main" id="{9412406D-D13B-8D1D-3BA5-340BD69A1BCD}"/>
              </a:ext>
            </a:extLst>
          </p:cNvPr>
          <p:cNvSpPr>
            <a:spLocks noGrp="1"/>
          </p:cNvSpPr>
          <p:nvPr>
            <p:ph type="title"/>
          </p:nvPr>
        </p:nvSpPr>
        <p:spPr>
          <a:xfrm>
            <a:off x="348314" y="476250"/>
            <a:ext cx="7600486"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3289BAA1-9492-5262-04CC-FD1DD769C6F3}"/>
              </a:ext>
            </a:extLst>
          </p:cNvPr>
          <p:cNvSpPr>
            <a:spLocks noGrp="1"/>
          </p:cNvSpPr>
          <p:nvPr>
            <p:ph idx="1"/>
          </p:nvPr>
        </p:nvSpPr>
        <p:spPr>
          <a:xfrm>
            <a:off x="348314" y="1419909"/>
            <a:ext cx="75996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833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E4477052-1501-4E26-852F-71F0C0E6E944}"/>
              </a:ext>
            </a:extLst>
          </p:cNvPr>
          <p:cNvSpPr>
            <a:spLocks noGrp="1"/>
          </p:cNvSpPr>
          <p:nvPr>
            <p:ph sz="half" idx="2"/>
          </p:nvPr>
        </p:nvSpPr>
        <p:spPr>
          <a:xfrm>
            <a:off x="6188077" y="476250"/>
            <a:ext cx="5646736" cy="5508625"/>
          </a:xfrm>
          <a:prstGeom prst="rect">
            <a:avLst/>
          </a:prstGeom>
        </p:spPr>
        <p:txBody>
          <a:bodyPr/>
          <a:lstStyle>
            <a:lvl1pPr marL="216000" indent="-216000">
              <a:buFont typeface="Calibri" panose="020F050202020403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31788F59-82C9-5062-E29F-74962262CAC1}"/>
              </a:ext>
            </a:extLst>
          </p:cNvPr>
          <p:cNvSpPr>
            <a:spLocks noGrp="1"/>
          </p:cNvSpPr>
          <p:nvPr>
            <p:ph type="title"/>
          </p:nvPr>
        </p:nvSpPr>
        <p:spPr>
          <a:xfrm>
            <a:off x="348314" y="476250"/>
            <a:ext cx="56484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2">
            <a:extLst>
              <a:ext uri="{FF2B5EF4-FFF2-40B4-BE49-F238E27FC236}">
                <a16:creationId xmlns:a16="http://schemas.microsoft.com/office/drawing/2014/main" id="{06A5CC0F-E306-05B4-78E4-AA128A57F12A}"/>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53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Column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D0E12FD-03AF-4087-AFA2-EA9EE8CFB1A2}"/>
              </a:ext>
            </a:extLst>
          </p:cNvPr>
          <p:cNvSpPr>
            <a:spLocks noGrp="1"/>
          </p:cNvSpPr>
          <p:nvPr>
            <p:ph sz="half" idx="2"/>
          </p:nvPr>
        </p:nvSpPr>
        <p:spPr>
          <a:xfrm>
            <a:off x="4238625" y="476250"/>
            <a:ext cx="7598175" cy="55086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8FAFF4E0-5C86-12AE-2382-2817358EDF53}"/>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4D35201E-3D50-5C2D-369C-163E9789F7FE}"/>
              </a:ext>
            </a:extLst>
          </p:cNvPr>
          <p:cNvSpPr>
            <a:spLocks noGrp="1"/>
          </p:cNvSpPr>
          <p:nvPr>
            <p:ph type="title"/>
          </p:nvPr>
        </p:nvSpPr>
        <p:spPr>
          <a:xfrm>
            <a:off x="348314" y="476250"/>
            <a:ext cx="370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97220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9D6752F1-DD44-6064-E954-1F249773F056}"/>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6" name="Content Placeholder 2">
            <a:extLst>
              <a:ext uri="{FF2B5EF4-FFF2-40B4-BE49-F238E27FC236}">
                <a16:creationId xmlns:a16="http://schemas.microsoft.com/office/drawing/2014/main" id="{74038C46-1B7F-5C1A-91C4-575D5C407648}"/>
              </a:ext>
            </a:extLst>
          </p:cNvPr>
          <p:cNvSpPr>
            <a:spLocks noGrp="1"/>
          </p:cNvSpPr>
          <p:nvPr>
            <p:ph idx="1"/>
          </p:nvPr>
        </p:nvSpPr>
        <p:spPr>
          <a:xfrm>
            <a:off x="348314"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096966B4-BF13-2584-7087-AF61FF06D2DA}"/>
              </a:ext>
            </a:extLst>
          </p:cNvPr>
          <p:cNvSpPr>
            <a:spLocks noGrp="1"/>
          </p:cNvSpPr>
          <p:nvPr>
            <p:ph idx="10"/>
          </p:nvPr>
        </p:nvSpPr>
        <p:spPr>
          <a:xfrm>
            <a:off x="4242290"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CD6C70AC-AF90-A359-385D-D372D83AC6EC}"/>
              </a:ext>
            </a:extLst>
          </p:cNvPr>
          <p:cNvSpPr>
            <a:spLocks noGrp="1"/>
          </p:cNvSpPr>
          <p:nvPr>
            <p:ph idx="11"/>
          </p:nvPr>
        </p:nvSpPr>
        <p:spPr>
          <a:xfrm>
            <a:off x="8130045" y="1419909"/>
            <a:ext cx="37008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859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 version 2">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9AF4AA3-BF4E-4E58-A98B-459E5414BF18}"/>
              </a:ext>
            </a:extLst>
          </p:cNvPr>
          <p:cNvSpPr>
            <a:spLocks noGrp="1"/>
          </p:cNvSpPr>
          <p:nvPr>
            <p:ph idx="13"/>
          </p:nvPr>
        </p:nvSpPr>
        <p:spPr>
          <a:xfrm>
            <a:off x="6188075" y="1412875"/>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AE6335D6-10EE-4312-850E-C74CE43D14F8}"/>
              </a:ext>
            </a:extLst>
          </p:cNvPr>
          <p:cNvSpPr>
            <a:spLocks noGrp="1"/>
          </p:cNvSpPr>
          <p:nvPr>
            <p:ph idx="14"/>
          </p:nvPr>
        </p:nvSpPr>
        <p:spPr>
          <a:xfrm>
            <a:off x="6188075" y="3788874"/>
            <a:ext cx="5648229"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1879340F-A91E-793B-DB2C-E6319A106949}"/>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A2C2C05F-BE7E-FCC8-E4F1-534D47BA6E0D}"/>
              </a:ext>
            </a:extLst>
          </p:cNvPr>
          <p:cNvSpPr>
            <a:spLocks noGrp="1"/>
          </p:cNvSpPr>
          <p:nvPr>
            <p:ph idx="1"/>
          </p:nvPr>
        </p:nvSpPr>
        <p:spPr>
          <a:xfrm>
            <a:off x="348314" y="1419909"/>
            <a:ext cx="5648400" cy="4577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6413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s - version 3">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D2B6EB0-1257-0B88-6CEA-A907F527CBDB}"/>
              </a:ext>
            </a:extLst>
          </p:cNvPr>
          <p:cNvSpPr>
            <a:spLocks noGrp="1"/>
          </p:cNvSpPr>
          <p:nvPr>
            <p:ph idx="15"/>
          </p:nvPr>
        </p:nvSpPr>
        <p:spPr>
          <a:xfrm>
            <a:off x="348314" y="1419909"/>
            <a:ext cx="56484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1">
            <a:extLst>
              <a:ext uri="{FF2B5EF4-FFF2-40B4-BE49-F238E27FC236}">
                <a16:creationId xmlns:a16="http://schemas.microsoft.com/office/drawing/2014/main" id="{C25A15FD-FCFE-41A1-C6B5-5CE0B91372C2}"/>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7" name="Content Placeholder 2">
            <a:extLst>
              <a:ext uri="{FF2B5EF4-FFF2-40B4-BE49-F238E27FC236}">
                <a16:creationId xmlns:a16="http://schemas.microsoft.com/office/drawing/2014/main" id="{26B50135-6C53-A72F-F914-BC2FE80FC5BE}"/>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8D553A3B-2E82-66B7-1344-9CE126DC630F}"/>
              </a:ext>
            </a:extLst>
          </p:cNvPr>
          <p:cNvSpPr>
            <a:spLocks noGrp="1"/>
          </p:cNvSpPr>
          <p:nvPr>
            <p:ph idx="13"/>
          </p:nvPr>
        </p:nvSpPr>
        <p:spPr>
          <a:xfrm>
            <a:off x="6188075" y="1412875"/>
            <a:ext cx="5648229" cy="45792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53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s - version 4">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1222AB4-9340-5454-7108-89E9C3E75E77}"/>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D430803C-7B10-D218-299D-C6BE2C2AC02D}"/>
              </a:ext>
            </a:extLst>
          </p:cNvPr>
          <p:cNvSpPr>
            <a:spLocks noGrp="1"/>
          </p:cNvSpPr>
          <p:nvPr>
            <p:ph idx="1"/>
          </p:nvPr>
        </p:nvSpPr>
        <p:spPr>
          <a:xfrm>
            <a:off x="348314" y="1419909"/>
            <a:ext cx="11480800" cy="2196000"/>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2B34803A-446A-9522-63F2-BEBAAE518E5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109B04A6-5503-A4A1-4CF4-971EF8FA16C5}"/>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 version 5">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AAE64EF5-5F1A-0748-C19A-D17FD5B3B8AA}"/>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D47C667E-1397-1DA9-3B09-017C13575DFE}"/>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9CD144C4-8F84-3E49-3D70-373B26E67F70}"/>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Content Placeholder 2">
            <a:extLst>
              <a:ext uri="{FF2B5EF4-FFF2-40B4-BE49-F238E27FC236}">
                <a16:creationId xmlns:a16="http://schemas.microsoft.com/office/drawing/2014/main" id="{0A1A845D-9959-78DB-063F-DF993E4428A4}"/>
              </a:ext>
            </a:extLst>
          </p:cNvPr>
          <p:cNvSpPr>
            <a:spLocks noGrp="1"/>
          </p:cNvSpPr>
          <p:nvPr>
            <p:ph idx="16"/>
          </p:nvPr>
        </p:nvSpPr>
        <p:spPr>
          <a:xfrm>
            <a:off x="348314" y="3777909"/>
            <a:ext cx="11480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0194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s">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EC24616C-D896-B389-2FF8-A59BB8B1091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4" name="Content Placeholder 12">
            <a:extLst>
              <a:ext uri="{FF2B5EF4-FFF2-40B4-BE49-F238E27FC236}">
                <a16:creationId xmlns:a16="http://schemas.microsoft.com/office/drawing/2014/main" id="{2DEA4315-570C-6B44-BDDB-41375F3F5AEB}"/>
              </a:ext>
            </a:extLst>
          </p:cNvPr>
          <p:cNvSpPr>
            <a:spLocks noGrp="1"/>
          </p:cNvSpPr>
          <p:nvPr>
            <p:ph sz="quarter" idx="10"/>
          </p:nvPr>
        </p:nvSpPr>
        <p:spPr>
          <a:xfrm>
            <a:off x="348314"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1D8A4818-0C5C-40B5-49C6-65569B842DC3}"/>
              </a:ext>
            </a:extLst>
          </p:cNvPr>
          <p:cNvSpPr>
            <a:spLocks noGrp="1"/>
          </p:cNvSpPr>
          <p:nvPr>
            <p:ph sz="quarter" idx="11"/>
          </p:nvPr>
        </p:nvSpPr>
        <p:spPr>
          <a:xfrm>
            <a:off x="6184900" y="1419910"/>
            <a:ext cx="5655611"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2">
            <a:extLst>
              <a:ext uri="{FF2B5EF4-FFF2-40B4-BE49-F238E27FC236}">
                <a16:creationId xmlns:a16="http://schemas.microsoft.com/office/drawing/2014/main" id="{AE0C6272-6D2F-5D5B-9A93-1AC45668F998}"/>
              </a:ext>
            </a:extLst>
          </p:cNvPr>
          <p:cNvSpPr>
            <a:spLocks noGrp="1"/>
          </p:cNvSpPr>
          <p:nvPr>
            <p:ph idx="16"/>
          </p:nvPr>
        </p:nvSpPr>
        <p:spPr>
          <a:xfrm>
            <a:off x="348314" y="3777909"/>
            <a:ext cx="5648400"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222670B-0248-6CAD-DF27-1D8E9B639466}"/>
              </a:ext>
            </a:extLst>
          </p:cNvPr>
          <p:cNvSpPr>
            <a:spLocks noGrp="1"/>
          </p:cNvSpPr>
          <p:nvPr>
            <p:ph idx="14"/>
          </p:nvPr>
        </p:nvSpPr>
        <p:spPr>
          <a:xfrm>
            <a:off x="6188075" y="3777909"/>
            <a:ext cx="5648229" cy="2219666"/>
          </a:xfrm>
          <a:prstGeom prst="rect">
            <a:avLst/>
          </a:prstGeom>
        </p:spPr>
        <p:txBody>
          <a:bodyPr/>
          <a:lstStyle>
            <a:lvl1pPr marL="216000" marR="0" indent="-216000" algn="l" defTabSz="914400" rtl="0" eaLnBrk="1" fontAlgn="auto" latinLnBrk="0" hangingPunct="1">
              <a:lnSpc>
                <a:spcPct val="95000"/>
              </a:lnSpc>
              <a:spcBef>
                <a:spcPts val="300"/>
              </a:spcBef>
              <a:spcAft>
                <a:spcPts val="400"/>
              </a:spcAft>
              <a:buClr>
                <a:schemeClr val="accent1"/>
              </a:buClr>
              <a:buSzTx/>
              <a:buFont typeface="Calibri" panose="020F0502020204030204" pitchFamily="34" charset="0"/>
              <a:buChar char="•"/>
              <a:tabLst/>
              <a:defRPr/>
            </a:lvl1pPr>
            <a:lvl2pPr marL="360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2pPr>
            <a:lvl3pPr marL="504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3pPr>
            <a:lvl4pPr marL="648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4pPr>
            <a:lvl5pPr marL="792000" marR="0" indent="-144000" algn="l" defTabSz="914400" rtl="0" eaLnBrk="1" fontAlgn="auto" latinLnBrk="0" hangingPunct="1">
              <a:lnSpc>
                <a:spcPct val="95000"/>
              </a:lnSpc>
              <a:spcBef>
                <a:spcPts val="300"/>
              </a:spcBef>
              <a:spcAft>
                <a:spcPts val="600"/>
              </a:spcAft>
              <a:buClr>
                <a:schemeClr val="accent1"/>
              </a:buClr>
              <a:buSzTx/>
              <a:buFont typeface="Calibri" panose="020F050202020403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36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62FBD648-5013-C295-2F48-541924D8C0C4}"/>
              </a:ext>
            </a:extLst>
          </p:cNvPr>
          <p:cNvSpPr>
            <a:spLocks noGrp="1"/>
          </p:cNvSpPr>
          <p:nvPr>
            <p:ph type="title" hasCustomPrompt="1"/>
          </p:nvPr>
        </p:nvSpPr>
        <p:spPr>
          <a:xfrm>
            <a:off x="347664" y="2086928"/>
            <a:ext cx="7600949" cy="3204210"/>
          </a:xfrm>
          <a:prstGeom prst="rect">
            <a:avLst/>
          </a:prstGeom>
        </p:spPr>
        <p:txBody>
          <a:bodyPr anchor="t" anchorCtr="0">
            <a:noAutofit/>
          </a:bodyPr>
          <a:lstStyle>
            <a:lvl1pPr>
              <a:lnSpc>
                <a:spcPct val="80000"/>
              </a:lnSpc>
              <a:defRPr sz="5600" b="1" spc="-20" baseline="0">
                <a:solidFill>
                  <a:schemeClr val="accent1"/>
                </a:solidFill>
              </a:defRPr>
            </a:lvl1pPr>
          </a:lstStyle>
          <a:p>
            <a:r>
              <a:rPr lang="en-GB"/>
              <a:t>Divider slide title</a:t>
            </a:r>
            <a:br>
              <a:rPr lang="en-GB"/>
            </a:br>
            <a:r>
              <a:rPr lang="en-GB"/>
              <a:t>goes here</a:t>
            </a:r>
          </a:p>
        </p:txBody>
      </p:sp>
      <p:cxnSp>
        <p:nvCxnSpPr>
          <p:cNvPr id="6" name="Straight Connector 5">
            <a:extLst>
              <a:ext uri="{FF2B5EF4-FFF2-40B4-BE49-F238E27FC236}">
                <a16:creationId xmlns:a16="http://schemas.microsoft.com/office/drawing/2014/main" id="{C70FC7FE-DA8A-596F-40AE-4B7176FB2918}"/>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4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647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8201E-7E81-0F56-A54D-740CE49AEE03}"/>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4110166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ppendix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27A14-54A1-758A-0CFC-53E929FBE1CF}"/>
              </a:ext>
            </a:extLst>
          </p:cNvPr>
          <p:cNvSpPr txBox="1"/>
          <p:nvPr userDrawn="1"/>
        </p:nvSpPr>
        <p:spPr>
          <a:xfrm>
            <a:off x="268189" y="1889701"/>
            <a:ext cx="5659436" cy="954107"/>
          </a:xfrm>
          <a:prstGeom prst="rect">
            <a:avLst/>
          </a:prstGeom>
          <a:noFill/>
        </p:spPr>
        <p:txBody>
          <a:bodyPr wrap="square" rtlCol="0">
            <a:spAutoFit/>
          </a:bodyPr>
          <a:lstStyle/>
          <a:p>
            <a:r>
              <a:rPr lang="en-US" sz="5600" b="1" dirty="0">
                <a:solidFill>
                  <a:schemeClr val="accent1"/>
                </a:solidFill>
                <a:latin typeface="+mn-lt"/>
              </a:rPr>
              <a:t>Appendix</a:t>
            </a:r>
          </a:p>
        </p:txBody>
      </p:sp>
      <p:sp>
        <p:nvSpPr>
          <p:cNvPr id="4" name="Slide Number Placeholder 5">
            <a:extLst>
              <a:ext uri="{FF2B5EF4-FFF2-40B4-BE49-F238E27FC236}">
                <a16:creationId xmlns:a16="http://schemas.microsoft.com/office/drawing/2014/main" id="{954DF360-9D3B-4A56-FAA7-043BCC359DB8}"/>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F4998B1B-9E99-7A70-3A9F-1DF5098237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0000" y="6247807"/>
            <a:ext cx="1166400" cy="250323"/>
          </a:xfrm>
          <a:prstGeom prst="rect">
            <a:avLst/>
          </a:prstGeom>
        </p:spPr>
      </p:pic>
      <p:sp>
        <p:nvSpPr>
          <p:cNvPr id="8" name="Footer Placeholder 4">
            <a:extLst>
              <a:ext uri="{FF2B5EF4-FFF2-40B4-BE49-F238E27FC236}">
                <a16:creationId xmlns:a16="http://schemas.microsoft.com/office/drawing/2014/main" id="{5EB6EAFC-F44F-91EE-4A03-509CCD3730E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pic>
        <p:nvPicPr>
          <p:cNvPr id="11" name="Graphic 10">
            <a:extLst>
              <a:ext uri="{FF2B5EF4-FFF2-40B4-BE49-F238E27FC236}">
                <a16:creationId xmlns:a16="http://schemas.microsoft.com/office/drawing/2014/main" id="{06449409-B89F-1EAD-3595-1290E9E8BF5C}"/>
              </a:ext>
            </a:extLst>
          </p:cNvPr>
          <p:cNvPicPr>
            <a:picLocks noChangeAspect="1"/>
          </p:cNvPicPr>
          <p:nvPr userDrawn="1"/>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0000" y="6247807"/>
            <a:ext cx="1166400" cy="250323"/>
          </a:xfrm>
          <a:prstGeom prst="rect">
            <a:avLst/>
          </a:prstGeom>
        </p:spPr>
      </p:pic>
      <p:sp>
        <p:nvSpPr>
          <p:cNvPr id="12" name="Footer Placeholder 4">
            <a:extLst>
              <a:ext uri="{FF2B5EF4-FFF2-40B4-BE49-F238E27FC236}">
                <a16:creationId xmlns:a16="http://schemas.microsoft.com/office/drawing/2014/main" id="{17419D14-9110-012F-120D-A8BA1E2F7045}"/>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1"/>
                </a:solidFill>
              </a:rPr>
              <a:t>Copyright © </a:t>
            </a:r>
            <a:fld id="{0AEACA82-443F-F143-97A9-1017F472789A}" type="datetimeyyyy">
              <a:rPr lang="en-US" smtClean="0">
                <a:solidFill>
                  <a:schemeClr val="tx1"/>
                </a:solidFill>
              </a:rPr>
              <a:pPr algn="ctr"/>
              <a:t>2023</a:t>
            </a:fld>
            <a:r>
              <a:rPr lang="en-US" dirty="0">
                <a:solidFill>
                  <a:schemeClr val="tx1"/>
                </a:solidFill>
              </a:rPr>
              <a:t>. All rights reserved. Informa Tech, a trading division of Informa PLC</a:t>
            </a:r>
            <a:endParaRPr lang="en-GB" dirty="0">
              <a:solidFill>
                <a:schemeClr val="tx1"/>
              </a:solidFill>
            </a:endParaRPr>
          </a:p>
        </p:txBody>
      </p:sp>
      <p:sp>
        <p:nvSpPr>
          <p:cNvPr id="13" name="Slide Number Placeholder 5">
            <a:extLst>
              <a:ext uri="{FF2B5EF4-FFF2-40B4-BE49-F238E27FC236}">
                <a16:creationId xmlns:a16="http://schemas.microsoft.com/office/drawing/2014/main" id="{AC67A5E3-859E-6C58-F743-30363F4D25AE}"/>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F4459E0-3C42-1528-682F-0631964AF215}"/>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lid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8A449E67-25F4-0115-8786-3325B66EE76D}"/>
              </a:ext>
            </a:extLst>
          </p:cNvPr>
          <p:cNvSpPr>
            <a:spLocks noGrp="1"/>
          </p:cNvSpPr>
          <p:nvPr>
            <p:ph sz="quarter" idx="10"/>
          </p:nvPr>
        </p:nvSpPr>
        <p:spPr>
          <a:xfrm>
            <a:off x="348314" y="1412875"/>
            <a:ext cx="11480800" cy="457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3" name="Title Placeholder 1">
            <a:extLst>
              <a:ext uri="{FF2B5EF4-FFF2-40B4-BE49-F238E27FC236}">
                <a16:creationId xmlns:a16="http://schemas.microsoft.com/office/drawing/2014/main" id="{422B2C43-9BC6-A9C0-A310-150EA6DCB2DC}"/>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10502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Legal Disclaimer">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53201F-D277-FA1F-012C-2688183E2CB8}"/>
              </a:ext>
            </a:extLst>
          </p:cNvPr>
          <p:cNvSpPr txBox="1"/>
          <p:nvPr userDrawn="1"/>
        </p:nvSpPr>
        <p:spPr>
          <a:xfrm>
            <a:off x="256585" y="3884093"/>
            <a:ext cx="7676153" cy="2308324"/>
          </a:xfrm>
          <a:prstGeom prst="rect">
            <a:avLst/>
          </a:prstGeom>
          <a:noFill/>
        </p:spPr>
        <p:txBody>
          <a:bodyPr wrap="square" numCol="3" rtlCol="0" anchor="b">
            <a:spAutoFit/>
          </a:bodyPr>
          <a:lstStyle/>
          <a:p>
            <a:endParaRPr lang="en-US" sz="1200" b="1" dirty="0">
              <a:solidFill>
                <a:schemeClr val="accent1"/>
              </a:solidFill>
            </a:endParaRPr>
          </a:p>
          <a:p>
            <a:r>
              <a:rPr lang="en-US" sz="1200" b="1" dirty="0">
                <a:solidFill>
                  <a:schemeClr val="accent1"/>
                </a:solidFill>
              </a:rPr>
              <a:t>Get in touch</a:t>
            </a:r>
          </a:p>
          <a:p>
            <a:r>
              <a:rPr lang="en-US" sz="1200" dirty="0">
                <a:solidFill>
                  <a:schemeClr val="tx1"/>
                </a:solidFill>
              </a:rPr>
              <a:t>Americas</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tx1"/>
                </a:solidFill>
              </a:rPr>
              <a:t> </a:t>
            </a:r>
          </a:p>
          <a:p>
            <a:r>
              <a:rPr lang="en-US" sz="1200" dirty="0">
                <a:solidFill>
                  <a:schemeClr val="tx1"/>
                </a:solidFill>
              </a:rPr>
              <a:t>08:00 – 18:00 GMT -5</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Europe, Middle East &amp; Africa</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8:00 – 18:00 GMT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Asia Pacific</a:t>
            </a:r>
          </a:p>
          <a:p>
            <a:r>
              <a:rPr lang="en-US" sz="1200" dirty="0">
                <a:solidFill>
                  <a:schemeClr val="accent1"/>
                </a:solidFill>
                <a:hlinkClick r:id="rId3">
                  <a:extLst>
                    <a:ext uri="{A12FA001-AC4F-418D-AE19-62706E023703}">
                      <ahyp:hlinkClr xmlns:ahyp="http://schemas.microsoft.com/office/drawing/2018/hyperlinkcolor" val="tx"/>
                    </a:ext>
                  </a:extLst>
                </a:hlinkClick>
              </a:rPr>
              <a:t>customersuccess@omdia.com</a:t>
            </a:r>
            <a:r>
              <a:rPr lang="en-US" sz="1200" dirty="0">
                <a:solidFill>
                  <a:schemeClr val="accent1"/>
                </a:solidFill>
              </a:rPr>
              <a:t> </a:t>
            </a:r>
          </a:p>
          <a:p>
            <a:r>
              <a:rPr lang="en-US" sz="1200" dirty="0">
                <a:solidFill>
                  <a:schemeClr val="tx1"/>
                </a:solidFill>
              </a:rPr>
              <a:t>08:00 – 18:00 GMT + 8</a:t>
            </a:r>
          </a:p>
        </p:txBody>
      </p:sp>
      <p:sp>
        <p:nvSpPr>
          <p:cNvPr id="6" name="TextBox 5">
            <a:extLst>
              <a:ext uri="{FF2B5EF4-FFF2-40B4-BE49-F238E27FC236}">
                <a16:creationId xmlns:a16="http://schemas.microsoft.com/office/drawing/2014/main" id="{C21B1634-6E67-DC76-63DC-3549CE45D3CA}"/>
              </a:ext>
            </a:extLst>
          </p:cNvPr>
          <p:cNvSpPr txBox="1"/>
          <p:nvPr userDrawn="1"/>
        </p:nvSpPr>
        <p:spPr>
          <a:xfrm>
            <a:off x="256585" y="483116"/>
            <a:ext cx="9635127" cy="3370153"/>
          </a:xfrm>
          <a:prstGeom prst="rect">
            <a:avLst/>
          </a:prstGeom>
          <a:noFill/>
        </p:spPr>
        <p:txBody>
          <a:bodyPr wrap="square" tIns="0" rtlCol="0">
            <a:spAutoFit/>
          </a:bodyPr>
          <a:lstStyle/>
          <a:p>
            <a:r>
              <a:rPr lang="en-US" sz="1200" b="1" dirty="0">
                <a:solidFill>
                  <a:schemeClr val="accent1"/>
                </a:solidFill>
              </a:rPr>
              <a:t>Disclaimer</a:t>
            </a:r>
            <a:br>
              <a:rPr lang="en-US" sz="1200" dirty="0">
                <a:solidFill>
                  <a:schemeClr val="tx1"/>
                </a:solidFill>
              </a:rPr>
            </a:br>
            <a:br>
              <a:rPr lang="en-US" sz="1200" dirty="0">
                <a:solidFill>
                  <a:schemeClr val="tx1"/>
                </a:solidFill>
              </a:rPr>
            </a:br>
            <a:r>
              <a:rPr lang="en-GB" sz="1200" dirty="0">
                <a:solidFill>
                  <a:schemeClr val="tx1"/>
                </a:solidFill>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GB" sz="1200" dirty="0">
              <a:solidFill>
                <a:schemeClr val="tx1"/>
              </a:solidFill>
            </a:endParaRPr>
          </a:p>
          <a:p>
            <a:r>
              <a:rPr lang="en-GB" sz="1200" dirty="0">
                <a:solidFill>
                  <a:schemeClr val="tx1"/>
                </a:solidFill>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p>
          <a:p>
            <a:endParaRPr lang="en-GB" sz="1200" dirty="0">
              <a:solidFill>
                <a:schemeClr val="tx1"/>
              </a:solidFill>
            </a:endParaRPr>
          </a:p>
          <a:p>
            <a:r>
              <a:rPr lang="en-GB" sz="1200" dirty="0">
                <a:solidFill>
                  <a:schemeClr val="tx1"/>
                </a:solidFill>
              </a:rPr>
              <a:t>Omdia Materials are delivered on an “as-is” and “as-available” basis. No representation or warranty, express or implied, is made as to the fairness, accuracy, completeness, or correctness of the information, opinions, and conclusions contained in Omdia Materials. </a:t>
            </a:r>
          </a:p>
          <a:p>
            <a:endParaRPr lang="en-GB" sz="1200" dirty="0">
              <a:solidFill>
                <a:schemeClr val="tx1"/>
              </a:solidFill>
            </a:endParaRPr>
          </a:p>
          <a:p>
            <a:r>
              <a:rPr lang="en-GB" sz="1200" dirty="0">
                <a:solidFill>
                  <a:schemeClr val="tx1"/>
                </a:solidFill>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p>
          <a:p>
            <a:endParaRPr lang="en-GB" sz="1200" dirty="0">
              <a:solidFill>
                <a:schemeClr val="tx1"/>
              </a:solidFill>
            </a:endParaRPr>
          </a:p>
        </p:txBody>
      </p:sp>
      <p:cxnSp>
        <p:nvCxnSpPr>
          <p:cNvPr id="17" name="Straight Connector 16">
            <a:extLst>
              <a:ext uri="{FF2B5EF4-FFF2-40B4-BE49-F238E27FC236}">
                <a16:creationId xmlns:a16="http://schemas.microsoft.com/office/drawing/2014/main" id="{F1929A7B-7AA3-37E6-4A32-E1BE42055872}"/>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8E1B4304-3246-96A1-6FAB-4DB13DB092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70000" y="6247807"/>
            <a:ext cx="1166400" cy="250323"/>
          </a:xfrm>
          <a:prstGeom prst="rect">
            <a:avLst/>
          </a:prstGeom>
        </p:spPr>
      </p:pic>
      <p:sp>
        <p:nvSpPr>
          <p:cNvPr id="19" name="Footer Placeholder 4">
            <a:extLst>
              <a:ext uri="{FF2B5EF4-FFF2-40B4-BE49-F238E27FC236}">
                <a16:creationId xmlns:a16="http://schemas.microsoft.com/office/drawing/2014/main" id="{DA247BFF-6DF6-E7B6-57ED-81C28558DE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20" name="Slide Number Placeholder 5">
            <a:extLst>
              <a:ext uri="{FF2B5EF4-FFF2-40B4-BE49-F238E27FC236}">
                <a16:creationId xmlns:a16="http://schemas.microsoft.com/office/drawing/2014/main" id="{C3541C01-2163-8CDB-015B-E40D545A65A0}"/>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3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FE22-3D98-58BA-0310-630442A9E996}"/>
              </a:ext>
            </a:extLst>
          </p:cNvPr>
          <p:cNvSpPr>
            <a:spLocks noGrp="1"/>
          </p:cNvSpPr>
          <p:nvPr>
            <p:ph type="title" hasCustomPrompt="1"/>
          </p:nvPr>
        </p:nvSpPr>
        <p:spPr>
          <a:xfrm>
            <a:off x="338473" y="465696"/>
            <a:ext cx="9544050" cy="3373200"/>
          </a:xfrm>
        </p:spPr>
        <p:txBody>
          <a:bodyPr anchor="b"/>
          <a:lstStyle>
            <a:lvl1pPr>
              <a:defRPr sz="5600">
                <a:solidFill>
                  <a:schemeClr val="bg1"/>
                </a:solidFill>
              </a:defRPr>
            </a:lvl1pPr>
          </a:lstStyle>
          <a:p>
            <a:r>
              <a:rPr lang="en-US"/>
              <a:t>“Example catalyst text of up to six lines; that is, no more than 25 words or so.”</a:t>
            </a:r>
            <a:endParaRPr lang="en-GB"/>
          </a:p>
        </p:txBody>
      </p:sp>
      <p:sp>
        <p:nvSpPr>
          <p:cNvPr id="13" name="Slide Number Placeholder 5">
            <a:extLst>
              <a:ext uri="{FF2B5EF4-FFF2-40B4-BE49-F238E27FC236}">
                <a16:creationId xmlns:a16="http://schemas.microsoft.com/office/drawing/2014/main" id="{A29FA0C4-737C-755A-3EFF-97CA2ACA45D6}"/>
              </a:ext>
            </a:extLst>
          </p:cNvPr>
          <p:cNvSpPr>
            <a:spLocks noGrp="1"/>
          </p:cNvSpPr>
          <p:nvPr>
            <p:ph type="sldNum" sz="quarter" idx="4"/>
          </p:nvPr>
        </p:nvSpPr>
        <p:spPr>
          <a:xfrm>
            <a:off x="347663" y="6171324"/>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Page </a:t>
            </a:r>
            <a:fld id="{A30585B2-4AE5-4E24-B2F9-21CF896AC489}" type="slidenum">
              <a:rPr lang="en-GB" smtClean="0"/>
              <a:pPr/>
              <a:t>‹#›</a:t>
            </a:fld>
            <a:endParaRPr lang="en-GB" dirty="0"/>
          </a:p>
        </p:txBody>
      </p:sp>
      <p:cxnSp>
        <p:nvCxnSpPr>
          <p:cNvPr id="14" name="Straight Connector 13">
            <a:extLst>
              <a:ext uri="{FF2B5EF4-FFF2-40B4-BE49-F238E27FC236}">
                <a16:creationId xmlns:a16="http://schemas.microsoft.com/office/drawing/2014/main" id="{1C196BFC-8080-32FA-0E02-68757B424FBF}"/>
              </a:ext>
            </a:extLst>
          </p:cNvPr>
          <p:cNvCxnSpPr>
            <a:cxnSpLocks/>
          </p:cNvCxnSpPr>
          <p:nvPr userDrawn="1"/>
        </p:nvCxnSpPr>
        <p:spPr>
          <a:xfrm>
            <a:off x="347663" y="6087665"/>
            <a:ext cx="11487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22E54122-2FEC-83B1-42E6-6EC85FB928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70000" y="6247807"/>
            <a:ext cx="1166400" cy="250323"/>
          </a:xfrm>
          <a:prstGeom prst="rect">
            <a:avLst/>
          </a:prstGeom>
        </p:spPr>
      </p:pic>
      <p:sp>
        <p:nvSpPr>
          <p:cNvPr id="16" name="Footer Placeholder 4">
            <a:extLst>
              <a:ext uri="{FF2B5EF4-FFF2-40B4-BE49-F238E27FC236}">
                <a16:creationId xmlns:a16="http://schemas.microsoft.com/office/drawing/2014/main" id="{99824E61-7832-7346-5B5C-A5219D43CF0B}"/>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Copyright © </a:t>
            </a:r>
            <a:fld id="{0AEACA82-443F-F143-97A9-1017F472789A}" type="datetimeyyyy">
              <a:rPr lang="en-US" smtClean="0">
                <a:solidFill>
                  <a:schemeClr val="bg1"/>
                </a:solidFill>
              </a:rPr>
              <a:pPr algn="ctr"/>
              <a:t>2023</a:t>
            </a:fld>
            <a:r>
              <a:rPr lang="en-US" dirty="0">
                <a:solidFill>
                  <a:schemeClr val="bg1"/>
                </a:solidFill>
              </a:rPr>
              <a:t>. All rights reserved. Informa Tech, a trading division of Informa PLC</a:t>
            </a:r>
            <a:endParaRPr lang="en-GB" dirty="0">
              <a:solidFill>
                <a:schemeClr val="bg1"/>
              </a:solidFill>
            </a:endParaRPr>
          </a:p>
        </p:txBody>
      </p:sp>
      <p:sp>
        <p:nvSpPr>
          <p:cNvPr id="5" name="Text Placeholder 4">
            <a:extLst>
              <a:ext uri="{FF2B5EF4-FFF2-40B4-BE49-F238E27FC236}">
                <a16:creationId xmlns:a16="http://schemas.microsoft.com/office/drawing/2014/main" id="{FE52003F-2F27-11FA-751E-3CBF5E06A262}"/>
              </a:ext>
            </a:extLst>
          </p:cNvPr>
          <p:cNvSpPr>
            <a:spLocks noGrp="1"/>
          </p:cNvSpPr>
          <p:nvPr>
            <p:ph type="body" sz="quarter" idx="10" hasCustomPrompt="1"/>
          </p:nvPr>
        </p:nvSpPr>
        <p:spPr>
          <a:xfrm>
            <a:off x="338473" y="4010252"/>
            <a:ext cx="4043362" cy="1333499"/>
          </a:xfrm>
        </p:spPr>
        <p:txBody>
          <a:bodyPr wrap="square" anchor="b"/>
          <a:lstStyle>
            <a:lvl1pPr marL="0" indent="0">
              <a:buNone/>
              <a:defRPr sz="2800">
                <a:solidFill>
                  <a:schemeClr val="bg1"/>
                </a:solidFill>
              </a:defRPr>
            </a:lvl1pPr>
            <a:lvl2pPr marL="216000" indent="0">
              <a:buNone/>
              <a:defRPr/>
            </a:lvl2pPr>
          </a:lstStyle>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Analyst Name</a:t>
            </a:r>
          </a:p>
          <a:p>
            <a:pPr marL="216000" marR="0" lvl="0" indent="-216000" algn="l" defTabSz="914400" rtl="0" eaLnBrk="1" fontAlgn="auto" latinLnBrk="0" hangingPunct="1">
              <a:lnSpc>
                <a:spcPct val="100000"/>
              </a:lnSpc>
              <a:spcBef>
                <a:spcPts val="0"/>
              </a:spcBef>
              <a:spcAft>
                <a:spcPts val="0"/>
              </a:spcAft>
              <a:buClrTx/>
              <a:buSzTx/>
              <a:tabLst/>
              <a:defRPr/>
            </a:pPr>
            <a:r>
              <a:rPr lang="en-MY" sz="2800" dirty="0">
                <a:solidFill>
                  <a:schemeClr val="bg1"/>
                </a:solidFill>
              </a:rPr>
              <a:t>Role Title, Sector</a:t>
            </a:r>
            <a:endParaRPr lang="en-US" sz="2800" dirty="0">
              <a:solidFill>
                <a:schemeClr val="bg1"/>
              </a:solidFill>
            </a:endParaRPr>
          </a:p>
        </p:txBody>
      </p:sp>
    </p:spTree>
    <p:extLst>
      <p:ext uri="{BB962C8B-B14F-4D97-AF65-F5344CB8AC3E}">
        <p14:creationId xmlns:p14="http://schemas.microsoft.com/office/powerpoint/2010/main" val="6944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One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8BB78D-AEEB-DEC9-569A-79A415181A75}"/>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
        <p:nvSpPr>
          <p:cNvPr id="3" name="Text Placeholder 6">
            <a:extLst>
              <a:ext uri="{FF2B5EF4-FFF2-40B4-BE49-F238E27FC236}">
                <a16:creationId xmlns:a16="http://schemas.microsoft.com/office/drawing/2014/main" id="{6EAB8A3E-6336-8B27-A565-D1625BD4FB65}"/>
              </a:ext>
            </a:extLst>
          </p:cNvPr>
          <p:cNvSpPr>
            <a:spLocks noGrp="1"/>
          </p:cNvSpPr>
          <p:nvPr>
            <p:ph type="body" sz="quarter" idx="13" hasCustomPrompt="1"/>
          </p:nvPr>
        </p:nvSpPr>
        <p:spPr>
          <a:xfrm>
            <a:off x="348314" y="1419907"/>
            <a:ext cx="11480400" cy="4572001"/>
          </a:xfrm>
          <a:prstGeom prst="rect">
            <a:avLst/>
          </a:prstGeom>
        </p:spPr>
        <p:txBody>
          <a:bodyPr tIns="72000" numCol="1"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96822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Two Column">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B0343F1F-042F-7000-4A7D-4687BB5FA694}"/>
              </a:ext>
            </a:extLst>
          </p:cNvPr>
          <p:cNvSpPr>
            <a:spLocks noGrp="1"/>
          </p:cNvSpPr>
          <p:nvPr>
            <p:ph type="body" sz="quarter" idx="13" hasCustomPrompt="1"/>
          </p:nvPr>
        </p:nvSpPr>
        <p:spPr>
          <a:xfrm>
            <a:off x="348314" y="1419907"/>
            <a:ext cx="11480400" cy="4572001"/>
          </a:xfrm>
          <a:prstGeom prst="rect">
            <a:avLst/>
          </a:prstGeom>
        </p:spPr>
        <p:txBody>
          <a:bodyPr tIns="72000" numCol="2" spcCol="396000"/>
          <a:lstStyle>
            <a:lvl1pPr marL="215900" marR="0" indent="-215900" algn="l" defTabSz="914400" rtl="0" eaLnBrk="1" fontAlgn="auto" latinLnBrk="0" hangingPunct="1">
              <a:lnSpc>
                <a:spcPct val="100000"/>
              </a:lnSpc>
              <a:spcBef>
                <a:spcPts val="1700"/>
              </a:spcBef>
              <a:spcAft>
                <a:spcPts val="0"/>
              </a:spcAft>
              <a:buClr>
                <a:schemeClr val="accent1"/>
              </a:buClr>
              <a:buSzTx/>
              <a:buFont typeface="Calibri" panose="020F0502020204030204" pitchFamily="34" charset="0"/>
              <a:buChar char="•"/>
              <a:tabLst>
                <a:tab pos="5029200" algn="r"/>
              </a:tabLst>
              <a:defRPr sz="1200" b="0">
                <a:solidFill>
                  <a:schemeClr val="tx1"/>
                </a:solidFill>
              </a:defRPr>
            </a:lvl1pPr>
            <a:lvl2pPr marL="360000" marR="0" indent="-144000" algn="l" defTabSz="914400"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2pPr>
            <a:lvl3pPr marL="504000" marR="0" indent="-144000" algn="l" defTabSz="941388" rtl="0" eaLnBrk="1" fontAlgn="auto" latinLnBrk="0" hangingPunct="1">
              <a:lnSpc>
                <a:spcPct val="100000"/>
              </a:lnSpc>
              <a:spcBef>
                <a:spcPts val="0"/>
              </a:spcBef>
              <a:spcAft>
                <a:spcPts val="0"/>
              </a:spcAft>
              <a:buClr>
                <a:schemeClr val="accent1"/>
              </a:buClr>
              <a:buSzTx/>
              <a:buFont typeface="Calibri" panose="020F0502020204030204" pitchFamily="34" charset="0"/>
              <a:buChar char="–"/>
              <a:tabLst>
                <a:tab pos="5029200" algn="r"/>
              </a:tabLst>
              <a:defRPr sz="1200">
                <a:solidFill>
                  <a:schemeClr val="tx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endParaRPr lang="en-GB" b="0" dirty="0"/>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
        <p:nvSpPr>
          <p:cNvPr id="2" name="Title Placeholder 1">
            <a:extLst>
              <a:ext uri="{FF2B5EF4-FFF2-40B4-BE49-F238E27FC236}">
                <a16:creationId xmlns:a16="http://schemas.microsoft.com/office/drawing/2014/main" id="{5957B806-2CAB-DB3D-63A7-EEBBC5135202}"/>
              </a:ext>
            </a:extLst>
          </p:cNvPr>
          <p:cNvSpPr>
            <a:spLocks noGrp="1"/>
          </p:cNvSpPr>
          <p:nvPr>
            <p:ph type="title" hasCustomPrompt="1"/>
          </p:nvPr>
        </p:nvSpPr>
        <p:spPr>
          <a:xfrm>
            <a:off x="348314" y="476250"/>
            <a:ext cx="11480800" cy="684214"/>
          </a:xfrm>
          <a:prstGeom prst="rect">
            <a:avLst/>
          </a:prstGeom>
        </p:spPr>
        <p:txBody>
          <a:bodyPr vert="horz" lIns="0" tIns="0" rIns="0" bIns="0" rtlCol="0" anchor="t" anchorCtr="0">
            <a:noAutofit/>
          </a:bodyPr>
          <a:lstStyle>
            <a:lvl1pPr>
              <a:defRPr/>
            </a:lvl1pPr>
          </a:lstStyle>
          <a:p>
            <a:r>
              <a:rPr lang="en-US"/>
              <a:t>Contents</a:t>
            </a:r>
            <a:endParaRPr lang="en-GB"/>
          </a:p>
        </p:txBody>
      </p:sp>
    </p:spTree>
    <p:extLst>
      <p:ext uri="{BB962C8B-B14F-4D97-AF65-F5344CB8AC3E}">
        <p14:creationId xmlns:p14="http://schemas.microsoft.com/office/powerpoint/2010/main" val="169287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12">
            <a:extLst>
              <a:ext uri="{FF2B5EF4-FFF2-40B4-BE49-F238E27FC236}">
                <a16:creationId xmlns:a16="http://schemas.microsoft.com/office/drawing/2014/main" id="{3EE18CC7-2617-AD9C-56F0-AE501EF6B411}"/>
              </a:ext>
            </a:extLst>
          </p:cNvPr>
          <p:cNvSpPr>
            <a:spLocks noGrp="1"/>
          </p:cNvSpPr>
          <p:nvPr>
            <p:ph sz="quarter" idx="10"/>
          </p:nvPr>
        </p:nvSpPr>
        <p:spPr>
          <a:xfrm>
            <a:off x="348314" y="1419910"/>
            <a:ext cx="11480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2" name="Title Placeholder 1">
            <a:extLst>
              <a:ext uri="{FF2B5EF4-FFF2-40B4-BE49-F238E27FC236}">
                <a16:creationId xmlns:a16="http://schemas.microsoft.com/office/drawing/2014/main" id="{036C8517-D0E3-E80F-C5C5-CB7149F9B520}"/>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649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Imag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p:nvPr>
        </p:nvSpPr>
        <p:spPr>
          <a:xfrm>
            <a:off x="348314" y="1419909"/>
            <a:ext cx="11480400" cy="4572000"/>
          </a:xfrm>
          <a:prstGeom prst="rect">
            <a:avLst/>
          </a:prstGeom>
        </p:spPr>
        <p:txBody>
          <a:bodyPr/>
          <a:lstStyle>
            <a:lvl1pPr marL="0" indent="0">
              <a:buNone/>
              <a:defRPr/>
            </a:lvl1pPr>
          </a:lstStyle>
          <a:p>
            <a:r>
              <a:rPr lang="en-US" dirty="0"/>
              <a:t>Click icon to add picture</a:t>
            </a:r>
            <a:endParaRPr lang="en-GB" dirty="0"/>
          </a:p>
        </p:txBody>
      </p:sp>
      <p:sp>
        <p:nvSpPr>
          <p:cNvPr id="2" name="Title Placeholder 1">
            <a:extLst>
              <a:ext uri="{FF2B5EF4-FFF2-40B4-BE49-F238E27FC236}">
                <a16:creationId xmlns:a16="http://schemas.microsoft.com/office/drawing/2014/main" id="{5A0179D3-73E6-6588-C5D0-B120EA2BDDEB}"/>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074370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194FFAD-5375-4C7F-9939-52C9F0D52544}"/>
              </a:ext>
            </a:extLst>
          </p:cNvPr>
          <p:cNvSpPr>
            <a:spLocks noGrp="1"/>
          </p:cNvSpPr>
          <p:nvPr>
            <p:ph type="tbl" sz="quarter" idx="17"/>
          </p:nvPr>
        </p:nvSpPr>
        <p:spPr>
          <a:xfrm>
            <a:off x="348314" y="1418921"/>
            <a:ext cx="11479213" cy="4583678"/>
          </a:xfrm>
        </p:spPr>
        <p:txBody>
          <a:bodyPr/>
          <a:lstStyle>
            <a:lvl1pPr marL="0" indent="0">
              <a:buNone/>
              <a:defRPr/>
            </a:lvl1pPr>
          </a:lstStyle>
          <a:p>
            <a:r>
              <a:rPr lang="en-US" dirty="0"/>
              <a:t>Click icon to add table</a:t>
            </a:r>
            <a:endParaRPr lang="en-GB" dirty="0"/>
          </a:p>
        </p:txBody>
      </p:sp>
      <p:sp>
        <p:nvSpPr>
          <p:cNvPr id="3" name="Title Placeholder 1">
            <a:extLst>
              <a:ext uri="{FF2B5EF4-FFF2-40B4-BE49-F238E27FC236}">
                <a16:creationId xmlns:a16="http://schemas.microsoft.com/office/drawing/2014/main" id="{FBE86F77-8F63-93E4-66C9-FE2496CB1D9E}"/>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5419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One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DE711-2F60-F8AC-B7DA-EFF97C206C9D}"/>
              </a:ext>
            </a:extLst>
          </p:cNvPr>
          <p:cNvSpPr>
            <a:spLocks noGrp="1"/>
          </p:cNvSpPr>
          <p:nvPr>
            <p:ph type="title"/>
          </p:nvPr>
        </p:nvSpPr>
        <p:spPr>
          <a:xfrm>
            <a:off x="348314"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5" name="Content Placeholder 12">
            <a:extLst>
              <a:ext uri="{FF2B5EF4-FFF2-40B4-BE49-F238E27FC236}">
                <a16:creationId xmlns:a16="http://schemas.microsoft.com/office/drawing/2014/main" id="{B459BF06-05D7-F36E-7F15-3CC62F57977B}"/>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Content Placeholder 12">
            <a:extLst>
              <a:ext uri="{FF2B5EF4-FFF2-40B4-BE49-F238E27FC236}">
                <a16:creationId xmlns:a16="http://schemas.microsoft.com/office/drawing/2014/main" id="{2EF11368-C9D4-63F2-75C4-5A0420F34CE9}"/>
              </a:ext>
            </a:extLst>
          </p:cNvPr>
          <p:cNvSpPr>
            <a:spLocks noGrp="1"/>
          </p:cNvSpPr>
          <p:nvPr>
            <p:ph sz="quarter" idx="11"/>
          </p:nvPr>
        </p:nvSpPr>
        <p:spPr>
          <a:xfrm>
            <a:off x="6184900"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7251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Two Title">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490D6FB7-0622-72A4-FE04-61E5048FBCC8}"/>
              </a:ext>
            </a:extLst>
          </p:cNvPr>
          <p:cNvSpPr>
            <a:spLocks noGrp="1"/>
          </p:cNvSpPr>
          <p:nvPr>
            <p:ph type="body" sz="quarter" idx="13"/>
          </p:nvPr>
        </p:nvSpPr>
        <p:spPr>
          <a:xfrm>
            <a:off x="6192494" y="476296"/>
            <a:ext cx="5642319" cy="684000"/>
          </a:xfrm>
          <a:prstGeom prst="rect">
            <a:avLst/>
          </a:prstGeom>
        </p:spPr>
        <p:txBody>
          <a:bodyPr tIns="0"/>
          <a:lstStyle>
            <a:lvl1pPr marL="0" indent="0">
              <a:lnSpc>
                <a:spcPct val="85000"/>
              </a:lnSpc>
              <a:spcBef>
                <a:spcPts val="0"/>
              </a:spcBef>
              <a:buNone/>
              <a:defRPr sz="2800" b="1" spc="-20" baseline="0">
                <a:solidFill>
                  <a:schemeClr val="accent1"/>
                </a:solidFill>
                <a:latin typeface="+mj-lt"/>
              </a:defRPr>
            </a:lvl1pPr>
          </a:lstStyle>
          <a:p>
            <a:pPr lvl="0"/>
            <a:r>
              <a:rPr lang="en-US"/>
              <a:t>Click to edit Master text styles</a:t>
            </a:r>
          </a:p>
        </p:txBody>
      </p:sp>
      <p:sp>
        <p:nvSpPr>
          <p:cNvPr id="3" name="Title Placeholder 1">
            <a:extLst>
              <a:ext uri="{FF2B5EF4-FFF2-40B4-BE49-F238E27FC236}">
                <a16:creationId xmlns:a16="http://schemas.microsoft.com/office/drawing/2014/main" id="{711A7A63-A2AC-B922-2701-B56FB7CD4DB0}"/>
              </a:ext>
            </a:extLst>
          </p:cNvPr>
          <p:cNvSpPr>
            <a:spLocks noGrp="1"/>
          </p:cNvSpPr>
          <p:nvPr>
            <p:ph type="title"/>
          </p:nvPr>
        </p:nvSpPr>
        <p:spPr>
          <a:xfrm>
            <a:off x="348314" y="476250"/>
            <a:ext cx="5655611" cy="684214"/>
          </a:xfrm>
          <a:prstGeom prst="rect">
            <a:avLst/>
          </a:prstGeom>
        </p:spPr>
        <p:txBody>
          <a:bodyPr vert="horz" lIns="0" tIns="0" rIns="0" bIns="0" rtlCol="0" anchor="t" anchorCtr="0">
            <a:noAutofit/>
          </a:bodyPr>
          <a:lstStyle/>
          <a:p>
            <a:r>
              <a:rPr lang="en-US"/>
              <a:t>Click to edit Master title style</a:t>
            </a:r>
            <a:endParaRPr lang="en-GB"/>
          </a:p>
        </p:txBody>
      </p:sp>
      <p:sp>
        <p:nvSpPr>
          <p:cNvPr id="4" name="Content Placeholder 12">
            <a:extLst>
              <a:ext uri="{FF2B5EF4-FFF2-40B4-BE49-F238E27FC236}">
                <a16:creationId xmlns:a16="http://schemas.microsoft.com/office/drawing/2014/main" id="{CA803BEC-197C-C066-252E-C664D1F6C873}"/>
              </a:ext>
            </a:extLst>
          </p:cNvPr>
          <p:cNvSpPr>
            <a:spLocks noGrp="1"/>
          </p:cNvSpPr>
          <p:nvPr>
            <p:ph sz="quarter" idx="10"/>
          </p:nvPr>
        </p:nvSpPr>
        <p:spPr>
          <a:xfrm>
            <a:off x="348314" y="1419910"/>
            <a:ext cx="56556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Content Placeholder 12">
            <a:extLst>
              <a:ext uri="{FF2B5EF4-FFF2-40B4-BE49-F238E27FC236}">
                <a16:creationId xmlns:a16="http://schemas.microsoft.com/office/drawing/2014/main" id="{DECB1FEA-DEA4-7D23-CA61-D0F1FF2D3515}"/>
              </a:ext>
            </a:extLst>
          </p:cNvPr>
          <p:cNvSpPr>
            <a:spLocks noGrp="1"/>
          </p:cNvSpPr>
          <p:nvPr>
            <p:ph sz="quarter" idx="11"/>
          </p:nvPr>
        </p:nvSpPr>
        <p:spPr>
          <a:xfrm>
            <a:off x="6184900" y="1419910"/>
            <a:ext cx="565878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Tree>
    <p:extLst>
      <p:ext uri="{BB962C8B-B14F-4D97-AF65-F5344CB8AC3E}">
        <p14:creationId xmlns:p14="http://schemas.microsoft.com/office/powerpoint/2010/main" val="20195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alphaModFix amt="35000"/>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B418154-5715-4432-A305-AF6A9522326B}"/>
              </a:ext>
            </a:extLst>
          </p:cNvPr>
          <p:cNvCxnSpPr>
            <a:cxnSpLocks/>
          </p:cNvCxnSpPr>
          <p:nvPr userDrawn="1"/>
        </p:nvCxnSpPr>
        <p:spPr>
          <a:xfrm>
            <a:off x="347663" y="6087665"/>
            <a:ext cx="114871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A1669225-F85E-4F0C-A433-4F3B4CCF31F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670000" y="6247807"/>
            <a:ext cx="1166400" cy="250323"/>
          </a:xfrm>
          <a:prstGeom prst="rect">
            <a:avLst/>
          </a:prstGeom>
        </p:spPr>
      </p:pic>
      <p:sp>
        <p:nvSpPr>
          <p:cNvPr id="10" name="Footer Placeholder 4" descr="HeaderReportName">
            <a:extLst>
              <a:ext uri="{FF2B5EF4-FFF2-40B4-BE49-F238E27FC236}">
                <a16:creationId xmlns:a16="http://schemas.microsoft.com/office/drawing/2014/main" id="{1813931E-ACE3-4B4B-B4F5-14CD8D1D6E9C}"/>
              </a:ext>
            </a:extLst>
          </p:cNvPr>
          <p:cNvSpPr txBox="1">
            <a:spLocks/>
          </p:cNvSpPr>
          <p:nvPr userDrawn="1"/>
        </p:nvSpPr>
        <p:spPr>
          <a:xfrm>
            <a:off x="6242049" y="-1"/>
            <a:ext cx="5592764" cy="498157"/>
          </a:xfrm>
          <a:prstGeom prst="rect">
            <a:avLst/>
          </a:prstGeom>
        </p:spPr>
        <p:txBody>
          <a:bodyPr vert="horz" wrap="none" lIns="0" tIns="0" rIns="0" bIns="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Smartphone Need-To-Know – December 2023 </a:t>
            </a:r>
            <a:r>
              <a:rPr lang="en-GB" dirty="0">
                <a:solidFill>
                  <a:schemeClr val="tx1"/>
                </a:solidFill>
              </a:rPr>
              <a:t>| </a:t>
            </a:r>
            <a:r>
              <a:rPr lang="en-US" dirty="0">
                <a:solidFill>
                  <a:schemeClr val="tx1"/>
                </a:solidFill>
              </a:rPr>
              <a:t>December</a:t>
            </a:r>
            <a:r>
              <a:rPr lang="en-GB" dirty="0">
                <a:solidFill>
                  <a:schemeClr val="tx1"/>
                </a:solidFill>
              </a:rPr>
              <a:t> 2023</a:t>
            </a:r>
            <a:endParaRPr lang="en-US" dirty="0">
              <a:solidFill>
                <a:schemeClr val="tx1"/>
              </a:solidFill>
            </a:endParaRPr>
          </a:p>
        </p:txBody>
      </p:sp>
      <p:sp>
        <p:nvSpPr>
          <p:cNvPr id="4" name="Footer Placeholder 4">
            <a:extLst>
              <a:ext uri="{FF2B5EF4-FFF2-40B4-BE49-F238E27FC236}">
                <a16:creationId xmlns:a16="http://schemas.microsoft.com/office/drawing/2014/main" id="{DCB451DF-0933-ED26-4A6D-E7F683B19A88}"/>
              </a:ext>
            </a:extLst>
          </p:cNvPr>
          <p:cNvSpPr txBox="1">
            <a:spLocks/>
          </p:cNvSpPr>
          <p:nvPr userDrawn="1"/>
        </p:nvSpPr>
        <p:spPr>
          <a:xfrm>
            <a:off x="3518016" y="6259022"/>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Copyright © </a:t>
            </a:r>
            <a:fld id="{0AEACA82-443F-F143-97A9-1017F472789A}" type="datetimeyyyy">
              <a:rPr lang="en-US" smtClean="0"/>
              <a:pPr algn="ctr"/>
              <a:t>2023</a:t>
            </a:fld>
            <a:r>
              <a:rPr lang="en-US" dirty="0"/>
              <a:t>. All rights reserved. Informa Tech, a trading division of Informa PLC</a:t>
            </a:r>
            <a:endParaRPr lang="en-GB" dirty="0"/>
          </a:p>
        </p:txBody>
      </p:sp>
      <p:sp>
        <p:nvSpPr>
          <p:cNvPr id="17" name="Slide Number Placeholder 5">
            <a:extLst>
              <a:ext uri="{FF2B5EF4-FFF2-40B4-BE49-F238E27FC236}">
                <a16:creationId xmlns:a16="http://schemas.microsoft.com/office/drawing/2014/main" id="{AF1849B4-428F-3DAD-6BD4-27B3FC35912C}"/>
              </a:ext>
            </a:extLst>
          </p:cNvPr>
          <p:cNvSpPr txBox="1">
            <a:spLocks/>
          </p:cNvSpPr>
          <p:nvPr userDrawn="1"/>
        </p:nvSpPr>
        <p:spPr>
          <a:xfrm>
            <a:off x="338138" y="6133005"/>
            <a:ext cx="904875" cy="365125"/>
          </a:xfrm>
          <a:prstGeom prst="rect">
            <a:avLst/>
          </a:prstGeom>
        </p:spPr>
        <p:txBody>
          <a:bodyPr vert="horz" lIns="0" tIns="0" rIns="0" bIns="0" rtlCol="0" anchor="b" anchorCtr="0"/>
          <a:lstStyle>
            <a:defPPr>
              <a:defRPr lang="en-US"/>
            </a:defPPr>
            <a:lvl1pPr marL="0" algn="l" defTabSz="914400" rtl="0" eaLnBrk="1" latinLnBrk="0" hangingPunct="1">
              <a:lnSpc>
                <a:spcPct val="85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Page </a:t>
            </a:r>
            <a:fld id="{A30585B2-4AE5-4E24-B2F9-21CF896AC489}"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85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Placeholder 1">
            <a:extLst>
              <a:ext uri="{FF2B5EF4-FFF2-40B4-BE49-F238E27FC236}">
                <a16:creationId xmlns:a16="http://schemas.microsoft.com/office/drawing/2014/main" id="{2B28AB8E-24F9-C9EF-4C75-C5E5393F6B26}"/>
              </a:ext>
            </a:extLst>
          </p:cNvPr>
          <p:cNvSpPr>
            <a:spLocks noGrp="1"/>
          </p:cNvSpPr>
          <p:nvPr>
            <p:ph type="title"/>
          </p:nvPr>
        </p:nvSpPr>
        <p:spPr>
          <a:xfrm>
            <a:off x="341590" y="476250"/>
            <a:ext cx="11480800" cy="684214"/>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8" name="Text Placeholder 2">
            <a:extLst>
              <a:ext uri="{FF2B5EF4-FFF2-40B4-BE49-F238E27FC236}">
                <a16:creationId xmlns:a16="http://schemas.microsoft.com/office/drawing/2014/main" id="{8118A8F2-1C62-7D57-40F2-10DD5735E8ED}"/>
              </a:ext>
            </a:extLst>
          </p:cNvPr>
          <p:cNvSpPr>
            <a:spLocks noGrp="1"/>
          </p:cNvSpPr>
          <p:nvPr>
            <p:ph type="body" idx="1"/>
          </p:nvPr>
        </p:nvSpPr>
        <p:spPr>
          <a:xfrm>
            <a:off x="341590" y="1418899"/>
            <a:ext cx="11480800" cy="4553457"/>
          </a:xfrm>
          <a:prstGeom prst="rect">
            <a:avLst/>
          </a:prstGeom>
        </p:spPr>
        <p:txBody>
          <a:bodyPr vert="horz" lIns="0" tIns="7200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310952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9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5" r:id="rId20"/>
    <p:sldLayoutId id="2147483991" r:id="rId21"/>
    <p:sldLayoutId id="2147483992" r:id="rId22"/>
    <p:sldLayoutId id="2147483993" r:id="rId23"/>
    <p:sldLayoutId id="2147483994" r:id="rId24"/>
    <p:sldLayoutId id="2147483997" r:id="rId25"/>
  </p:sldLayoutIdLst>
  <p:hf sldNum="0" hdr="0" ftr="0" dt="0"/>
  <p:txStyles>
    <p:titleStyle>
      <a:lvl1pPr algn="l" defTabSz="914400" rtl="0" eaLnBrk="1" latinLnBrk="0" hangingPunct="1">
        <a:lnSpc>
          <a:spcPct val="8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95000"/>
        </a:lnSpc>
        <a:spcBef>
          <a:spcPts val="300"/>
        </a:spcBef>
        <a:spcAft>
          <a:spcPts val="400"/>
        </a:spcAft>
        <a:buClr>
          <a:schemeClr val="accent1"/>
        </a:buClr>
        <a:buFont typeface="Calibri" panose="020F0502020204030204" pitchFamily="34" charset="0"/>
        <a:buChar char="•"/>
        <a:defRPr sz="1400" kern="1200">
          <a:solidFill>
            <a:schemeClr val="tx1"/>
          </a:solidFill>
          <a:latin typeface="+mn-lt"/>
          <a:ea typeface="+mn-ea"/>
          <a:cs typeface="+mn-cs"/>
        </a:defRPr>
      </a:lvl1pPr>
      <a:lvl2pPr marL="360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2pPr>
      <a:lvl3pPr marL="504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3pPr>
      <a:lvl4pPr marL="648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4pPr>
      <a:lvl5pPr marL="792000" indent="-144000" algn="l" defTabSz="914400" rtl="0" eaLnBrk="1" latinLnBrk="0" hangingPunct="1">
        <a:lnSpc>
          <a:spcPct val="95000"/>
        </a:lnSpc>
        <a:spcBef>
          <a:spcPts val="300"/>
        </a:spcBef>
        <a:spcAft>
          <a:spcPts val="600"/>
        </a:spcAft>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31" userDrawn="1">
          <p15:clr>
            <a:srgbClr val="F26B43"/>
          </p15:clr>
        </p15:guide>
        <p15:guide id="3" pos="3896">
          <p15:clr>
            <a:srgbClr val="F26B43"/>
          </p15:clr>
        </p15:guide>
        <p15:guide id="4" pos="3782">
          <p15:clr>
            <a:srgbClr val="F26B43"/>
          </p15:clr>
        </p15:guide>
        <p15:guide id="5" pos="5007">
          <p15:clr>
            <a:srgbClr val="F26B43"/>
          </p15:clr>
        </p15:guide>
        <p15:guide id="6" pos="5121">
          <p15:clr>
            <a:srgbClr val="F26B43"/>
          </p15:clr>
        </p15:guide>
        <p15:guide id="7" pos="6231">
          <p15:clr>
            <a:srgbClr val="F26B43"/>
          </p15:clr>
        </p15:guide>
        <p15:guide id="8" pos="6344">
          <p15:clr>
            <a:srgbClr val="F26B43"/>
          </p15:clr>
        </p15:guide>
        <p15:guide id="9" pos="7455">
          <p15:clr>
            <a:srgbClr val="F26B43"/>
          </p15:clr>
        </p15:guide>
        <p15:guide id="10" pos="2670">
          <p15:clr>
            <a:srgbClr val="F26B43"/>
          </p15:clr>
        </p15:guide>
        <p15:guide id="11" pos="2556">
          <p15:clr>
            <a:srgbClr val="F26B43"/>
          </p15:clr>
        </p15:guide>
        <p15:guide id="12" pos="1445">
          <p15:clr>
            <a:srgbClr val="F26B43"/>
          </p15:clr>
        </p15:guide>
        <p15:guide id="13" pos="1331">
          <p15:clr>
            <a:srgbClr val="F26B43"/>
          </p15:clr>
        </p15:guide>
        <p15:guide id="14" pos="212" userDrawn="1">
          <p15:clr>
            <a:srgbClr val="F26B43"/>
          </p15:clr>
        </p15:guide>
        <p15:guide id="15" orient="horz" pos="3778" userDrawn="1">
          <p15:clr>
            <a:srgbClr val="F26B43"/>
          </p15:clr>
        </p15:guide>
        <p15:guide id="16" orient="horz" pos="292" userDrawn="1">
          <p15:clr>
            <a:srgbClr val="F26B43"/>
          </p15:clr>
        </p15:guide>
        <p15:guide id="17" orient="horz" pos="89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skananalyst@omdi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mdia.tech.informa.com/OM119902/Honors-annual-cumulative-production-of-its-foldable-smartphones-surpassed-1-million-units-on-November-23" TargetMode="External"/><Relationship Id="rId7" Type="http://schemas.openxmlformats.org/officeDocument/2006/relationships/hyperlink" Target="mailto:citations@omdia.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mailto:consulting@omdia.com" TargetMode="External"/><Relationship Id="rId5" Type="http://schemas.openxmlformats.org/officeDocument/2006/relationships/hyperlink" Target="mailto:askananalyst@omdia.com" TargetMode="External"/><Relationship Id="rId4" Type="http://schemas.openxmlformats.org/officeDocument/2006/relationships/hyperlink" Target="https://omdia.tech.informa.com/OM033150/Smartphone-Model-Market-Tracker--3Q23-Analysi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76D43-51A3-B923-E7A9-B1801B6989B4}"/>
              </a:ext>
            </a:extLst>
          </p:cNvPr>
          <p:cNvSpPr>
            <a:spLocks noGrp="1"/>
          </p:cNvSpPr>
          <p:nvPr>
            <p:ph type="body" sz="quarter" idx="12"/>
          </p:nvPr>
        </p:nvSpPr>
        <p:spPr>
          <a:xfrm>
            <a:off x="355600" y="5602835"/>
            <a:ext cx="3329940" cy="914400"/>
          </a:xfrm>
        </p:spPr>
        <p:txBody>
          <a:bodyPr/>
          <a:lstStyle/>
          <a:p>
            <a:pPr lvl="1"/>
            <a:r>
              <a:rPr lang="en-DE" b="1" dirty="0"/>
              <a:t>Jusy Hong</a:t>
            </a:r>
            <a:r>
              <a:rPr lang="en-MY" b="1" dirty="0"/>
              <a:t>, </a:t>
            </a:r>
            <a:r>
              <a:rPr lang="en-US" b="1" dirty="0"/>
              <a:t>Senior</a:t>
            </a:r>
            <a:r>
              <a:rPr lang="ko-KR" altLang="en-US" b="1" dirty="0"/>
              <a:t> </a:t>
            </a:r>
            <a:r>
              <a:rPr lang="en-US" altLang="ko-KR" b="1" dirty="0"/>
              <a:t>Research</a:t>
            </a:r>
            <a:r>
              <a:rPr lang="ko-KR" altLang="en-US" b="1" dirty="0"/>
              <a:t> </a:t>
            </a:r>
            <a:r>
              <a:rPr lang="en-US" altLang="ko-KR" b="1" dirty="0"/>
              <a:t>Manager</a:t>
            </a:r>
            <a:r>
              <a:rPr lang="en-US" b="1" dirty="0"/>
              <a:t>, Components &amp; Devices – Mobile Handsets</a:t>
            </a:r>
            <a:endParaRPr lang="en-DE" b="1" dirty="0"/>
          </a:p>
          <a:p>
            <a:pPr lvl="1"/>
            <a:r>
              <a:rPr lang="en-DE" b="1" dirty="0"/>
              <a:t>Zaker Li</a:t>
            </a:r>
            <a:r>
              <a:rPr lang="en-MY" b="1" dirty="0"/>
              <a:t>, </a:t>
            </a:r>
            <a:r>
              <a:rPr lang="en-US" b="1" dirty="0"/>
              <a:t>Principal A</a:t>
            </a:r>
            <a:r>
              <a:rPr lang="en-DE" b="1" dirty="0"/>
              <a:t>n</a:t>
            </a:r>
            <a:r>
              <a:rPr lang="en-US" b="1" dirty="0"/>
              <a:t>a</a:t>
            </a:r>
            <a:r>
              <a:rPr lang="en-DE" b="1" dirty="0"/>
              <a:t>l</a:t>
            </a:r>
            <a:r>
              <a:rPr lang="en-US" b="1" dirty="0"/>
              <a:t>y</a:t>
            </a:r>
            <a:r>
              <a:rPr lang="en-DE" b="1" dirty="0"/>
              <a:t>s</a:t>
            </a:r>
            <a:r>
              <a:rPr lang="en-US" b="1" dirty="0"/>
              <a:t>t, Components &amp; Devices – Mobile Handsets</a:t>
            </a:r>
          </a:p>
          <a:p>
            <a:pPr lvl="1"/>
            <a:r>
              <a:rPr lang="en-US" altLang="ko-KR" b="1" dirty="0"/>
              <a:t>Aaron West, Senior</a:t>
            </a:r>
            <a:r>
              <a:rPr lang="en-DE" altLang="ko-KR" b="1" dirty="0"/>
              <a:t> </a:t>
            </a:r>
            <a:r>
              <a:rPr lang="en-US" altLang="ko-KR" b="1" dirty="0"/>
              <a:t>A</a:t>
            </a:r>
            <a:r>
              <a:rPr lang="en-DE" altLang="ko-KR" b="1" dirty="0"/>
              <a:t>n</a:t>
            </a:r>
            <a:r>
              <a:rPr lang="en-US" altLang="ko-KR" b="1" dirty="0"/>
              <a:t>a</a:t>
            </a:r>
            <a:r>
              <a:rPr lang="en-DE" altLang="ko-KR" b="1" dirty="0"/>
              <a:t>l</a:t>
            </a:r>
            <a:r>
              <a:rPr lang="en-US" altLang="ko-KR" b="1" dirty="0"/>
              <a:t>y</a:t>
            </a:r>
            <a:r>
              <a:rPr lang="en-DE" altLang="ko-KR" b="1" dirty="0"/>
              <a:t>s</a:t>
            </a:r>
            <a:r>
              <a:rPr lang="en-US" altLang="ko-KR" b="1" dirty="0"/>
              <a:t>t, Components &amp; Devices – Mobile Handsets</a:t>
            </a:r>
            <a:endParaRPr lang="en-GB" altLang="ko-KR" b="1" dirty="0"/>
          </a:p>
          <a:p>
            <a:pPr lvl="1"/>
            <a:r>
              <a:rPr lang="en-US" dirty="0">
                <a:hlinkClick r:id="rId3"/>
              </a:rPr>
              <a:t>askananalyst@omdia.com</a:t>
            </a:r>
            <a:r>
              <a:rPr lang="en-US" dirty="0"/>
              <a:t> </a:t>
            </a:r>
            <a:endParaRPr lang="en-DE" dirty="0"/>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a:xfrm>
            <a:off x="351930" y="476250"/>
            <a:ext cx="7596683" cy="3372736"/>
          </a:xfrm>
        </p:spPr>
        <p:txBody>
          <a:bodyPr/>
          <a:lstStyle/>
          <a:p>
            <a:r>
              <a:rPr lang="en-US"/>
              <a:t>Smartphone Need-To-Know – December 2023</a:t>
            </a:r>
            <a:endParaRPr lang="en-US" dirty="0"/>
          </a:p>
        </p:txBody>
      </p:sp>
    </p:spTree>
    <p:extLst>
      <p:ext uri="{BB962C8B-B14F-4D97-AF65-F5344CB8AC3E}">
        <p14:creationId xmlns:p14="http://schemas.microsoft.com/office/powerpoint/2010/main" val="87902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F89A0-B580-B367-78E0-3C35496FAEFB}"/>
              </a:ext>
            </a:extLst>
          </p:cNvPr>
          <p:cNvSpPr>
            <a:spLocks noGrp="1"/>
          </p:cNvSpPr>
          <p:nvPr>
            <p:ph sz="quarter" idx="10"/>
          </p:nvPr>
        </p:nvSpPr>
        <p:spPr/>
        <p:txBody>
          <a:bodyPr/>
          <a:lstStyle/>
          <a:p>
            <a:pPr marL="0" lvl="0" indent="0">
              <a:lnSpc>
                <a:spcPct val="110000"/>
              </a:lnSpc>
              <a:spcBef>
                <a:spcPts val="1700"/>
              </a:spcBef>
              <a:spcAft>
                <a:spcPts val="0"/>
              </a:spcAft>
              <a:buSzPct val="100000"/>
              <a:buNone/>
            </a:pPr>
            <a:r>
              <a:rPr lang="en-GB" sz="1200" b="1" dirty="0">
                <a:solidFill>
                  <a:prstClr val="black"/>
                </a:solidFill>
              </a:rPr>
              <a:t>Further reading</a:t>
            </a:r>
          </a:p>
          <a:p>
            <a:pPr marL="0" lvl="0" indent="0">
              <a:lnSpc>
                <a:spcPct val="110000"/>
              </a:lnSpc>
              <a:spcBef>
                <a:spcPts val="1700"/>
              </a:spcBef>
              <a:spcAft>
                <a:spcPts val="0"/>
              </a:spcAft>
              <a:buSzPct val="100000"/>
              <a:buNone/>
            </a:pPr>
            <a:r>
              <a:rPr lang="en-US" sz="1200" dirty="0">
                <a:solidFill>
                  <a:prstClr val="black"/>
                </a:solidFill>
              </a:rPr>
              <a:t>“</a:t>
            </a:r>
            <a:r>
              <a:rPr lang="en-US" sz="1200" dirty="0">
                <a:solidFill>
                  <a:prstClr val="black"/>
                </a:solidFill>
                <a:hlinkClick r:id="rId3"/>
              </a:rPr>
              <a:t>Honor’s annual cumulative production of its foldable smartphones surpassed 1 million units on November 23</a:t>
            </a:r>
            <a:r>
              <a:rPr lang="en-US" sz="1200" dirty="0">
                <a:solidFill>
                  <a:prstClr val="black"/>
                </a:solidFill>
              </a:rPr>
              <a:t>” (November 2023)</a:t>
            </a:r>
            <a:br>
              <a:rPr lang="en-US" sz="1200" dirty="0">
                <a:solidFill>
                  <a:prstClr val="black"/>
                </a:solidFill>
              </a:rPr>
            </a:br>
            <a:r>
              <a:rPr lang="en-GB" sz="1200" i="1" dirty="0">
                <a:solidFill>
                  <a:prstClr val="black"/>
                </a:solidFill>
                <a:hlinkClick r:id="rId4"/>
              </a:rPr>
              <a:t>Smartphone Model Market Tracker – 3Q23 Analysis</a:t>
            </a:r>
            <a:r>
              <a:rPr lang="en-GB" sz="1200" dirty="0">
                <a:solidFill>
                  <a:prstClr val="black"/>
                </a:solidFill>
              </a:rPr>
              <a:t> (December 2023)</a:t>
            </a:r>
          </a:p>
          <a:p>
            <a:pPr marL="0" lvl="0" indent="0">
              <a:lnSpc>
                <a:spcPct val="110000"/>
              </a:lnSpc>
              <a:spcBef>
                <a:spcPts val="1700"/>
              </a:spcBef>
              <a:spcAft>
                <a:spcPts val="0"/>
              </a:spcAft>
              <a:buSzPct val="100000"/>
              <a:buNone/>
            </a:pPr>
            <a:r>
              <a:rPr lang="en-GB" sz="1200" b="1" dirty="0">
                <a:solidFill>
                  <a:prstClr val="black"/>
                </a:solidFill>
              </a:rPr>
              <a:t>Authors</a:t>
            </a:r>
          </a:p>
          <a:p>
            <a:pPr marL="0" lvl="1" indent="0">
              <a:spcBef>
                <a:spcPts val="600"/>
              </a:spcBef>
              <a:spcAft>
                <a:spcPts val="0"/>
              </a:spcAft>
              <a:buNone/>
            </a:pPr>
            <a:r>
              <a:rPr lang="sv-SE" sz="1200" dirty="0"/>
              <a:t>Jusy Hong, Senior Research Manager, Components &amp; Devices – Wireless Devices</a:t>
            </a:r>
          </a:p>
          <a:p>
            <a:pPr marL="0" lvl="1" indent="0">
              <a:spcBef>
                <a:spcPts val="600"/>
              </a:spcBef>
              <a:spcAft>
                <a:spcPts val="0"/>
              </a:spcAft>
              <a:buNone/>
            </a:pPr>
            <a:r>
              <a:rPr lang="sv-SE" sz="1200" dirty="0"/>
              <a:t>Zaker Li, Principal Analyst, Components &amp; Devices – Mobile Handsets</a:t>
            </a:r>
          </a:p>
          <a:p>
            <a:pPr marL="0" lvl="1" indent="0">
              <a:spcBef>
                <a:spcPts val="600"/>
              </a:spcBef>
              <a:spcAft>
                <a:spcPts val="0"/>
              </a:spcAft>
              <a:buNone/>
            </a:pPr>
            <a:r>
              <a:rPr lang="sv-SE" altLang="ko-KR" sz="1200" dirty="0"/>
              <a:t>Aaron West, Senior Analyst, Components &amp; Devices – Mobile Handsets</a:t>
            </a:r>
          </a:p>
          <a:p>
            <a:pPr marL="0" lvl="1" indent="0">
              <a:spcBef>
                <a:spcPts val="600"/>
              </a:spcBef>
              <a:spcAft>
                <a:spcPts val="0"/>
              </a:spcAft>
              <a:buNone/>
            </a:pPr>
            <a:r>
              <a:rPr lang="en-GB" sz="1200" dirty="0">
                <a:hlinkClick r:id="rId5"/>
              </a:rPr>
              <a:t>askananalyst@omdia.com</a:t>
            </a:r>
            <a:r>
              <a:rPr lang="en-GB" sz="1200" dirty="0"/>
              <a:t> </a:t>
            </a:r>
          </a:p>
          <a:p>
            <a:pPr marL="0" lvl="1" indent="0">
              <a:spcBef>
                <a:spcPts val="600"/>
              </a:spcBef>
              <a:spcAft>
                <a:spcPts val="0"/>
              </a:spcAft>
              <a:buNone/>
            </a:pPr>
            <a:endParaRPr lang="en-GB" sz="1200" dirty="0"/>
          </a:p>
          <a:p>
            <a:pPr marL="0" lvl="1" indent="0">
              <a:lnSpc>
                <a:spcPct val="110000"/>
              </a:lnSpc>
              <a:spcAft>
                <a:spcPts val="0"/>
              </a:spcAft>
              <a:buNone/>
            </a:pPr>
            <a:r>
              <a:rPr lang="en-GB" sz="1200" b="1" dirty="0">
                <a:solidFill>
                  <a:prstClr val="black"/>
                </a:solidFill>
              </a:rPr>
              <a:t>Omdia Consulting</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GB" sz="1200" dirty="0">
                <a:solidFill>
                  <a:prstClr val="black"/>
                </a:solidFill>
                <a:hlinkClick r:id="rId6"/>
              </a:rPr>
              <a:t>consulting@omdia.com</a:t>
            </a:r>
            <a:r>
              <a:rPr lang="en-GB" sz="1200" dirty="0">
                <a:solidFill>
                  <a:prstClr val="black"/>
                </a:solidFill>
              </a:rPr>
              <a:t>.</a:t>
            </a:r>
          </a:p>
          <a:p>
            <a:pPr marL="0" lvl="1" indent="0">
              <a:lnSpc>
                <a:spcPct val="110000"/>
              </a:lnSpc>
              <a:spcAft>
                <a:spcPts val="0"/>
              </a:spcAft>
              <a:buNone/>
            </a:pPr>
            <a:endParaRPr lang="en-GB" sz="1200" dirty="0">
              <a:solidFill>
                <a:prstClr val="black"/>
              </a:solidFill>
            </a:endParaRPr>
          </a:p>
          <a:p>
            <a:pPr marL="0" lvl="1" indent="0">
              <a:lnSpc>
                <a:spcPct val="110000"/>
              </a:lnSpc>
              <a:spcAft>
                <a:spcPts val="0"/>
              </a:spcAft>
              <a:buNone/>
            </a:pPr>
            <a:r>
              <a:rPr lang="en-GB" sz="1200" b="1" dirty="0">
                <a:solidFill>
                  <a:prstClr val="black"/>
                </a:solidFill>
              </a:rPr>
              <a:t>Citation Policy</a:t>
            </a:r>
            <a:endParaRPr lang="en-GB" sz="1200" b="1" dirty="0">
              <a:solidFill>
                <a:prstClr val="black"/>
              </a:solidFill>
              <a:cs typeface="Calibri"/>
            </a:endParaRPr>
          </a:p>
          <a:p>
            <a:pPr marL="0" lvl="1" indent="0">
              <a:lnSpc>
                <a:spcPct val="110000"/>
              </a:lnSpc>
              <a:spcAft>
                <a:spcPts val="0"/>
              </a:spcAft>
              <a:buNone/>
            </a:pPr>
            <a:r>
              <a:rPr lang="en-GB" sz="1200" dirty="0">
                <a:solidFill>
                  <a:prstClr val="black"/>
                </a:solidFill>
              </a:rPr>
              <a:t>Request external citation and usage of Omdia research and data via </a:t>
            </a:r>
            <a:r>
              <a:rPr lang="en-GB" sz="1200" dirty="0">
                <a:solidFill>
                  <a:prstClr val="black"/>
                </a:solidFill>
                <a:hlinkClick r:id="rId7"/>
              </a:rPr>
              <a:t>citations@omdia.com</a:t>
            </a:r>
            <a:r>
              <a:rPr lang="en-GB" sz="1200" dirty="0">
                <a:solidFill>
                  <a:prstClr val="black"/>
                </a:solidFill>
              </a:rPr>
              <a:t>.</a:t>
            </a:r>
          </a:p>
          <a:p>
            <a:pPr marL="0" indent="0">
              <a:buNone/>
            </a:pPr>
            <a:endParaRPr lang="en-US" sz="1200" i="0" dirty="0">
              <a:effectLst/>
            </a:endParaRPr>
          </a:p>
          <a:p>
            <a:pPr marL="0" indent="0">
              <a:buNone/>
            </a:pPr>
            <a:endParaRPr lang="en-US" sz="1200" i="0" dirty="0">
              <a:effectLst/>
            </a:endParaRPr>
          </a:p>
          <a:p>
            <a:pPr marL="0" indent="0">
              <a:buNone/>
            </a:pPr>
            <a:endParaRPr lang="en-MY" sz="1200" dirty="0"/>
          </a:p>
        </p:txBody>
      </p:sp>
      <p:sp>
        <p:nvSpPr>
          <p:cNvPr id="2" name="Title 1">
            <a:extLst>
              <a:ext uri="{FF2B5EF4-FFF2-40B4-BE49-F238E27FC236}">
                <a16:creationId xmlns:a16="http://schemas.microsoft.com/office/drawing/2014/main" id="{8279D411-A44B-ECF6-52C0-E3D180A3F25A}"/>
              </a:ext>
            </a:extLst>
          </p:cNvPr>
          <p:cNvSpPr>
            <a:spLocks noGrp="1"/>
          </p:cNvSpPr>
          <p:nvPr>
            <p:ph type="title"/>
          </p:nvPr>
        </p:nvSpPr>
        <p:spPr/>
        <p:txBody>
          <a:bodyPr/>
          <a:lstStyle/>
          <a:p>
            <a:r>
              <a:rPr lang="en-GB" dirty="0"/>
              <a:t>Appendix</a:t>
            </a:r>
            <a:endParaRPr lang="en-MY" dirty="0"/>
          </a:p>
        </p:txBody>
      </p:sp>
    </p:spTree>
    <p:extLst>
      <p:ext uri="{BB962C8B-B14F-4D97-AF65-F5344CB8AC3E}">
        <p14:creationId xmlns:p14="http://schemas.microsoft.com/office/powerpoint/2010/main" val="133896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7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2F72F-2B30-9CFD-83DC-5447CE42E330}"/>
              </a:ext>
            </a:extLst>
          </p:cNvPr>
          <p:cNvSpPr>
            <a:spLocks noGrp="1"/>
          </p:cNvSpPr>
          <p:nvPr>
            <p:ph type="title"/>
          </p:nvPr>
        </p:nvSpPr>
        <p:spPr/>
        <p:txBody>
          <a:bodyPr/>
          <a:lstStyle/>
          <a:p>
            <a:r>
              <a:rPr lang="en-US" dirty="0"/>
              <a:t>Contents</a:t>
            </a:r>
          </a:p>
        </p:txBody>
      </p:sp>
      <p:sp>
        <p:nvSpPr>
          <p:cNvPr id="4" name="Text Placeholder 3">
            <a:extLst>
              <a:ext uri="{FF2B5EF4-FFF2-40B4-BE49-F238E27FC236}">
                <a16:creationId xmlns:a16="http://schemas.microsoft.com/office/drawing/2014/main" id="{6D3D4FB7-3D99-EF9D-1365-E132B3BE26DB}"/>
              </a:ext>
            </a:extLst>
          </p:cNvPr>
          <p:cNvSpPr>
            <a:spLocks noGrp="1"/>
          </p:cNvSpPr>
          <p:nvPr>
            <p:ph type="body" sz="quarter" idx="13"/>
          </p:nvPr>
        </p:nvSpPr>
        <p:spPr/>
        <p:txBody>
          <a:bodyPr/>
          <a:lstStyle/>
          <a:p>
            <a:r>
              <a:rPr lang="en-US" sz="1600" dirty="0"/>
              <a:t>Google announces new AI model Gemini; leaked Samsung One UI 6.1 AI features could be coming to new Samsung phones	3</a:t>
            </a:r>
          </a:p>
          <a:p>
            <a:r>
              <a:rPr lang="en-GB" sz="1600" dirty="0"/>
              <a:t>Foldable phone market hits highest point ever in 3Q23, as Chinese competitors take share from Samsung			5</a:t>
            </a:r>
          </a:p>
          <a:p>
            <a:r>
              <a:rPr lang="en-US" sz="1600" dirty="0"/>
              <a:t>Honor’s annual cumulative production of its foldable smartphones surpassed 1 million units in November, </a:t>
            </a:r>
            <a:br>
              <a:rPr lang="en-US" sz="1600" dirty="0"/>
            </a:br>
            <a:r>
              <a:rPr lang="en-US" sz="1600" dirty="0"/>
              <a:t>ranking first in China in 3Q23</a:t>
            </a:r>
            <a:r>
              <a:rPr lang="en-GB" sz="1600" dirty="0"/>
              <a:t> 								7</a:t>
            </a:r>
          </a:p>
          <a:p>
            <a:r>
              <a:rPr lang="en-US" sz="1600" dirty="0"/>
              <a:t>Appendix								9</a:t>
            </a:r>
          </a:p>
        </p:txBody>
      </p:sp>
    </p:spTree>
    <p:extLst>
      <p:ext uri="{BB962C8B-B14F-4D97-AF65-F5344CB8AC3E}">
        <p14:creationId xmlns:p14="http://schemas.microsoft.com/office/powerpoint/2010/main" val="188828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p:txBody>
          <a:bodyPr/>
          <a:lstStyle/>
          <a:p>
            <a:r>
              <a:rPr lang="en-GB" sz="2800" dirty="0"/>
              <a:t>Google announces new AI model Gemini; leaked Samsung One UI 6.1 AI features could be coming to new Samsung phones</a:t>
            </a:r>
            <a:endParaRPr lang="en-US" dirty="0">
              <a:highlight>
                <a:srgbClr val="FFFF00"/>
              </a:highlight>
            </a:endParaRPr>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p:txBody>
          <a:bodyPr/>
          <a:lstStyle/>
          <a:p>
            <a:r>
              <a:rPr lang="en-GB" dirty="0"/>
              <a:t>Google announced its own AI model, similar to GPT-4 from OpenAI, on December 6, 2023, called Gemini.</a:t>
            </a:r>
          </a:p>
          <a:p>
            <a:r>
              <a:rPr lang="en-GB" b="0" i="0" dirty="0">
                <a:effectLst/>
              </a:rPr>
              <a:t>Gemini is multi-modal, which means it can understand not just text</a:t>
            </a:r>
            <a:r>
              <a:rPr lang="en-GB" dirty="0"/>
              <a:t> but also</a:t>
            </a:r>
            <a:r>
              <a:rPr lang="en-GB" b="0" i="0" dirty="0">
                <a:effectLst/>
              </a:rPr>
              <a:t> images, video, and audio. There will be three different versions available:</a:t>
            </a:r>
          </a:p>
          <a:p>
            <a:pPr lvl="1"/>
            <a:r>
              <a:rPr lang="en-GB" dirty="0"/>
              <a:t>Gemini Nano: A streamlined model made to run specifically on the Google Pixel 8 and 8 Pro, able to suggest replies in chat apps or summarise text.</a:t>
            </a:r>
          </a:p>
          <a:p>
            <a:pPr lvl="1"/>
            <a:r>
              <a:rPr lang="en-GB" b="0" i="0" dirty="0">
                <a:effectLst/>
              </a:rPr>
              <a:t>Gemini Pro: A widely available model that will run from Google’s data centers and will power Bard, the AI chatbot.</a:t>
            </a:r>
          </a:p>
          <a:p>
            <a:pPr lvl="1"/>
            <a:r>
              <a:rPr lang="en-GB" dirty="0"/>
              <a:t>Gemini Ultra: Currently not widely available but will be the most advanced and is designed for more complex tasks.</a:t>
            </a:r>
          </a:p>
          <a:p>
            <a:pPr marL="357750" indent="-285750"/>
            <a:r>
              <a:rPr lang="en-GB" dirty="0"/>
              <a:t>The company faced criticism over its use of edited footage and responses in the launch demo video that Google says were to reduce latency and make the output shorter for brevity.</a:t>
            </a:r>
          </a:p>
          <a:p>
            <a:pPr marL="357750" indent="-285750"/>
            <a:r>
              <a:rPr lang="en-GB" dirty="0"/>
              <a:t>This comes as early leaks for the next update of Samsung’s Android skin One UI 6.1 seem to show new AI-powered features similar to those that have just come to new Pixel phones.</a:t>
            </a:r>
          </a:p>
          <a:p>
            <a:endParaRPr lang="en-GB" b="0" i="0" dirty="0">
              <a:effectLst/>
            </a:endParaRPr>
          </a:p>
          <a:p>
            <a:pPr lvl="1"/>
            <a:endParaRPr lang="en-GB" b="0" i="0" dirty="0">
              <a:effectLst/>
            </a:endParaRPr>
          </a:p>
          <a:p>
            <a:endParaRPr lang="en-US" dirty="0"/>
          </a:p>
        </p:txBody>
      </p:sp>
      <p:pic>
        <p:nvPicPr>
          <p:cNvPr id="8" name="Picture 7">
            <a:extLst>
              <a:ext uri="{FF2B5EF4-FFF2-40B4-BE49-F238E27FC236}">
                <a16:creationId xmlns:a16="http://schemas.microsoft.com/office/drawing/2014/main" id="{35F88E6D-0666-6227-7498-1A6B5124874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91098" y="1860450"/>
            <a:ext cx="5552588" cy="3137100"/>
          </a:xfrm>
          <a:prstGeom prst="rect">
            <a:avLst/>
          </a:prstGeom>
        </p:spPr>
      </p:pic>
      <p:sp>
        <p:nvSpPr>
          <p:cNvPr id="9" name="TextBox 8">
            <a:extLst>
              <a:ext uri="{FF2B5EF4-FFF2-40B4-BE49-F238E27FC236}">
                <a16:creationId xmlns:a16="http://schemas.microsoft.com/office/drawing/2014/main" id="{FBE938D1-CEB2-4FE4-C19A-3CF0F2B7F2DC}"/>
              </a:ext>
            </a:extLst>
          </p:cNvPr>
          <p:cNvSpPr txBox="1"/>
          <p:nvPr/>
        </p:nvSpPr>
        <p:spPr>
          <a:xfrm>
            <a:off x="6132352" y="5079494"/>
            <a:ext cx="5870080" cy="461665"/>
          </a:xfrm>
          <a:prstGeom prst="rect">
            <a:avLst/>
          </a:prstGeom>
          <a:noFill/>
          <a:effectLst/>
        </p:spPr>
        <p:txBody>
          <a:bodyPr wrap="square">
            <a:spAutoFit/>
          </a:bodyPr>
          <a:lstStyle/>
          <a:p>
            <a:r>
              <a:rPr lang="en-GB" sz="800" dirty="0">
                <a:solidFill>
                  <a:srgbClr val="000000"/>
                </a:solidFill>
                <a:latin typeface="Calibri" panose="020F0502020204030204" pitchFamily="34" charset="0"/>
              </a:rPr>
              <a:t>Note: Screenshot from Google’s demo video of Gemini recognizing a blue duck and then being able to translate the words into different languages.</a:t>
            </a:r>
          </a:p>
          <a:p>
            <a:r>
              <a:rPr lang="en-GB" sz="800" dirty="0">
                <a:solidFill>
                  <a:srgbClr val="000000"/>
                </a:solidFill>
                <a:latin typeface="Calibri" panose="020F0502020204030204" pitchFamily="34" charset="0"/>
              </a:rPr>
              <a:t>Source: Google		</a:t>
            </a:r>
            <a:endParaRPr lang="en-GB" dirty="0"/>
          </a:p>
        </p:txBody>
      </p:sp>
    </p:spTree>
    <p:extLst>
      <p:ext uri="{BB962C8B-B14F-4D97-AF65-F5344CB8AC3E}">
        <p14:creationId xmlns:p14="http://schemas.microsoft.com/office/powerpoint/2010/main" val="424370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3" y="465696"/>
            <a:ext cx="9544050" cy="3373200"/>
          </a:xfrm>
        </p:spPr>
        <p:txBody>
          <a:bodyPr anchor="b"/>
          <a:lstStyle/>
          <a:p>
            <a:r>
              <a:rPr lang="en-US" sz="2600" dirty="0"/>
              <a:t>“</a:t>
            </a:r>
            <a:r>
              <a:rPr lang="en-GB" sz="2600" dirty="0"/>
              <a:t>Google’s Gemini showcases a big leap forward in the brand’s AI powers, after it has been playing catch-up with OpenAI for the past few years. Gemini Ultra is reportedly more advanced and capable than OpenAI’s latest GPT-4, but it’s not widely available, so there hasn’t been the opportunity to compare hands-on. The openly available Gemini Pro is less capable, so while this announcement may initially seem like Google has pulled ahead in the AI-race against OpenAI, it’s more complex than that.</a:t>
            </a:r>
            <a:r>
              <a:rPr lang="en-US" sz="2600" dirty="0"/>
              <a:t>”</a:t>
            </a:r>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p:txBody>
          <a:bodyPr/>
          <a:lstStyle/>
          <a:p>
            <a:r>
              <a:rPr lang="en-US" sz="2800" dirty="0"/>
              <a:t>Aaron West</a:t>
            </a:r>
            <a:br>
              <a:rPr lang="en-MY" dirty="0"/>
            </a:br>
            <a:r>
              <a:rPr lang="en-US" dirty="0"/>
              <a:t>Senior Smartphone Analyst</a:t>
            </a:r>
            <a:r>
              <a:rPr lang="en-US" sz="2800" dirty="0"/>
              <a:t>, Consumer Devices</a:t>
            </a:r>
          </a:p>
        </p:txBody>
      </p:sp>
    </p:spTree>
    <p:extLst>
      <p:ext uri="{BB962C8B-B14F-4D97-AF65-F5344CB8AC3E}">
        <p14:creationId xmlns:p14="http://schemas.microsoft.com/office/powerpoint/2010/main" val="224718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2EF-C0BF-4263-8106-312A8B1A03D7}"/>
              </a:ext>
            </a:extLst>
          </p:cNvPr>
          <p:cNvSpPr>
            <a:spLocks noGrp="1"/>
          </p:cNvSpPr>
          <p:nvPr>
            <p:ph type="title"/>
          </p:nvPr>
        </p:nvSpPr>
        <p:spPr>
          <a:xfrm>
            <a:off x="348314" y="476250"/>
            <a:ext cx="11480800" cy="684214"/>
          </a:xfrm>
        </p:spPr>
        <p:txBody>
          <a:bodyPr/>
          <a:lstStyle/>
          <a:p>
            <a:r>
              <a:rPr lang="en-GB" sz="2800"/>
              <a:t>Foldable phone market hits highest point </a:t>
            </a:r>
            <a:r>
              <a:rPr lang="en-GB"/>
              <a:t>ever </a:t>
            </a:r>
            <a:r>
              <a:rPr lang="en-GB" sz="2800"/>
              <a:t>in 3Q23, as Chinese competitors take share from Samsung</a:t>
            </a:r>
            <a:endParaRPr lang="en-US" dirty="0"/>
          </a:p>
        </p:txBody>
      </p:sp>
      <p:sp>
        <p:nvSpPr>
          <p:cNvPr id="3" name="Content Placeholder 2">
            <a:extLst>
              <a:ext uri="{FF2B5EF4-FFF2-40B4-BE49-F238E27FC236}">
                <a16:creationId xmlns:a16="http://schemas.microsoft.com/office/drawing/2014/main" id="{B7520364-6B36-431F-6D7A-BAE832DBC478}"/>
              </a:ext>
            </a:extLst>
          </p:cNvPr>
          <p:cNvSpPr>
            <a:spLocks noGrp="1"/>
          </p:cNvSpPr>
          <p:nvPr>
            <p:ph sz="quarter" idx="10"/>
          </p:nvPr>
        </p:nvSpPr>
        <p:spPr>
          <a:xfrm>
            <a:off x="347663" y="1419224"/>
            <a:ext cx="5656262" cy="4578351"/>
          </a:xfrm>
        </p:spPr>
        <p:txBody>
          <a:bodyPr/>
          <a:lstStyle/>
          <a:p>
            <a:r>
              <a:rPr lang="en-US" dirty="0"/>
              <a:t>Foldable smartphone shipments reached 7.6 million in 3Q23, according to the latest Omdia figures, beating the 3Q22 boom off the back of the new Samsung Galaxy Z Flip5 and Z Fold5.</a:t>
            </a:r>
          </a:p>
          <a:p>
            <a:r>
              <a:rPr lang="en-US" dirty="0"/>
              <a:t>Samsung’s foldable shipments decreased year-on-year (YoY); the launch of its new foldable phones was not as large as that in 2022.</a:t>
            </a:r>
          </a:p>
          <a:p>
            <a:pPr lvl="1"/>
            <a:r>
              <a:rPr lang="en-US" dirty="0"/>
              <a:t>Of the Samsung foldable shipments recorded in 3Q23, almost two-thirds were the cheaper and smaller Z Flip5, with the remaining third being the much more expensive Z Fold 5.</a:t>
            </a:r>
          </a:p>
          <a:p>
            <a:r>
              <a:rPr lang="en-US" dirty="0"/>
              <a:t>Compared with the same time in 2022, Samsung’s foldable smartphones declined in both shipments and market share. Shipments were 6.1 million in 3Q22 and 5.5 million in 3Q23, meaning its market share dropped from 88.8% in 3Q22 to 72.6% in 3Q23.</a:t>
            </a:r>
          </a:p>
          <a:p>
            <a:r>
              <a:rPr lang="en-US" dirty="0"/>
              <a:t>Thanks to increased competition with Chinese OEMs, total foldable smartphone shipments have reached their highest point ever, with Huawei and Honor both shaping up to be key competitors.</a:t>
            </a:r>
          </a:p>
        </p:txBody>
      </p:sp>
      <p:graphicFrame>
        <p:nvGraphicFramePr>
          <p:cNvPr id="4" name="Content Placeholder 5">
            <a:extLst>
              <a:ext uri="{FF2B5EF4-FFF2-40B4-BE49-F238E27FC236}">
                <a16:creationId xmlns:a16="http://schemas.microsoft.com/office/drawing/2014/main" id="{9BDD60EF-822F-3ADB-D396-E968A516DA49}"/>
              </a:ext>
            </a:extLst>
          </p:cNvPr>
          <p:cNvGraphicFramePr>
            <a:graphicFrameLocks/>
          </p:cNvGraphicFramePr>
          <p:nvPr>
            <p:extLst>
              <p:ext uri="{D42A27DB-BD31-4B8C-83A1-F6EECF244321}">
                <p14:modId xmlns:p14="http://schemas.microsoft.com/office/powerpoint/2010/main" val="3390706477"/>
              </p:ext>
            </p:extLst>
          </p:nvPr>
        </p:nvGraphicFramePr>
        <p:xfrm>
          <a:off x="6096000" y="1537252"/>
          <a:ext cx="5648325" cy="41214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503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9553241" cy="3373200"/>
          </a:xfrm>
        </p:spPr>
        <p:txBody>
          <a:bodyPr/>
          <a:lstStyle/>
          <a:p>
            <a:r>
              <a:rPr lang="en-GB" sz="2600" dirty="0">
                <a:latin typeface="+mj-lt"/>
              </a:rPr>
              <a:t>“</a:t>
            </a:r>
            <a:r>
              <a:rPr lang="en-US" sz="2600" dirty="0">
                <a:latin typeface="+mj-lt"/>
              </a:rPr>
              <a:t>Foldables are now entering a new stage of development, having passed early problems of poor reliability</a:t>
            </a:r>
            <a:r>
              <a:rPr lang="en-US" sz="2600" dirty="0"/>
              <a:t> and</a:t>
            </a:r>
            <a:r>
              <a:rPr lang="en-US" sz="2600" dirty="0">
                <a:latin typeface="+mj-lt"/>
              </a:rPr>
              <a:t> portability. Brands are now testing foldables for hundreds of thousands of folds, with some going up to one million folds. Many newly released foldables are now lighter than top-end flagship ‘</a:t>
            </a:r>
            <a:r>
              <a:rPr lang="en-US" sz="2600" dirty="0" err="1">
                <a:latin typeface="+mj-lt"/>
              </a:rPr>
              <a:t>candybar</a:t>
            </a:r>
            <a:r>
              <a:rPr lang="en-US" sz="2600" dirty="0">
                <a:latin typeface="+mj-lt"/>
              </a:rPr>
              <a:t>’ phones such as the iPhone 15 Pro Max. The next stage is software. The Oppo Find N3 and OnePlus Open were both launched recently with new multi-tasking scrollable app dashboards that could become widespread in future foldables.”</a:t>
            </a:r>
            <a:endParaRPr lang="en-US" sz="26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2" y="4010252"/>
            <a:ext cx="4525075" cy="1333499"/>
          </a:xfrm>
        </p:spPr>
        <p:txBody>
          <a:bodyPr/>
          <a:lstStyle/>
          <a:p>
            <a:r>
              <a:rPr lang="en-US" sz="2800" dirty="0"/>
              <a:t>Zaker Li</a:t>
            </a:r>
            <a:br>
              <a:rPr lang="en-MY" dirty="0"/>
            </a:br>
            <a:r>
              <a:rPr lang="en-US" dirty="0"/>
              <a:t>Principle Smartphone Analyst</a:t>
            </a:r>
            <a:r>
              <a:rPr lang="en-US" sz="2800" dirty="0"/>
              <a:t>, Consumer Devices</a:t>
            </a:r>
          </a:p>
        </p:txBody>
      </p:sp>
    </p:spTree>
    <p:extLst>
      <p:ext uri="{BB962C8B-B14F-4D97-AF65-F5344CB8AC3E}">
        <p14:creationId xmlns:p14="http://schemas.microsoft.com/office/powerpoint/2010/main" val="157912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FB437E-E555-BECC-4EE6-6E52FCC3388C}"/>
              </a:ext>
            </a:extLst>
          </p:cNvPr>
          <p:cNvSpPr>
            <a:spLocks noGrp="1"/>
          </p:cNvSpPr>
          <p:nvPr>
            <p:ph type="title"/>
          </p:nvPr>
        </p:nvSpPr>
        <p:spPr/>
        <p:txBody>
          <a:bodyPr/>
          <a:lstStyle/>
          <a:p>
            <a:r>
              <a:rPr lang="en-GB" noProof="0" dirty="0"/>
              <a:t>Honor’s annual cumulative production of its foldable smartphones surpassed 1 million units in November, ranking first in China in 3Q23</a:t>
            </a:r>
            <a:endParaRPr lang="en-US" dirty="0"/>
          </a:p>
        </p:txBody>
      </p:sp>
      <p:sp>
        <p:nvSpPr>
          <p:cNvPr id="3" name="Content Placeholder 2">
            <a:extLst>
              <a:ext uri="{FF2B5EF4-FFF2-40B4-BE49-F238E27FC236}">
                <a16:creationId xmlns:a16="http://schemas.microsoft.com/office/drawing/2014/main" id="{5C0CCDDB-E306-EB0E-CCBD-B2A892E70159}"/>
              </a:ext>
            </a:extLst>
          </p:cNvPr>
          <p:cNvSpPr>
            <a:spLocks noGrp="1"/>
          </p:cNvSpPr>
          <p:nvPr>
            <p:ph sz="quarter" idx="10"/>
          </p:nvPr>
        </p:nvSpPr>
        <p:spPr/>
        <p:txBody>
          <a:bodyPr/>
          <a:lstStyle/>
          <a:p>
            <a:r>
              <a:rPr lang="en-GB" dirty="0"/>
              <a:t>Honor has released several foldable smartphones in recent years, often breaking records for making the new thinnest and lightest book-style foldables.</a:t>
            </a:r>
          </a:p>
          <a:p>
            <a:pPr lvl="1"/>
            <a:r>
              <a:rPr lang="en-GB" dirty="0"/>
              <a:t>Honor currently only makes book-style foldables, with plans around a flip-type foldable expected in 2024.</a:t>
            </a:r>
          </a:p>
          <a:p>
            <a:r>
              <a:rPr lang="en-GB" dirty="0"/>
              <a:t>Honor’s annual cumulative foldable smartphone production exceeded 1 million units in November 2023. A whopping 80% of this production stems from the Magic V2, a new foldable product released in mid-July. The cutting-edge device </a:t>
            </a:r>
            <a:r>
              <a:rPr lang="en-GB"/>
              <a:t>broke the </a:t>
            </a:r>
            <a:r>
              <a:rPr lang="en-GB" dirty="0"/>
              <a:t>record for thinness and lightness in </a:t>
            </a:r>
            <a:r>
              <a:rPr lang="en-GB"/>
              <a:t>foldable smartphones. </a:t>
            </a:r>
            <a:endParaRPr lang="en-GB" dirty="0"/>
          </a:p>
          <a:p>
            <a:r>
              <a:rPr lang="en-GB" dirty="0"/>
              <a:t>The Honor Magic V2’s success helped Honor rank first in China’s foldable smartphone market in 3Q23.</a:t>
            </a:r>
          </a:p>
          <a:p>
            <a:r>
              <a:rPr lang="en-GB" dirty="0"/>
              <a:t>According to Reuters, Honor is preparing for an initial public offering (IPO). While it has not specified a timeframe for the listing or where it would be, Honor has said in a statement that its market position has greatly improved in the past three years and an IPO would be the next step in its development.</a:t>
            </a:r>
            <a:endParaRPr lang="en-US" dirty="0"/>
          </a:p>
        </p:txBody>
      </p:sp>
      <p:graphicFrame>
        <p:nvGraphicFramePr>
          <p:cNvPr id="8" name="Content Placeholder 7">
            <a:extLst>
              <a:ext uri="{FF2B5EF4-FFF2-40B4-BE49-F238E27FC236}">
                <a16:creationId xmlns:a16="http://schemas.microsoft.com/office/drawing/2014/main" id="{33AD3F55-B3AE-6DBF-335F-A2995E06C6BD}"/>
              </a:ext>
            </a:extLst>
          </p:cNvPr>
          <p:cNvGraphicFramePr>
            <a:graphicFrameLocks noGrp="1"/>
          </p:cNvGraphicFramePr>
          <p:nvPr>
            <p:ph sz="quarter" idx="11"/>
            <p:extLst>
              <p:ext uri="{D42A27DB-BD31-4B8C-83A1-F6EECF244321}">
                <p14:modId xmlns:p14="http://schemas.microsoft.com/office/powerpoint/2010/main" val="12342656"/>
              </p:ext>
            </p:extLst>
          </p:nvPr>
        </p:nvGraphicFramePr>
        <p:xfrm>
          <a:off x="6184900" y="1419225"/>
          <a:ext cx="5656263"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413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598-14BB-EEC6-3B65-93FF736280A6}"/>
              </a:ext>
            </a:extLst>
          </p:cNvPr>
          <p:cNvSpPr>
            <a:spLocks noGrp="1"/>
          </p:cNvSpPr>
          <p:nvPr>
            <p:ph type="title"/>
          </p:nvPr>
        </p:nvSpPr>
        <p:spPr>
          <a:xfrm>
            <a:off x="338472" y="465696"/>
            <a:ext cx="10340713" cy="3373200"/>
          </a:xfrm>
        </p:spPr>
        <p:txBody>
          <a:bodyPr anchor="b"/>
          <a:lstStyle/>
          <a:p>
            <a:r>
              <a:rPr lang="en-US" sz="2800"/>
              <a:t>“</a:t>
            </a:r>
            <a:r>
              <a:rPr lang="en-GB" sz="2800"/>
              <a:t>Chinese brands have taken the lead in crucial design indicators of foldable smartphones in 2H23. Owing to the gradually accumulating advantages of the foldable smartphone supply chain, Chinese companies are gradually leading their peers in the design of lightweight foldable smartphones. The development of the Chinese foldable smartphone market will also promote China’s transition from traditional manufacturing to high-end manufacturing</a:t>
            </a:r>
            <a:r>
              <a:rPr lang="en-US" sz="2800"/>
              <a:t>.”</a:t>
            </a:r>
            <a:endParaRPr lang="en-US" sz="2800" dirty="0"/>
          </a:p>
        </p:txBody>
      </p:sp>
      <p:sp>
        <p:nvSpPr>
          <p:cNvPr id="4" name="Text Placeholder 3">
            <a:extLst>
              <a:ext uri="{FF2B5EF4-FFF2-40B4-BE49-F238E27FC236}">
                <a16:creationId xmlns:a16="http://schemas.microsoft.com/office/drawing/2014/main" id="{E32C8142-0A0F-E114-17D6-DC4B22168515}"/>
              </a:ext>
            </a:extLst>
          </p:cNvPr>
          <p:cNvSpPr>
            <a:spLocks noGrp="1"/>
          </p:cNvSpPr>
          <p:nvPr>
            <p:ph type="body" sz="quarter" idx="10"/>
          </p:nvPr>
        </p:nvSpPr>
        <p:spPr>
          <a:xfrm>
            <a:off x="338473" y="4010252"/>
            <a:ext cx="4685914" cy="1333499"/>
          </a:xfrm>
        </p:spPr>
        <p:txBody>
          <a:bodyPr/>
          <a:lstStyle/>
          <a:p>
            <a:r>
              <a:rPr lang="en-US" sz="2800" dirty="0"/>
              <a:t>Zaker Li</a:t>
            </a:r>
            <a:br>
              <a:rPr lang="en-MY" dirty="0"/>
            </a:br>
            <a:r>
              <a:rPr lang="en-US" dirty="0"/>
              <a:t>Principle Smartphone Analyst</a:t>
            </a:r>
            <a:r>
              <a:rPr lang="en-US" sz="2800" dirty="0"/>
              <a:t>, Consumer Devices</a:t>
            </a:r>
          </a:p>
        </p:txBody>
      </p:sp>
    </p:spTree>
    <p:extLst>
      <p:ext uri="{BB962C8B-B14F-4D97-AF65-F5344CB8AC3E}">
        <p14:creationId xmlns:p14="http://schemas.microsoft.com/office/powerpoint/2010/main" val="105294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5BD-32CA-31D9-A005-2251C42A2F96}"/>
              </a:ext>
            </a:extLst>
          </p:cNvPr>
          <p:cNvSpPr>
            <a:spLocks noGrp="1"/>
          </p:cNvSpPr>
          <p:nvPr>
            <p:ph type="title"/>
          </p:nvPr>
        </p:nvSpPr>
        <p:spPr/>
        <p:txBody>
          <a:bodyPr/>
          <a:lstStyle/>
          <a:p>
            <a:r>
              <a:rPr lang="en-MY" dirty="0"/>
              <a:t>Appendix</a:t>
            </a:r>
          </a:p>
        </p:txBody>
      </p:sp>
    </p:spTree>
    <p:extLst>
      <p:ext uri="{BB962C8B-B14F-4D97-AF65-F5344CB8AC3E}">
        <p14:creationId xmlns:p14="http://schemas.microsoft.com/office/powerpoint/2010/main" val="2054304133"/>
      </p:ext>
    </p:extLst>
  </p:cSld>
  <p:clrMapOvr>
    <a:masterClrMapping/>
  </p:clrMapOvr>
</p:sld>
</file>

<file path=ppt/theme/theme1.xml><?xml version="1.0" encoding="utf-8"?>
<a:theme xmlns:a="http://schemas.openxmlformats.org/drawingml/2006/main" name="1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square" lIns="90000" rIns="90000" rtlCol="0" anchor="t">
        <a:spAutoFit/>
      </a:bodyPr>
      <a:lstStyle>
        <a:defPPr algn="l">
          <a:defRPr sz="1400" dirty="0" err="1" smtClean="0"/>
        </a:defPPr>
      </a:lstStyle>
    </a:txDef>
  </a:objectDefaults>
  <a:extraClrSchemeLst/>
  <a:extLst>
    <a:ext uri="{05A4C25C-085E-4340-85A3-A5531E510DB2}">
      <thm15:themeFamily xmlns:thm15="http://schemas.microsoft.com/office/thememl/2012/main" name="modified_New_generic_PPT_12pt - Copy.pptx" id="{8F27BBBA-823C-4ACB-AE4C-1F1277CCB67D}" vid="{4B4B70D5-0C63-439A-A283-40009929CD61}"/>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ey">
      <a:srgbClr val="999999"/>
    </a:custClr>
    <a:custClr name="Lighter 80% Grey">
      <a:srgbClr val="EBEBEB"/>
    </a:custClr>
    <a:custClr name="Lighter 60% Grey">
      <a:srgbClr val="D6D6D6"/>
    </a:custClr>
    <a:custClr name="Lighter 40% Grey">
      <a:srgbClr val="C2C2C2"/>
    </a:custClr>
    <a:custClr name="Darker 25% Grey">
      <a:srgbClr val="737373"/>
    </a:custClr>
    <a:custClr name="Orange">
      <a:srgbClr val="E44C24"/>
    </a:custClr>
    <a:custClr name="Lighter 80% Orange">
      <a:srgbClr val="FADBD3"/>
    </a:custClr>
    <a:custClr name="Lighter 60% Orange">
      <a:srgbClr val="F4B7A7"/>
    </a:custClr>
    <a:custClr name="Lighter 40% Orange">
      <a:srgbClr val="EF947C"/>
    </a:custClr>
    <a:custClr name="Darker 25% Orange">
      <a:srgbClr val="AB3515"/>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1236</Words>
  <Application>Microsoft Office PowerPoint</Application>
  <PresentationFormat>Widescreen</PresentationFormat>
  <Paragraphs>65</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Smartphone Need-To-Know – December 2023</vt:lpstr>
      <vt:lpstr>Contents</vt:lpstr>
      <vt:lpstr>Google announces new AI model Gemini; leaked Samsung One UI 6.1 AI features could be coming to new Samsung phones</vt:lpstr>
      <vt:lpstr>“Google’s Gemini showcases a big leap forward in the brand’s AI powers, after it has been playing catch-up with OpenAI for the past few years. Gemini Ultra is reportedly more advanced and capable than OpenAI’s latest GPT-4, but it’s not widely available, so there hasn’t been the opportunity to compare hands-on. The openly available Gemini Pro is less capable, so while this announcement may initially seem like Google has pulled ahead in the AI-race against OpenAI, it’s more complex than that.”</vt:lpstr>
      <vt:lpstr>Foldable phone market hits highest point ever in 3Q23, as Chinese competitors take share from Samsung</vt:lpstr>
      <vt:lpstr>“Foldables are now entering a new stage of development, having passed early problems of poor reliability and portability. Brands are now testing foldables for hundreds of thousands of folds, with some going up to one million folds. Many newly released foldables are now lighter than top-end flagship ‘candybar’ phones such as the iPhone 15 Pro Max. The next stage is software. The Oppo Find N3 and OnePlus Open were both launched recently with new multi-tasking scrollable app dashboards that could become widespread in future foldables.”</vt:lpstr>
      <vt:lpstr>Honor’s annual cumulative production of its foldable smartphones surpassed 1 million units in November, ranking first in China in 3Q23</vt:lpstr>
      <vt:lpstr>“Chinese brands have taken the lead in crucial design indicators of foldable smartphones in 2H23. Owing to the gradually accumulating advantages of the foldable smartphone supply chain, Chinese companies are gradually leading their peers in the design of lightweight foldable smartphones. The development of the Chinese foldable smartphone market will also promote China’s transition from traditional manufacturing to high-end manufacturing.”</vt:lpstr>
      <vt:lpstr>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Need-To-Know – December 2023</dc:title>
  <dc:creator/>
  <cp:lastModifiedBy>Tan, Julia</cp:lastModifiedBy>
  <cp:revision>4</cp:revision>
  <dcterms:created xsi:type="dcterms:W3CDTF">2023-12-19T09:50:02Z</dcterms:created>
  <dcterms:modified xsi:type="dcterms:W3CDTF">2023-12-19T09:55:40Z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1_Office Theme:3</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2023-12-19T09:51:22Z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f8d3dcd1-a8c1-44a5-9c16-ed038648810a</vt:lpwstr>
  </property>
  <property fmtid="{D5CDD505-2E9C-101B-9397-08002B2CF9AE}" pid="10" name="MSIP_Label_e1b4a6d7-967f-4d55-9d13-d94940dabb24_ContentBits">
    <vt:lpwstr>0</vt:lpwstr>
  </property>
</Properties>
</file>