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71" r:id="rId1"/>
  </p:sldMasterIdLst>
  <p:notesMasterIdLst>
    <p:notesMasterId r:id="rId15"/>
  </p:notesMasterIdLst>
  <p:handoutMasterIdLst>
    <p:handoutMasterId r:id="rId16"/>
  </p:handoutMasterIdLst>
  <p:sldIdLst>
    <p:sldId id="6449" r:id="rId2"/>
    <p:sldId id="2147473218" r:id="rId3"/>
    <p:sldId id="2147473227" r:id="rId4"/>
    <p:sldId id="2147473232" r:id="rId5"/>
    <p:sldId id="2147473236" r:id="rId6"/>
    <p:sldId id="491" r:id="rId7"/>
    <p:sldId id="2147473237" r:id="rId8"/>
    <p:sldId id="2147473235" r:id="rId9"/>
    <p:sldId id="2147473238" r:id="rId10"/>
    <p:sldId id="2147473239" r:id="rId11"/>
    <p:sldId id="6394" r:id="rId12"/>
    <p:sldId id="2147473219"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F26B43"/>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03A"/>
    <a:srgbClr val="6D2CA7"/>
    <a:srgbClr val="E44D25"/>
    <a:srgbClr val="7B260F"/>
    <a:srgbClr val="AE3716"/>
    <a:srgbClr val="C84227"/>
    <a:srgbClr val="2D67CE"/>
    <a:srgbClr val="204281"/>
    <a:srgbClr val="3063C2"/>
    <a:srgbClr val="3F68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D5B446-F9CA-4396-881D-A8F5C529E2D5}" v="3" dt="2024-01-23T09:58:38.471"/>
  </p1510:revLst>
</p1510:revInfo>
</file>

<file path=ppt/tableStyles.xml><?xml version="1.0" encoding="utf-8"?>
<a:tblStyleLst xmlns:a="http://schemas.openxmlformats.org/drawingml/2006/main" def="{5C22544A-7EE6-4342-B048-85BDC9FD1C3A}">
  <a:tblStyle styleId="{D51ADE6A-740E-44AE-83CC-AE7238B6C88D}" styleName="OMDIA">
    <a:tblBg/>
    <a:wholeTbl>
      <a:tcTxStyle b="off" i="off">
        <a:fontRef idx="minor">
          <a:srgbClr val="585858"/>
        </a:fontRef>
        <a:srgbClr val="000000"/>
      </a:tcTxStyle>
      <a:tcStyle>
        <a:tcBdr>
          <a:left>
            <a:ln w="6350" cap="flat">
              <a:solidFill>
                <a:srgbClr val="FFFFFF"/>
              </a:solidFill>
              <a:prstDash val="solid"/>
              <a:round/>
            </a:ln>
          </a:left>
          <a:right>
            <a:ln w="6350" cap="flat">
              <a:solidFill>
                <a:srgbClr val="FFFFFF"/>
              </a:solidFill>
              <a:prstDash val="solid"/>
              <a:round/>
            </a:ln>
          </a:right>
          <a:top>
            <a:ln w="6350" cap="flat">
              <a:solidFill>
                <a:schemeClr val="lt1"/>
              </a:solidFill>
              <a:prstDash val="solid"/>
              <a:miter lim="400000"/>
            </a:ln>
          </a:top>
          <a:bottom>
            <a:ln w="6350" cap="flat">
              <a:solidFill>
                <a:schemeClr val="lt1"/>
              </a:solidFill>
              <a:prstDash val="solid"/>
              <a:miter lim="400000"/>
            </a:ln>
          </a:bottom>
          <a:insideH>
            <a:ln w="6350" cap="flat">
              <a:solidFill>
                <a:srgbClr val="6D2CA7"/>
              </a:solidFill>
              <a:prstDash val="solid"/>
              <a:miter lim="400000"/>
            </a:ln>
          </a:insideH>
          <a:insideV>
            <a:ln w="0" cap="flat">
              <a:solidFill>
                <a:srgbClr val="FFFFFF"/>
              </a:solidFill>
              <a:prstDash val="solid"/>
              <a:round/>
            </a:ln>
          </a:insideV>
        </a:tcBdr>
        <a:fill>
          <a:solidFill>
            <a:srgbClr val="FFFFFF"/>
          </a:solidFill>
        </a:fill>
      </a:tcStyle>
    </a:wholeTbl>
    <a:band1H>
      <a:tcTxStyle/>
      <a:tcStyle>
        <a:tcBdr/>
        <a:fill>
          <a:solidFill>
            <a:srgbClr val="EDE1F7"/>
          </a:solidFill>
        </a:fill>
      </a:tcStyle>
    </a:band1H>
    <a:band2H>
      <a:tcTxStyle/>
      <a:tcStyle>
        <a:tcBdr/>
        <a:fill>
          <a:solidFill>
            <a:srgbClr val="FFFFFF"/>
          </a:solidFill>
        </a:fill>
      </a:tcStyle>
    </a:band2H>
    <a:band1V>
      <a:tcStyle>
        <a:tcBdr/>
        <a:fill>
          <a:solidFill>
            <a:srgbClr val="EDE1F7"/>
          </a:solidFill>
        </a:fill>
      </a:tcStyle>
    </a:band1V>
    <a:band2V>
      <a:tcStyle>
        <a:tcBdr/>
        <a:fill>
          <a:solidFill>
            <a:srgbClr val="FFFFFF"/>
          </a:solidFill>
        </a:fill>
      </a:tcStyle>
    </a:band2V>
    <a:lastCol>
      <a:tcTxStyle b="off" i="off">
        <a:font>
          <a:latin typeface="Calibri (Body)"/>
          <a:ea typeface="Calibri (Body)"/>
          <a:cs typeface="Calibri (Body)"/>
        </a:font>
        <a:srgbClr val="000000"/>
      </a:tcTxStyle>
      <a:tcStyle>
        <a:tcBdr>
          <a:left>
            <a:ln w="6350" cap="flat">
              <a:solidFill>
                <a:srgbClr val="FFFFFF"/>
              </a:solidFill>
              <a:prstDash val="solid"/>
              <a:round/>
            </a:ln>
          </a:left>
          <a:right>
            <a:ln w="6350" cap="flat">
              <a:solidFill>
                <a:srgbClr val="FFFFFF"/>
              </a:solidFill>
              <a:prstDash val="solid"/>
              <a:round/>
            </a:ln>
          </a:right>
          <a:top>
            <a:ln w="6350" cap="flat">
              <a:solidFill>
                <a:srgbClr val="FFFFFF"/>
              </a:solidFill>
              <a:prstDash val="solid"/>
              <a:round/>
            </a:ln>
          </a:top>
          <a:bottom>
            <a:ln w="6350" cap="flat">
              <a:solidFill>
                <a:srgbClr val="FFFFFF"/>
              </a:solidFill>
              <a:prstDash val="solid"/>
              <a:round/>
            </a:ln>
          </a:bottom>
          <a:insideH>
            <a:ln w="6350" cap="flat">
              <a:solidFill>
                <a:srgbClr val="FFFFFF"/>
              </a:solidFill>
              <a:prstDash val="solid"/>
              <a:round/>
            </a:ln>
          </a:insideH>
          <a:insideV>
            <a:ln w="6350" cap="flat">
              <a:solidFill>
                <a:srgbClr val="FFFFFF"/>
              </a:solidFill>
              <a:prstDash val="solid"/>
              <a:round/>
            </a:ln>
          </a:insideV>
        </a:tcBdr>
        <a:fill>
          <a:solidFill>
            <a:srgbClr val="FFFFFF"/>
          </a:solidFill>
        </a:fill>
      </a:tcStyle>
    </a:lastCol>
    <a:firstCol>
      <a:tcTxStyle b="off" i="off">
        <a:font>
          <a:latin typeface="Calibri (Body)"/>
          <a:ea typeface="Calibri (Body)"/>
          <a:cs typeface="Calibri (Body)"/>
        </a:font>
        <a:srgbClr val="333333"/>
      </a:tcTxStyle>
      <a:tcStyle>
        <a:tcBdr>
          <a:left>
            <a:ln w="6350" cap="flat">
              <a:solidFill>
                <a:srgbClr val="FFFFFF"/>
              </a:solidFill>
              <a:prstDash val="solid"/>
              <a:round/>
            </a:ln>
          </a:left>
          <a:right>
            <a:ln w="6350" cap="flat">
              <a:solidFill>
                <a:srgbClr val="FFFFFF"/>
              </a:solidFill>
              <a:prstDash val="solid"/>
              <a:round/>
            </a:ln>
          </a:right>
          <a:top>
            <a:ln w="6350" cap="flat">
              <a:solidFill>
                <a:srgbClr val="FFFFFF"/>
              </a:solidFill>
              <a:prstDash val="solid"/>
              <a:round/>
            </a:ln>
          </a:top>
          <a:bottom>
            <a:ln w="6350" cap="flat">
              <a:solidFill>
                <a:srgbClr val="FFFFFF"/>
              </a:solidFill>
              <a:prstDash val="solid"/>
              <a:round/>
            </a:ln>
          </a:bottom>
          <a:insideH>
            <a:ln w="6350" cap="flat">
              <a:solidFill>
                <a:srgbClr val="FFFFFF"/>
              </a:solidFill>
              <a:prstDash val="solid"/>
              <a:round/>
            </a:ln>
          </a:insideH>
          <a:insideV>
            <a:ln w="6350" cap="flat">
              <a:solidFill>
                <a:srgbClr val="FFFFFF"/>
              </a:solidFill>
              <a:prstDash val="solid"/>
              <a:round/>
            </a:ln>
          </a:insideV>
        </a:tcBdr>
        <a:fill>
          <a:solidFill>
            <a:srgbClr val="FFFFFF"/>
          </a:solidFill>
        </a:fill>
      </a:tcStyle>
    </a:firstCol>
    <a:lastRow>
      <a:tcTxStyle b="on" i="off">
        <a:font>
          <a:latin typeface="Calibri (Body)"/>
          <a:ea typeface="Calibri (Body)"/>
          <a:cs typeface="Calibri (Body)"/>
        </a:font>
        <a:srgbClr val="6D2CA7"/>
      </a:tcTxStyle>
      <a:tcStyle>
        <a:tcBdr>
          <a:left>
            <a:ln w="6350" cap="flat">
              <a:solidFill>
                <a:srgbClr val="FFFFFF"/>
              </a:solidFill>
              <a:prstDash val="solid"/>
              <a:round/>
            </a:ln>
          </a:left>
          <a:right>
            <a:ln w="6350" cap="flat">
              <a:solidFill>
                <a:srgbClr val="FFFFFF"/>
              </a:solidFill>
              <a:prstDash val="solid"/>
              <a:round/>
            </a:ln>
          </a:right>
          <a:top>
            <a:ln w="6350" cap="flat">
              <a:solidFill>
                <a:srgbClr val="6D2CA7"/>
              </a:solidFill>
              <a:prstDash val="solid"/>
              <a:round/>
            </a:ln>
          </a:top>
          <a:bottom>
            <a:ln w="6350" cap="flat">
              <a:solidFill>
                <a:srgbClr val="FFFFFF"/>
              </a:solidFill>
              <a:prstDash val="solid"/>
              <a:round/>
            </a:ln>
          </a:bottom>
          <a:insideH>
            <a:ln w="6350" cap="flat">
              <a:solidFill>
                <a:srgbClr val="FFFFFF"/>
              </a:solidFill>
              <a:prstDash val="solid"/>
              <a:round/>
            </a:ln>
          </a:insideH>
          <a:insideV>
            <a:ln w="0" cap="flat">
              <a:solidFill>
                <a:srgbClr val="FFFFFF"/>
              </a:solidFill>
              <a:prstDash val="solid"/>
              <a:round/>
            </a:ln>
          </a:insideV>
        </a:tcBdr>
        <a:fill>
          <a:solidFill>
            <a:srgbClr val="FFFFFF"/>
          </a:solidFill>
        </a:fill>
      </a:tcStyle>
    </a:lastRow>
    <a:firstRow>
      <a:tcTxStyle b="off" i="off">
        <a:fontRef idx="minor">
          <a:srgbClr val="6D2CA7"/>
        </a:fontRef>
        <a:srgbClr val="6D2CA7"/>
      </a:tcTxStyle>
      <a:tcStyle>
        <a:tcBdr>
          <a:left>
            <a:ln w="0" cap="flat">
              <a:solidFill>
                <a:srgbClr val="FFFFFF"/>
              </a:solidFill>
              <a:prstDash val="solid"/>
              <a:round/>
            </a:ln>
          </a:left>
          <a:right>
            <a:ln w="0" cap="flat">
              <a:solidFill>
                <a:srgbClr val="FFFFFF"/>
              </a:solidFill>
              <a:prstDash val="solid"/>
              <a:round/>
            </a:ln>
          </a:right>
          <a:top>
            <a:ln w="6350" cap="flat">
              <a:solidFill>
                <a:srgbClr val="FFFFFF"/>
              </a:solidFill>
              <a:prstDash val="solid"/>
              <a:miter lim="400000"/>
            </a:ln>
          </a:top>
          <a:bottom>
            <a:ln w="6350" cap="flat">
              <a:solidFill>
                <a:srgbClr val="6D2CA7"/>
              </a:solidFill>
              <a:prstDash val="solid"/>
              <a:round/>
            </a:ln>
          </a:bottom>
          <a:insideH>
            <a:ln w="0" cap="flat">
              <a:solidFill>
                <a:srgbClr val="FFFFFF"/>
              </a:solidFill>
              <a:prstDash val="solid"/>
              <a:round/>
            </a:ln>
          </a:insideH>
          <a:insideV>
            <a:ln w="10160" cap="flat">
              <a:solidFill>
                <a:srgbClr val="FFFFFF"/>
              </a:solidFill>
              <a:prstDash val="solid"/>
              <a:round/>
            </a:ln>
          </a:insideV>
        </a:tcBdr>
        <a:fill>
          <a:solidFill>
            <a:srgbClr val="FFFFFF"/>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36" autoAdjust="0"/>
    <p:restoredTop sz="94660"/>
  </p:normalViewPr>
  <p:slideViewPr>
    <p:cSldViewPr snapToGrid="0" showGuides="1">
      <p:cViewPr varScale="1">
        <p:scale>
          <a:sx n="84" d="100"/>
          <a:sy n="84" d="100"/>
        </p:scale>
        <p:origin x="104" y="332"/>
      </p:cViewPr>
      <p:guideLst>
        <p:guide pos="3840"/>
        <p:guide orient="horz" pos="2183"/>
      </p:guideLst>
    </p:cSldViewPr>
  </p:slideViewPr>
  <p:notesTextViewPr>
    <p:cViewPr>
      <p:scale>
        <a:sx n="1" d="1"/>
        <a:sy n="1" d="1"/>
      </p:scale>
      <p:origin x="0" y="0"/>
    </p:cViewPr>
  </p:notesTextViewPr>
  <p:notesViewPr>
    <p:cSldViewPr snapToGrid="0" showGuides="1">
      <p:cViewPr varScale="1">
        <p:scale>
          <a:sx n="69" d="100"/>
          <a:sy n="69" d="100"/>
        </p:scale>
        <p:origin x="3082"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484F23-5DF7-409F-AA71-1614122DB2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8578E213-8DE2-47D2-9004-6F62F414D3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7DF3D5-09DC-4A7A-AE63-978A3E4855AF}" type="datetimeFigureOut">
              <a:rPr lang="en-GB" smtClean="0"/>
              <a:t>23/01/2024</a:t>
            </a:fld>
            <a:endParaRPr lang="en-GB" dirty="0"/>
          </a:p>
        </p:txBody>
      </p:sp>
      <p:sp>
        <p:nvSpPr>
          <p:cNvPr id="4" name="Footer Placeholder 3">
            <a:extLst>
              <a:ext uri="{FF2B5EF4-FFF2-40B4-BE49-F238E27FC236}">
                <a16:creationId xmlns:a16="http://schemas.microsoft.com/office/drawing/2014/main" id="{B12222FB-4C8D-4921-9561-7990662F95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C3C6AE66-C725-4750-B57B-724BF5C98C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371DAD-D243-4334-A4EB-FD023C0B7D94}" type="slidenum">
              <a:rPr lang="en-GB" smtClean="0"/>
              <a:t>‹#›</a:t>
            </a:fld>
            <a:endParaRPr lang="en-GB" dirty="0"/>
          </a:p>
        </p:txBody>
      </p:sp>
    </p:spTree>
    <p:extLst>
      <p:ext uri="{BB962C8B-B14F-4D97-AF65-F5344CB8AC3E}">
        <p14:creationId xmlns:p14="http://schemas.microsoft.com/office/powerpoint/2010/main" val="2116111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EDD24-C05C-4689-888C-A18A1A14EA98}" type="datetimeFigureOut">
              <a:rPr lang="en-GB" smtClean="0"/>
              <a:t>23/01/2024</a:t>
            </a:fld>
            <a:endParaRPr lang="en-GB" dirty="0"/>
          </a:p>
        </p:txBody>
      </p:sp>
      <p:sp>
        <p:nvSpPr>
          <p:cNvPr id="4" name="Slide Image Placeholder 3"/>
          <p:cNvSpPr>
            <a:spLocks noGrp="1" noRot="1" noChangeAspect="1"/>
          </p:cNvSpPr>
          <p:nvPr>
            <p:ph type="sldImg" idx="2"/>
          </p:nvPr>
        </p:nvSpPr>
        <p:spPr>
          <a:xfrm>
            <a:off x="407736" y="458788"/>
            <a:ext cx="6042528" cy="339892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97040" y="4106779"/>
            <a:ext cx="6063920" cy="4578434"/>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6AA17-6443-4A5C-B72D-23A3C941D7AB}" type="slidenum">
              <a:rPr lang="en-GB" smtClean="0"/>
              <a:t>‹#›</a:t>
            </a:fld>
            <a:endParaRPr lang="en-GB" dirty="0"/>
          </a:p>
        </p:txBody>
      </p:sp>
    </p:spTree>
    <p:extLst>
      <p:ext uri="{BB962C8B-B14F-4D97-AF65-F5344CB8AC3E}">
        <p14:creationId xmlns:p14="http://schemas.microsoft.com/office/powerpoint/2010/main" val="3496327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16000" algn="l" defTabSz="914400" rtl="0" eaLnBrk="1" latinLnBrk="0" hangingPunct="1">
      <a:defRPr sz="1200" kern="1200">
        <a:solidFill>
          <a:schemeClr val="tx1"/>
        </a:solidFill>
        <a:latin typeface="+mn-lt"/>
        <a:ea typeface="+mn-ea"/>
        <a:cs typeface="+mn-cs"/>
      </a:defRPr>
    </a:lvl2pPr>
    <a:lvl3pPr marL="432000" algn="l" defTabSz="914400" rtl="0" eaLnBrk="1" latinLnBrk="0" hangingPunct="1">
      <a:defRPr sz="1200" kern="1200">
        <a:solidFill>
          <a:schemeClr val="tx1"/>
        </a:solidFill>
        <a:latin typeface="+mn-lt"/>
        <a:ea typeface="+mn-ea"/>
        <a:cs typeface="+mn-cs"/>
      </a:defRPr>
    </a:lvl3pPr>
    <a:lvl4pPr marL="648000" algn="l" defTabSz="914400" rtl="0" eaLnBrk="1" latinLnBrk="0" hangingPunct="1">
      <a:defRPr sz="1200" kern="1200">
        <a:solidFill>
          <a:schemeClr val="tx1"/>
        </a:solidFill>
        <a:latin typeface="+mn-lt"/>
        <a:ea typeface="+mn-ea"/>
        <a:cs typeface="+mn-cs"/>
      </a:defRPr>
    </a:lvl4pPr>
    <a:lvl5pPr marL="8640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863" y="512763"/>
            <a:ext cx="6764337" cy="3805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a:t>
            </a:fld>
            <a:endParaRPr lang="en-GB" dirty="0"/>
          </a:p>
        </p:txBody>
      </p:sp>
    </p:spTree>
    <p:extLst>
      <p:ext uri="{BB962C8B-B14F-4D97-AF65-F5344CB8AC3E}">
        <p14:creationId xmlns:p14="http://schemas.microsoft.com/office/powerpoint/2010/main" val="1556250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58788"/>
            <a:ext cx="6042025" cy="3398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12</a:t>
            </a:fld>
            <a:endParaRPr lang="en-GB" dirty="0"/>
          </a:p>
        </p:txBody>
      </p:sp>
    </p:spTree>
    <p:extLst>
      <p:ext uri="{BB962C8B-B14F-4D97-AF65-F5344CB8AC3E}">
        <p14:creationId xmlns:p14="http://schemas.microsoft.com/office/powerpoint/2010/main" val="1325979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mailto:customersuccess@omdia.com" TargetMode="External"/><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423E7E9-6226-1C1C-5F7E-6DC3D78542C3}"/>
              </a:ext>
            </a:extLst>
          </p:cNvPr>
          <p:cNvSpPr>
            <a:spLocks noGrp="1"/>
          </p:cNvSpPr>
          <p:nvPr>
            <p:ph type="body" sz="quarter" idx="12"/>
          </p:nvPr>
        </p:nvSpPr>
        <p:spPr>
          <a:xfrm>
            <a:off x="355600" y="5602835"/>
            <a:ext cx="3329940" cy="914400"/>
          </a:xfrm>
          <a:prstGeom prst="rect">
            <a:avLst/>
          </a:prstGeom>
        </p:spPr>
        <p:txBody>
          <a:bodyPr anchor="b" anchorCtr="0">
            <a:noAutofit/>
          </a:bodyPr>
          <a:lstStyle>
            <a:lvl1pPr marL="0" indent="0">
              <a:lnSpc>
                <a:spcPct val="105000"/>
              </a:lnSpc>
              <a:spcBef>
                <a:spcPts val="0"/>
              </a:spcBef>
              <a:buFontTx/>
              <a:buNone/>
              <a:defRPr sz="1300" b="1">
                <a:solidFill>
                  <a:schemeClr val="tx1"/>
                </a:solidFill>
              </a:defRPr>
            </a:lvl1pPr>
            <a:lvl2pPr marL="0" indent="0">
              <a:lnSpc>
                <a:spcPct val="105000"/>
              </a:lnSpc>
              <a:spcBef>
                <a:spcPts val="0"/>
              </a:spcBef>
              <a:buNone/>
              <a:defRPr sz="1300">
                <a:solidFill>
                  <a:schemeClr val="tx1"/>
                </a:solidFill>
              </a:defRPr>
            </a:lvl2pPr>
            <a:lvl3pPr>
              <a:defRPr sz="1200"/>
            </a:lvl3pPr>
            <a:lvl4pPr>
              <a:defRPr sz="1200"/>
            </a:lvl4pPr>
            <a:lvl5pPr>
              <a:defRPr sz="1200"/>
            </a:lvl5pPr>
          </a:lstStyle>
          <a:p>
            <a:pPr lvl="0"/>
            <a:r>
              <a:rPr lang="en-US"/>
              <a:t>Click to edit Master text styles</a:t>
            </a:r>
          </a:p>
          <a:p>
            <a:pPr lvl="1"/>
            <a:r>
              <a:rPr lang="en-US"/>
              <a:t>Second level</a:t>
            </a:r>
          </a:p>
        </p:txBody>
      </p:sp>
      <p:pic>
        <p:nvPicPr>
          <p:cNvPr id="27" name="Picture 26">
            <a:extLst>
              <a:ext uri="{FF2B5EF4-FFF2-40B4-BE49-F238E27FC236}">
                <a16:creationId xmlns:a16="http://schemas.microsoft.com/office/drawing/2014/main" id="{5C985277-BCD1-4BF4-8A94-3462E836F8B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64375" y="5577195"/>
            <a:ext cx="2568497" cy="942017"/>
          </a:xfrm>
          <a:prstGeom prst="rect">
            <a:avLst/>
          </a:prstGeom>
        </p:spPr>
      </p:pic>
      <p:sp>
        <p:nvSpPr>
          <p:cNvPr id="29" name="Footer Placeholder 4">
            <a:extLst>
              <a:ext uri="{FF2B5EF4-FFF2-40B4-BE49-F238E27FC236}">
                <a16:creationId xmlns:a16="http://schemas.microsoft.com/office/drawing/2014/main" id="{CE3924CA-29DF-E289-6B37-F98EB2A4D207}"/>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2024</a:t>
            </a:fld>
            <a:r>
              <a:rPr lang="en-US" dirty="0"/>
              <a:t>. All rights reserved. Informa Tech, a trading division of Informa PLC</a:t>
            </a:r>
            <a:endParaRPr lang="en-GB" dirty="0"/>
          </a:p>
        </p:txBody>
      </p:sp>
      <p:sp>
        <p:nvSpPr>
          <p:cNvPr id="3" name="Title 1">
            <a:extLst>
              <a:ext uri="{FF2B5EF4-FFF2-40B4-BE49-F238E27FC236}">
                <a16:creationId xmlns:a16="http://schemas.microsoft.com/office/drawing/2014/main" id="{C4058837-FF3F-A06E-C177-958868F7D2C2}"/>
              </a:ext>
            </a:extLst>
          </p:cNvPr>
          <p:cNvSpPr>
            <a:spLocks noGrp="1"/>
          </p:cNvSpPr>
          <p:nvPr>
            <p:ph type="ctrTitle"/>
          </p:nvPr>
        </p:nvSpPr>
        <p:spPr>
          <a:xfrm>
            <a:off x="351930" y="476250"/>
            <a:ext cx="7596683" cy="3372736"/>
          </a:xfrm>
          <a:prstGeom prst="rect">
            <a:avLst/>
          </a:prstGeom>
        </p:spPr>
        <p:txBody>
          <a:bodyPr anchor="b" anchorCtr="0">
            <a:noAutofit/>
          </a:bodyPr>
          <a:lstStyle>
            <a:lvl1pPr algn="l">
              <a:lnSpc>
                <a:spcPct val="80000"/>
              </a:lnSpc>
              <a:defRPr sz="5400" b="1" spc="-20" baseline="0">
                <a:solidFill>
                  <a:srgbClr val="6D2CA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9196544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s - Horizontal">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A388C6A-0692-4A21-A456-3C27B1891783}"/>
              </a:ext>
            </a:extLst>
          </p:cNvPr>
          <p:cNvSpPr>
            <a:spLocks noGrp="1"/>
          </p:cNvSpPr>
          <p:nvPr>
            <p:ph idx="1"/>
          </p:nvPr>
        </p:nvSpPr>
        <p:spPr>
          <a:xfrm>
            <a:off x="348314" y="1419909"/>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a:extLst>
              <a:ext uri="{FF2B5EF4-FFF2-40B4-BE49-F238E27FC236}">
                <a16:creationId xmlns:a16="http://schemas.microsoft.com/office/drawing/2014/main" id="{FCFB497F-B1A8-4992-933E-D4B44415F307}"/>
              </a:ext>
            </a:extLst>
          </p:cNvPr>
          <p:cNvSpPr>
            <a:spLocks noGrp="1"/>
          </p:cNvSpPr>
          <p:nvPr>
            <p:ph idx="11"/>
          </p:nvPr>
        </p:nvSpPr>
        <p:spPr>
          <a:xfrm>
            <a:off x="348314" y="3802942"/>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Placeholder 1">
            <a:extLst>
              <a:ext uri="{FF2B5EF4-FFF2-40B4-BE49-F238E27FC236}">
                <a16:creationId xmlns:a16="http://schemas.microsoft.com/office/drawing/2014/main" id="{1CBE4924-BE30-7254-A30B-A8065A3A97F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81960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ng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FA5E9D3D-E391-43B0-9335-27AB8D181717}"/>
              </a:ext>
            </a:extLst>
          </p:cNvPr>
          <p:cNvSpPr>
            <a:spLocks noGrp="1"/>
          </p:cNvSpPr>
          <p:nvPr>
            <p:ph sz="half" idx="2"/>
          </p:nvPr>
        </p:nvSpPr>
        <p:spPr>
          <a:xfrm>
            <a:off x="8129588" y="476250"/>
            <a:ext cx="3705225" cy="5508625"/>
          </a:xfrm>
          <a:prstGeom prst="rect">
            <a:avLst/>
          </a:prstGeom>
        </p:spPr>
        <p:txBody>
          <a:bodyPr t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Placeholder 1">
            <a:extLst>
              <a:ext uri="{FF2B5EF4-FFF2-40B4-BE49-F238E27FC236}">
                <a16:creationId xmlns:a16="http://schemas.microsoft.com/office/drawing/2014/main" id="{9412406D-D13B-8D1D-3BA5-340BD69A1BCD}"/>
              </a:ext>
            </a:extLst>
          </p:cNvPr>
          <p:cNvSpPr>
            <a:spLocks noGrp="1"/>
          </p:cNvSpPr>
          <p:nvPr>
            <p:ph type="title"/>
          </p:nvPr>
        </p:nvSpPr>
        <p:spPr>
          <a:xfrm>
            <a:off x="348314" y="476250"/>
            <a:ext cx="7600486"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9" name="Content Placeholder 2">
            <a:extLst>
              <a:ext uri="{FF2B5EF4-FFF2-40B4-BE49-F238E27FC236}">
                <a16:creationId xmlns:a16="http://schemas.microsoft.com/office/drawing/2014/main" id="{3289BAA1-9492-5262-04CC-FD1DD769C6F3}"/>
              </a:ext>
            </a:extLst>
          </p:cNvPr>
          <p:cNvSpPr>
            <a:spLocks noGrp="1"/>
          </p:cNvSpPr>
          <p:nvPr>
            <p:ph idx="1"/>
          </p:nvPr>
        </p:nvSpPr>
        <p:spPr>
          <a:xfrm>
            <a:off x="348314" y="1419909"/>
            <a:ext cx="75996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833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um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E4477052-1501-4E26-852F-71F0C0E6E944}"/>
              </a:ext>
            </a:extLst>
          </p:cNvPr>
          <p:cNvSpPr>
            <a:spLocks noGrp="1"/>
          </p:cNvSpPr>
          <p:nvPr>
            <p:ph sz="half" idx="2"/>
          </p:nvPr>
        </p:nvSpPr>
        <p:spPr>
          <a:xfrm>
            <a:off x="6188077" y="476250"/>
            <a:ext cx="5646736" cy="5508625"/>
          </a:xfrm>
          <a:prstGeom prst="rect">
            <a:avLst/>
          </a:prstGeom>
        </p:spPr>
        <p:txBody>
          <a:bodyPr/>
          <a:lstStyle>
            <a:lvl1pPr marL="216000" indent="-216000">
              <a:buFont typeface="Calibri" panose="020F050202020403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31788F59-82C9-5062-E29F-74962262CAC1}"/>
              </a:ext>
            </a:extLst>
          </p:cNvPr>
          <p:cNvSpPr>
            <a:spLocks noGrp="1"/>
          </p:cNvSpPr>
          <p:nvPr>
            <p:ph type="title"/>
          </p:nvPr>
        </p:nvSpPr>
        <p:spPr>
          <a:xfrm>
            <a:off x="348314" y="476250"/>
            <a:ext cx="56484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5" name="Content Placeholder 2">
            <a:extLst>
              <a:ext uri="{FF2B5EF4-FFF2-40B4-BE49-F238E27FC236}">
                <a16:creationId xmlns:a16="http://schemas.microsoft.com/office/drawing/2014/main" id="{06A5CC0F-E306-05B4-78E4-AA128A57F12A}"/>
              </a:ext>
            </a:extLst>
          </p:cNvPr>
          <p:cNvSpPr>
            <a:spLocks noGrp="1"/>
          </p:cNvSpPr>
          <p:nvPr>
            <p:ph idx="1"/>
          </p:nvPr>
        </p:nvSpPr>
        <p:spPr>
          <a:xfrm>
            <a:off x="348314" y="1419909"/>
            <a:ext cx="56484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4535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0D0E12FD-03AF-4087-AFA2-EA9EE8CFB1A2}"/>
              </a:ext>
            </a:extLst>
          </p:cNvPr>
          <p:cNvSpPr>
            <a:spLocks noGrp="1"/>
          </p:cNvSpPr>
          <p:nvPr>
            <p:ph sz="half" idx="2"/>
          </p:nvPr>
        </p:nvSpPr>
        <p:spPr>
          <a:xfrm>
            <a:off x="4238625" y="476250"/>
            <a:ext cx="7598175" cy="55086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2">
            <a:extLst>
              <a:ext uri="{FF2B5EF4-FFF2-40B4-BE49-F238E27FC236}">
                <a16:creationId xmlns:a16="http://schemas.microsoft.com/office/drawing/2014/main" id="{8FAFF4E0-5C86-12AE-2382-2817358EDF53}"/>
              </a:ext>
            </a:extLst>
          </p:cNvPr>
          <p:cNvSpPr>
            <a:spLocks noGrp="1"/>
          </p:cNvSpPr>
          <p:nvPr>
            <p:ph idx="1"/>
          </p:nvPr>
        </p:nvSpPr>
        <p:spPr>
          <a:xfrm>
            <a:off x="348314"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4D35201E-3D50-5C2D-369C-163E9789F7FE}"/>
              </a:ext>
            </a:extLst>
          </p:cNvPr>
          <p:cNvSpPr>
            <a:spLocks noGrp="1"/>
          </p:cNvSpPr>
          <p:nvPr>
            <p:ph type="title"/>
          </p:nvPr>
        </p:nvSpPr>
        <p:spPr>
          <a:xfrm>
            <a:off x="348314" y="476250"/>
            <a:ext cx="370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972205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s ">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9D6752F1-DD44-6064-E954-1F249773F056}"/>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6" name="Content Placeholder 2">
            <a:extLst>
              <a:ext uri="{FF2B5EF4-FFF2-40B4-BE49-F238E27FC236}">
                <a16:creationId xmlns:a16="http://schemas.microsoft.com/office/drawing/2014/main" id="{74038C46-1B7F-5C1A-91C4-575D5C407648}"/>
              </a:ext>
            </a:extLst>
          </p:cNvPr>
          <p:cNvSpPr>
            <a:spLocks noGrp="1"/>
          </p:cNvSpPr>
          <p:nvPr>
            <p:ph idx="1"/>
          </p:nvPr>
        </p:nvSpPr>
        <p:spPr>
          <a:xfrm>
            <a:off x="348314"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096966B4-BF13-2584-7087-AF61FF06D2DA}"/>
              </a:ext>
            </a:extLst>
          </p:cNvPr>
          <p:cNvSpPr>
            <a:spLocks noGrp="1"/>
          </p:cNvSpPr>
          <p:nvPr>
            <p:ph idx="10"/>
          </p:nvPr>
        </p:nvSpPr>
        <p:spPr>
          <a:xfrm>
            <a:off x="4242290"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CD6C70AC-AF90-A359-385D-D372D83AC6EC}"/>
              </a:ext>
            </a:extLst>
          </p:cNvPr>
          <p:cNvSpPr>
            <a:spLocks noGrp="1"/>
          </p:cNvSpPr>
          <p:nvPr>
            <p:ph idx="11"/>
          </p:nvPr>
        </p:nvSpPr>
        <p:spPr>
          <a:xfrm>
            <a:off x="8130045"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3859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s - version 2">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29AF4AA3-BF4E-4E58-A98B-459E5414BF18}"/>
              </a:ext>
            </a:extLst>
          </p:cNvPr>
          <p:cNvSpPr>
            <a:spLocks noGrp="1"/>
          </p:cNvSpPr>
          <p:nvPr>
            <p:ph idx="13"/>
          </p:nvPr>
        </p:nvSpPr>
        <p:spPr>
          <a:xfrm>
            <a:off x="6188075" y="1412875"/>
            <a:ext cx="5648229"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AE6335D6-10EE-4312-850E-C74CE43D14F8}"/>
              </a:ext>
            </a:extLst>
          </p:cNvPr>
          <p:cNvSpPr>
            <a:spLocks noGrp="1"/>
          </p:cNvSpPr>
          <p:nvPr>
            <p:ph idx="14"/>
          </p:nvPr>
        </p:nvSpPr>
        <p:spPr>
          <a:xfrm>
            <a:off x="6188075" y="3788874"/>
            <a:ext cx="5648229"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1">
            <a:extLst>
              <a:ext uri="{FF2B5EF4-FFF2-40B4-BE49-F238E27FC236}">
                <a16:creationId xmlns:a16="http://schemas.microsoft.com/office/drawing/2014/main" id="{1879340F-A91E-793B-DB2C-E6319A106949}"/>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A2C2C05F-BE7E-FCC8-E4F1-534D47BA6E0D}"/>
              </a:ext>
            </a:extLst>
          </p:cNvPr>
          <p:cNvSpPr>
            <a:spLocks noGrp="1"/>
          </p:cNvSpPr>
          <p:nvPr>
            <p:ph idx="1"/>
          </p:nvPr>
        </p:nvSpPr>
        <p:spPr>
          <a:xfrm>
            <a:off x="348314" y="1419909"/>
            <a:ext cx="56484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641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s - version 3">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D2B6EB0-1257-0B88-6CEA-A907F527CBDB}"/>
              </a:ext>
            </a:extLst>
          </p:cNvPr>
          <p:cNvSpPr>
            <a:spLocks noGrp="1"/>
          </p:cNvSpPr>
          <p:nvPr>
            <p:ph idx="15"/>
          </p:nvPr>
        </p:nvSpPr>
        <p:spPr>
          <a:xfrm>
            <a:off x="348314" y="1419909"/>
            <a:ext cx="56484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1">
            <a:extLst>
              <a:ext uri="{FF2B5EF4-FFF2-40B4-BE49-F238E27FC236}">
                <a16:creationId xmlns:a16="http://schemas.microsoft.com/office/drawing/2014/main" id="{C25A15FD-FCFE-41A1-C6B5-5CE0B91372C2}"/>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7" name="Content Placeholder 2">
            <a:extLst>
              <a:ext uri="{FF2B5EF4-FFF2-40B4-BE49-F238E27FC236}">
                <a16:creationId xmlns:a16="http://schemas.microsoft.com/office/drawing/2014/main" id="{26B50135-6C53-A72F-F914-BC2FE80FC5BE}"/>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8D553A3B-2E82-66B7-1344-9CE126DC630F}"/>
              </a:ext>
            </a:extLst>
          </p:cNvPr>
          <p:cNvSpPr>
            <a:spLocks noGrp="1"/>
          </p:cNvSpPr>
          <p:nvPr>
            <p:ph idx="13"/>
          </p:nvPr>
        </p:nvSpPr>
        <p:spPr>
          <a:xfrm>
            <a:off x="6188075" y="1412875"/>
            <a:ext cx="5648229" cy="45792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5534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s - version 4">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1222AB4-9340-5454-7108-89E9C3E75E77}"/>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D430803C-7B10-D218-299D-C6BE2C2AC02D}"/>
              </a:ext>
            </a:extLst>
          </p:cNvPr>
          <p:cNvSpPr>
            <a:spLocks noGrp="1"/>
          </p:cNvSpPr>
          <p:nvPr>
            <p:ph idx="1"/>
          </p:nvPr>
        </p:nvSpPr>
        <p:spPr>
          <a:xfrm>
            <a:off x="348314" y="1419909"/>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2B34803A-446A-9522-63F2-BEBAAE518E58}"/>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109B04A6-5503-A4A1-4CF4-971EF8FA16C5}"/>
              </a:ext>
            </a:extLst>
          </p:cNvPr>
          <p:cNvSpPr>
            <a:spLocks noGrp="1"/>
          </p:cNvSpPr>
          <p:nvPr>
            <p:ph idx="14"/>
          </p:nvPr>
        </p:nvSpPr>
        <p:spPr>
          <a:xfrm>
            <a:off x="6188075" y="3777909"/>
            <a:ext cx="5648229"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1856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s - version 5">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AAE64EF5-5F1A-0748-C19A-D17FD5B3B8AA}"/>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12">
            <a:extLst>
              <a:ext uri="{FF2B5EF4-FFF2-40B4-BE49-F238E27FC236}">
                <a16:creationId xmlns:a16="http://schemas.microsoft.com/office/drawing/2014/main" id="{D47C667E-1397-1DA9-3B09-017C13575DFE}"/>
              </a:ext>
            </a:extLst>
          </p:cNvPr>
          <p:cNvSpPr>
            <a:spLocks noGrp="1"/>
          </p:cNvSpPr>
          <p:nvPr>
            <p:ph sz="quarter" idx="10"/>
          </p:nvPr>
        </p:nvSpPr>
        <p:spPr>
          <a:xfrm>
            <a:off x="348314" y="1419910"/>
            <a:ext cx="565561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9CD144C4-8F84-3E49-3D70-373B26E67F70}"/>
              </a:ext>
            </a:extLst>
          </p:cNvPr>
          <p:cNvSpPr>
            <a:spLocks noGrp="1"/>
          </p:cNvSpPr>
          <p:nvPr>
            <p:ph sz="quarter" idx="11"/>
          </p:nvPr>
        </p:nvSpPr>
        <p:spPr>
          <a:xfrm>
            <a:off x="6184900" y="1419910"/>
            <a:ext cx="565561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Content Placeholder 2">
            <a:extLst>
              <a:ext uri="{FF2B5EF4-FFF2-40B4-BE49-F238E27FC236}">
                <a16:creationId xmlns:a16="http://schemas.microsoft.com/office/drawing/2014/main" id="{0A1A845D-9959-78DB-063F-DF993E4428A4}"/>
              </a:ext>
            </a:extLst>
          </p:cNvPr>
          <p:cNvSpPr>
            <a:spLocks noGrp="1"/>
          </p:cNvSpPr>
          <p:nvPr>
            <p:ph idx="16"/>
          </p:nvPr>
        </p:nvSpPr>
        <p:spPr>
          <a:xfrm>
            <a:off x="348314" y="3777909"/>
            <a:ext cx="11480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0194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ntents">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EC24616C-D896-B389-2FF8-A59BB8B1091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12">
            <a:extLst>
              <a:ext uri="{FF2B5EF4-FFF2-40B4-BE49-F238E27FC236}">
                <a16:creationId xmlns:a16="http://schemas.microsoft.com/office/drawing/2014/main" id="{2DEA4315-570C-6B44-BDDB-41375F3F5AEB}"/>
              </a:ext>
            </a:extLst>
          </p:cNvPr>
          <p:cNvSpPr>
            <a:spLocks noGrp="1"/>
          </p:cNvSpPr>
          <p:nvPr>
            <p:ph sz="quarter" idx="10"/>
          </p:nvPr>
        </p:nvSpPr>
        <p:spPr>
          <a:xfrm>
            <a:off x="348314" y="1419910"/>
            <a:ext cx="565561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1D8A4818-0C5C-40B5-49C6-65569B842DC3}"/>
              </a:ext>
            </a:extLst>
          </p:cNvPr>
          <p:cNvSpPr>
            <a:spLocks noGrp="1"/>
          </p:cNvSpPr>
          <p:nvPr>
            <p:ph sz="quarter" idx="11"/>
          </p:nvPr>
        </p:nvSpPr>
        <p:spPr>
          <a:xfrm>
            <a:off x="6184900" y="1419910"/>
            <a:ext cx="565561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Content Placeholder 2">
            <a:extLst>
              <a:ext uri="{FF2B5EF4-FFF2-40B4-BE49-F238E27FC236}">
                <a16:creationId xmlns:a16="http://schemas.microsoft.com/office/drawing/2014/main" id="{AE0C6272-6D2F-5D5B-9A93-1AC45668F998}"/>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4222670B-0248-6CAD-DF27-1D8E9B639466}"/>
              </a:ext>
            </a:extLst>
          </p:cNvPr>
          <p:cNvSpPr>
            <a:spLocks noGrp="1"/>
          </p:cNvSpPr>
          <p:nvPr>
            <p:ph idx="14"/>
          </p:nvPr>
        </p:nvSpPr>
        <p:spPr>
          <a:xfrm>
            <a:off x="6188075" y="3777909"/>
            <a:ext cx="5648229"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36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2024</a:t>
            </a:fld>
            <a:r>
              <a:rPr lang="en-US" dirty="0">
                <a:solidFill>
                  <a:schemeClr val="bg1"/>
                </a:solidFill>
              </a:rPr>
              <a:t>. All rights reserved. Informa Tech, a trading division of Informa PLC</a:t>
            </a:r>
            <a:endParaRPr lang="en-GB" dirty="0">
              <a:solidFill>
                <a:schemeClr val="bg1"/>
              </a:solidFill>
            </a:endParaRP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1"/>
                </a:solidFill>
              </a:rPr>
              <a:t>Copyright © </a:t>
            </a:r>
            <a:fld id="{0AEACA82-443F-F143-97A9-1017F472789A}" type="datetimeyyyy">
              <a:rPr lang="en-US" smtClean="0">
                <a:solidFill>
                  <a:schemeClr val="tx1"/>
                </a:solidFill>
              </a:rPr>
              <a:pPr algn="ctr"/>
              <a:t>2024</a:t>
            </a:fld>
            <a:r>
              <a:rPr lang="en-US" dirty="0">
                <a:solidFill>
                  <a:schemeClr val="tx1"/>
                </a:solidFill>
              </a:rPr>
              <a:t>. All rights reserved. Informa Tech, a trading division of Informa PLC</a:t>
            </a:r>
            <a:endParaRPr lang="en-GB" dirty="0">
              <a:solidFill>
                <a:schemeClr val="tx1"/>
              </a:solidFill>
            </a:endParaRPr>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62FBD648-5013-C295-2F48-541924D8C0C4}"/>
              </a:ext>
            </a:extLst>
          </p:cNvPr>
          <p:cNvSpPr>
            <a:spLocks noGrp="1"/>
          </p:cNvSpPr>
          <p:nvPr>
            <p:ph type="title" hasCustomPrompt="1"/>
          </p:nvPr>
        </p:nvSpPr>
        <p:spPr>
          <a:xfrm>
            <a:off x="347664" y="2086928"/>
            <a:ext cx="7600949" cy="3204210"/>
          </a:xfrm>
          <a:prstGeom prst="rect">
            <a:avLst/>
          </a:prstGeom>
        </p:spPr>
        <p:txBody>
          <a:bodyPr anchor="t" anchorCtr="0">
            <a:noAutofit/>
          </a:bodyPr>
          <a:lstStyle>
            <a:lvl1pPr>
              <a:lnSpc>
                <a:spcPct val="80000"/>
              </a:lnSpc>
              <a:defRPr sz="5600" b="1" spc="-20" baseline="0">
                <a:solidFill>
                  <a:schemeClr val="accent1"/>
                </a:solidFill>
              </a:defRPr>
            </a:lvl1pPr>
          </a:lstStyle>
          <a:p>
            <a:r>
              <a:rPr lang="en-GB"/>
              <a:t>Divider slide title</a:t>
            </a:r>
            <a:br>
              <a:rPr lang="en-GB"/>
            </a:br>
            <a:r>
              <a:rPr lang="en-GB"/>
              <a:t>goes here</a:t>
            </a:r>
          </a:p>
        </p:txBody>
      </p:sp>
      <p:cxnSp>
        <p:nvCxnSpPr>
          <p:cNvPr id="6" name="Straight Connector 5">
            <a:extLst>
              <a:ext uri="{FF2B5EF4-FFF2-40B4-BE49-F238E27FC236}">
                <a16:creationId xmlns:a16="http://schemas.microsoft.com/office/drawing/2014/main" id="{C70FC7FE-DA8A-596F-40AE-4B7176FB2918}"/>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649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647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98201E-7E81-0F56-A54D-740CE49AEE03}"/>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4110166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ppendix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27A14-54A1-758A-0CFC-53E929FBE1CF}"/>
              </a:ext>
            </a:extLst>
          </p:cNvPr>
          <p:cNvSpPr txBox="1"/>
          <p:nvPr userDrawn="1"/>
        </p:nvSpPr>
        <p:spPr>
          <a:xfrm>
            <a:off x="268189" y="1889701"/>
            <a:ext cx="5659436" cy="954107"/>
          </a:xfrm>
          <a:prstGeom prst="rect">
            <a:avLst/>
          </a:prstGeom>
          <a:noFill/>
        </p:spPr>
        <p:txBody>
          <a:bodyPr wrap="square" rtlCol="0">
            <a:spAutoFit/>
          </a:bodyPr>
          <a:lstStyle/>
          <a:p>
            <a:r>
              <a:rPr lang="en-US" sz="5600" b="1" dirty="0">
                <a:solidFill>
                  <a:schemeClr val="accent1"/>
                </a:solidFill>
                <a:latin typeface="+mn-lt"/>
              </a:rPr>
              <a:t>Appendix</a:t>
            </a:r>
          </a:p>
        </p:txBody>
      </p:sp>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2024</a:t>
            </a:fld>
            <a:r>
              <a:rPr lang="en-US" dirty="0">
                <a:solidFill>
                  <a:schemeClr val="bg1"/>
                </a:solidFill>
              </a:rPr>
              <a:t>. All rights reserved. Informa Tech, a trading division of Informa PLC</a:t>
            </a:r>
            <a:endParaRPr lang="en-GB" dirty="0">
              <a:solidFill>
                <a:schemeClr val="bg1"/>
              </a:solidFill>
            </a:endParaRP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1"/>
                </a:solidFill>
              </a:rPr>
              <a:t>Copyright © </a:t>
            </a:r>
            <a:fld id="{0AEACA82-443F-F143-97A9-1017F472789A}" type="datetimeyyyy">
              <a:rPr lang="en-US" smtClean="0">
                <a:solidFill>
                  <a:schemeClr val="tx1"/>
                </a:solidFill>
              </a:rPr>
              <a:pPr algn="ctr"/>
              <a:t>2024</a:t>
            </a:fld>
            <a:r>
              <a:rPr lang="en-US" dirty="0">
                <a:solidFill>
                  <a:schemeClr val="tx1"/>
                </a:solidFill>
              </a:rPr>
              <a:t>. All rights reserved. Informa Tech, a trading division of Informa PLC</a:t>
            </a:r>
            <a:endParaRPr lang="en-GB" dirty="0">
              <a:solidFill>
                <a:schemeClr val="tx1"/>
              </a:solidFill>
            </a:endParaRPr>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4F4459E0-3C42-1528-682F-0631964AF215}"/>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535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lid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Content Placeholder 12">
            <a:extLst>
              <a:ext uri="{FF2B5EF4-FFF2-40B4-BE49-F238E27FC236}">
                <a16:creationId xmlns:a16="http://schemas.microsoft.com/office/drawing/2014/main" id="{8A449E67-25F4-0115-8786-3325B66EE76D}"/>
              </a:ext>
            </a:extLst>
          </p:cNvPr>
          <p:cNvSpPr>
            <a:spLocks noGrp="1"/>
          </p:cNvSpPr>
          <p:nvPr>
            <p:ph sz="quarter" idx="10"/>
          </p:nvPr>
        </p:nvSpPr>
        <p:spPr>
          <a:xfrm>
            <a:off x="348314" y="1412875"/>
            <a:ext cx="11480800" cy="4575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3" name="Title Placeholder 1">
            <a:extLst>
              <a:ext uri="{FF2B5EF4-FFF2-40B4-BE49-F238E27FC236}">
                <a16:creationId xmlns:a16="http://schemas.microsoft.com/office/drawing/2014/main" id="{422B2C43-9BC6-A9C0-A310-150EA6DCB2DC}"/>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210502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Legal Disclaimer">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E53201F-D277-FA1F-012C-2688183E2CB8}"/>
              </a:ext>
            </a:extLst>
          </p:cNvPr>
          <p:cNvSpPr txBox="1"/>
          <p:nvPr userDrawn="1"/>
        </p:nvSpPr>
        <p:spPr>
          <a:xfrm>
            <a:off x="256585" y="3884093"/>
            <a:ext cx="7676153" cy="2308324"/>
          </a:xfrm>
          <a:prstGeom prst="rect">
            <a:avLst/>
          </a:prstGeom>
          <a:noFill/>
        </p:spPr>
        <p:txBody>
          <a:bodyPr wrap="square" numCol="3" rtlCol="0" anchor="b">
            <a:spAutoFit/>
          </a:bodyPr>
          <a:lstStyle/>
          <a:p>
            <a:endParaRPr lang="en-US" sz="1200" b="1" dirty="0">
              <a:solidFill>
                <a:schemeClr val="accent1"/>
              </a:solidFill>
            </a:endParaRPr>
          </a:p>
          <a:p>
            <a:r>
              <a:rPr lang="en-US" sz="1200" b="1" dirty="0">
                <a:solidFill>
                  <a:schemeClr val="accent1"/>
                </a:solidFill>
              </a:rPr>
              <a:t>Get in touch</a:t>
            </a:r>
          </a:p>
          <a:p>
            <a:r>
              <a:rPr lang="en-US" sz="1200" dirty="0">
                <a:solidFill>
                  <a:schemeClr val="tx1"/>
                </a:solidFill>
              </a:rPr>
              <a:t>Americas</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tx1"/>
                </a:solidFill>
              </a:rPr>
              <a:t> </a:t>
            </a:r>
          </a:p>
          <a:p>
            <a:r>
              <a:rPr lang="en-US" sz="1200" dirty="0">
                <a:solidFill>
                  <a:schemeClr val="tx1"/>
                </a:solidFill>
              </a:rPr>
              <a:t>08:00 – 18:00 GMT -5</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Europe, Middle East &amp; Africa</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accent1"/>
                </a:solidFill>
              </a:rPr>
              <a:t> </a:t>
            </a:r>
          </a:p>
          <a:p>
            <a:r>
              <a:rPr lang="en-US" sz="1200" dirty="0">
                <a:solidFill>
                  <a:schemeClr val="tx1"/>
                </a:solidFill>
              </a:rPr>
              <a:t>8:00 – 18:00 GMT</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Asia Pacific</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accent1"/>
                </a:solidFill>
              </a:rPr>
              <a:t> </a:t>
            </a:r>
          </a:p>
          <a:p>
            <a:r>
              <a:rPr lang="en-US" sz="1200" dirty="0">
                <a:solidFill>
                  <a:schemeClr val="tx1"/>
                </a:solidFill>
              </a:rPr>
              <a:t>08:00 – 18:00 GMT + 8</a:t>
            </a:r>
          </a:p>
        </p:txBody>
      </p:sp>
      <p:sp>
        <p:nvSpPr>
          <p:cNvPr id="6" name="TextBox 5">
            <a:extLst>
              <a:ext uri="{FF2B5EF4-FFF2-40B4-BE49-F238E27FC236}">
                <a16:creationId xmlns:a16="http://schemas.microsoft.com/office/drawing/2014/main" id="{C21B1634-6E67-DC76-63DC-3549CE45D3CA}"/>
              </a:ext>
            </a:extLst>
          </p:cNvPr>
          <p:cNvSpPr txBox="1"/>
          <p:nvPr userDrawn="1"/>
        </p:nvSpPr>
        <p:spPr>
          <a:xfrm>
            <a:off x="256585" y="483116"/>
            <a:ext cx="9635127" cy="3370153"/>
          </a:xfrm>
          <a:prstGeom prst="rect">
            <a:avLst/>
          </a:prstGeom>
          <a:noFill/>
        </p:spPr>
        <p:txBody>
          <a:bodyPr wrap="square" tIns="0" rtlCol="0">
            <a:spAutoFit/>
          </a:bodyPr>
          <a:lstStyle/>
          <a:p>
            <a:r>
              <a:rPr lang="en-US" sz="1200" b="1" dirty="0">
                <a:solidFill>
                  <a:schemeClr val="accent1"/>
                </a:solidFill>
              </a:rPr>
              <a:t>Disclaimer</a:t>
            </a:r>
            <a:br>
              <a:rPr lang="en-US" sz="1200" dirty="0">
                <a:solidFill>
                  <a:schemeClr val="tx1"/>
                </a:solidFill>
              </a:rPr>
            </a:br>
            <a:br>
              <a:rPr lang="en-US" sz="1200" dirty="0">
                <a:solidFill>
                  <a:schemeClr val="tx1"/>
                </a:solidFill>
              </a:rPr>
            </a:br>
            <a:r>
              <a:rPr lang="en-GB" sz="1200" dirty="0">
                <a:solidFill>
                  <a:schemeClr val="tx1"/>
                </a:solidFill>
              </a:rPr>
              <a:t>The Omdia research, data and information referenced herein (the “Omdia Materials”) are the copyrighted property of Informa Tech and its subsidiaries or affiliates (together “Informa Tech”) or its third party data providers and represent data, research, opinions, or viewpoints published by Informa Tech, and are not representations of fact.</a:t>
            </a:r>
          </a:p>
          <a:p>
            <a:endParaRPr lang="en-GB" sz="1200" dirty="0">
              <a:solidFill>
                <a:schemeClr val="tx1"/>
              </a:solidFill>
            </a:endParaRPr>
          </a:p>
          <a:p>
            <a:r>
              <a:rPr lang="en-GB" sz="1200" dirty="0">
                <a:solidFill>
                  <a:schemeClr val="tx1"/>
                </a:solidFill>
              </a:rPr>
              <a:t>The Omdia Materials reflect information and opinions from the original publication date and not from the date of this document. The information and opinions expressed in the Omdia Materials are subject to change without notice and Informa Tech does not have any duty or responsibility to update the Omdia Materials or this publication as a result. </a:t>
            </a:r>
          </a:p>
          <a:p>
            <a:endParaRPr lang="en-GB" sz="1200" dirty="0">
              <a:solidFill>
                <a:schemeClr val="tx1"/>
              </a:solidFill>
            </a:endParaRPr>
          </a:p>
          <a:p>
            <a:r>
              <a:rPr lang="en-GB" sz="1200" dirty="0">
                <a:solidFill>
                  <a:schemeClr val="tx1"/>
                </a:solidFill>
              </a:rPr>
              <a:t>Omdia Materials are delivered on an “as-is” and “as-available” basis. No representation or warranty, express or implied, is made as to the fairness, accuracy, completeness, or correctness of the information, opinions, and conclusions contained in Omdia Materials. </a:t>
            </a:r>
          </a:p>
          <a:p>
            <a:endParaRPr lang="en-GB" sz="1200" dirty="0">
              <a:solidFill>
                <a:schemeClr val="tx1"/>
              </a:solidFill>
            </a:endParaRPr>
          </a:p>
          <a:p>
            <a:r>
              <a:rPr lang="en-GB" sz="1200" dirty="0">
                <a:solidFill>
                  <a:schemeClr val="tx1"/>
                </a:solidFill>
              </a:rPr>
              <a:t>To the maximum extent permitted by law, Informa Tech and its affiliates, officers, directors, employees, agents, and third party data providers disclaim any liability (including, without limitation, any liability arising from fault or negligence) as to the accuracy or completeness or use of the Omdia Materials. Informa Tech will not, under any circumstance whatsoever, be liable for any trading, investment, commercial, or other decisions based on or made in reliance of the Omdia Materials.</a:t>
            </a:r>
          </a:p>
          <a:p>
            <a:endParaRPr lang="en-GB" sz="1200" dirty="0">
              <a:solidFill>
                <a:schemeClr val="tx1"/>
              </a:solidFill>
            </a:endParaRPr>
          </a:p>
        </p:txBody>
      </p:sp>
      <p:cxnSp>
        <p:nvCxnSpPr>
          <p:cNvPr id="17" name="Straight Connector 16">
            <a:extLst>
              <a:ext uri="{FF2B5EF4-FFF2-40B4-BE49-F238E27FC236}">
                <a16:creationId xmlns:a16="http://schemas.microsoft.com/office/drawing/2014/main" id="{F1929A7B-7AA3-37E6-4A32-E1BE42055872}"/>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8E1B4304-3246-96A1-6FAB-4DB13DB092D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70000" y="6247807"/>
            <a:ext cx="1166400" cy="250323"/>
          </a:xfrm>
          <a:prstGeom prst="rect">
            <a:avLst/>
          </a:prstGeom>
        </p:spPr>
      </p:pic>
      <p:sp>
        <p:nvSpPr>
          <p:cNvPr id="19" name="Footer Placeholder 4">
            <a:extLst>
              <a:ext uri="{FF2B5EF4-FFF2-40B4-BE49-F238E27FC236}">
                <a16:creationId xmlns:a16="http://schemas.microsoft.com/office/drawing/2014/main" id="{DA247BFF-6DF6-E7B6-57ED-81C28558DE88}"/>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2024</a:t>
            </a:fld>
            <a:r>
              <a:rPr lang="en-US" dirty="0"/>
              <a:t>. All rights reserved. Informa Tech, a trading division of Informa PLC</a:t>
            </a:r>
            <a:endParaRPr lang="en-GB" dirty="0"/>
          </a:p>
        </p:txBody>
      </p:sp>
      <p:sp>
        <p:nvSpPr>
          <p:cNvPr id="20" name="Slide Number Placeholder 5">
            <a:extLst>
              <a:ext uri="{FF2B5EF4-FFF2-40B4-BE49-F238E27FC236}">
                <a16:creationId xmlns:a16="http://schemas.microsoft.com/office/drawing/2014/main" id="{C3541C01-2163-8CDB-015B-E40D545A65A0}"/>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330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FE22-3D98-58BA-0310-630442A9E996}"/>
              </a:ext>
            </a:extLst>
          </p:cNvPr>
          <p:cNvSpPr>
            <a:spLocks noGrp="1"/>
          </p:cNvSpPr>
          <p:nvPr>
            <p:ph type="title" hasCustomPrompt="1"/>
          </p:nvPr>
        </p:nvSpPr>
        <p:spPr>
          <a:xfrm>
            <a:off x="338473" y="465696"/>
            <a:ext cx="9544050" cy="3373200"/>
          </a:xfrm>
        </p:spPr>
        <p:txBody>
          <a:bodyPr anchor="b"/>
          <a:lstStyle>
            <a:lvl1pPr>
              <a:defRPr sz="5600">
                <a:solidFill>
                  <a:schemeClr val="bg1"/>
                </a:solidFill>
              </a:defRPr>
            </a:lvl1pPr>
          </a:lstStyle>
          <a:p>
            <a:r>
              <a:rPr lang="en-US"/>
              <a:t>“Example catalyst text of up to six lines; that is, no more than 25 words or so.”</a:t>
            </a:r>
            <a:endParaRPr lang="en-GB"/>
          </a:p>
        </p:txBody>
      </p:sp>
      <p:sp>
        <p:nvSpPr>
          <p:cNvPr id="13" name="Slide Number Placeholder 5">
            <a:extLst>
              <a:ext uri="{FF2B5EF4-FFF2-40B4-BE49-F238E27FC236}">
                <a16:creationId xmlns:a16="http://schemas.microsoft.com/office/drawing/2014/main" id="{A29FA0C4-737C-755A-3EFF-97CA2ACA45D6}"/>
              </a:ext>
            </a:extLst>
          </p:cNvPr>
          <p:cNvSpPr>
            <a:spLocks noGrp="1"/>
          </p:cNvSpPr>
          <p:nvPr>
            <p:ph type="sldNum" sz="quarter" idx="4"/>
          </p:nvPr>
        </p:nvSpPr>
        <p:spPr>
          <a:xfrm>
            <a:off x="347663" y="6171324"/>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Page </a:t>
            </a:r>
            <a:fld id="{A30585B2-4AE5-4E24-B2F9-21CF896AC489}" type="slidenum">
              <a:rPr lang="en-GB" smtClean="0"/>
              <a:pPr/>
              <a:t>‹#›</a:t>
            </a:fld>
            <a:endParaRPr lang="en-GB" dirty="0"/>
          </a:p>
        </p:txBody>
      </p:sp>
      <p:cxnSp>
        <p:nvCxnSpPr>
          <p:cNvPr id="14" name="Straight Connector 13">
            <a:extLst>
              <a:ext uri="{FF2B5EF4-FFF2-40B4-BE49-F238E27FC236}">
                <a16:creationId xmlns:a16="http://schemas.microsoft.com/office/drawing/2014/main" id="{1C196BFC-8080-32FA-0E02-68757B424FBF}"/>
              </a:ext>
            </a:extLst>
          </p:cNvPr>
          <p:cNvCxnSpPr>
            <a:cxnSpLocks/>
          </p:cNvCxnSpPr>
          <p:nvPr userDrawn="1"/>
        </p:nvCxnSpPr>
        <p:spPr>
          <a:xfrm>
            <a:off x="347663" y="6087665"/>
            <a:ext cx="11487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22E54122-2FEC-83B1-42E6-6EC85FB928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0000" y="6247807"/>
            <a:ext cx="1166400" cy="250323"/>
          </a:xfrm>
          <a:prstGeom prst="rect">
            <a:avLst/>
          </a:prstGeom>
        </p:spPr>
      </p:pic>
      <p:sp>
        <p:nvSpPr>
          <p:cNvPr id="16" name="Footer Placeholder 4">
            <a:extLst>
              <a:ext uri="{FF2B5EF4-FFF2-40B4-BE49-F238E27FC236}">
                <a16:creationId xmlns:a16="http://schemas.microsoft.com/office/drawing/2014/main" id="{99824E61-7832-7346-5B5C-A5219D43CF0B}"/>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2024</a:t>
            </a:fld>
            <a:r>
              <a:rPr lang="en-US" dirty="0">
                <a:solidFill>
                  <a:schemeClr val="bg1"/>
                </a:solidFill>
              </a:rPr>
              <a:t>. All rights reserved. Informa Tech, a trading division of Informa PLC</a:t>
            </a:r>
            <a:endParaRPr lang="en-GB" dirty="0">
              <a:solidFill>
                <a:schemeClr val="bg1"/>
              </a:solidFill>
            </a:endParaRPr>
          </a:p>
        </p:txBody>
      </p:sp>
      <p:sp>
        <p:nvSpPr>
          <p:cNvPr id="5" name="Text Placeholder 4">
            <a:extLst>
              <a:ext uri="{FF2B5EF4-FFF2-40B4-BE49-F238E27FC236}">
                <a16:creationId xmlns:a16="http://schemas.microsoft.com/office/drawing/2014/main" id="{FE52003F-2F27-11FA-751E-3CBF5E06A262}"/>
              </a:ext>
            </a:extLst>
          </p:cNvPr>
          <p:cNvSpPr>
            <a:spLocks noGrp="1"/>
          </p:cNvSpPr>
          <p:nvPr>
            <p:ph type="body" sz="quarter" idx="10" hasCustomPrompt="1"/>
          </p:nvPr>
        </p:nvSpPr>
        <p:spPr>
          <a:xfrm>
            <a:off x="338473" y="4010252"/>
            <a:ext cx="4043362" cy="1333499"/>
          </a:xfrm>
        </p:spPr>
        <p:txBody>
          <a:bodyPr wrap="square" anchor="b"/>
          <a:lstStyle>
            <a:lvl1pPr marL="0" indent="0">
              <a:buNone/>
              <a:defRPr sz="2800">
                <a:solidFill>
                  <a:schemeClr val="bg1"/>
                </a:solidFill>
              </a:defRPr>
            </a:lvl1pPr>
            <a:lvl2pPr marL="216000" indent="0">
              <a:buNone/>
              <a:defRPr/>
            </a:lvl2pPr>
          </a:lstStyle>
          <a:p>
            <a:pPr marL="216000" marR="0" lvl="0" indent="-216000" algn="l" defTabSz="914400" rtl="0" eaLnBrk="1" fontAlgn="auto" latinLnBrk="0" hangingPunct="1">
              <a:lnSpc>
                <a:spcPct val="100000"/>
              </a:lnSpc>
              <a:spcBef>
                <a:spcPts val="0"/>
              </a:spcBef>
              <a:spcAft>
                <a:spcPts val="0"/>
              </a:spcAft>
              <a:buClrTx/>
              <a:buSzTx/>
              <a:tabLst/>
              <a:defRPr/>
            </a:pPr>
            <a:r>
              <a:rPr lang="en-MY" sz="2800" dirty="0">
                <a:solidFill>
                  <a:schemeClr val="bg1"/>
                </a:solidFill>
              </a:rPr>
              <a:t>Analyst Name</a:t>
            </a:r>
          </a:p>
          <a:p>
            <a:pPr marL="216000" marR="0" lvl="0" indent="-216000" algn="l" defTabSz="914400" rtl="0" eaLnBrk="1" fontAlgn="auto" latinLnBrk="0" hangingPunct="1">
              <a:lnSpc>
                <a:spcPct val="100000"/>
              </a:lnSpc>
              <a:spcBef>
                <a:spcPts val="0"/>
              </a:spcBef>
              <a:spcAft>
                <a:spcPts val="0"/>
              </a:spcAft>
              <a:buClrTx/>
              <a:buSzTx/>
              <a:tabLst/>
              <a:defRPr/>
            </a:pPr>
            <a:r>
              <a:rPr lang="en-MY" sz="2800" dirty="0">
                <a:solidFill>
                  <a:schemeClr val="bg1"/>
                </a:solidFill>
              </a:rPr>
              <a:t>Role Title, Sector</a:t>
            </a:r>
            <a:endParaRPr lang="en-US" sz="2800" dirty="0">
              <a:solidFill>
                <a:schemeClr val="bg1"/>
              </a:solidFill>
            </a:endParaRPr>
          </a:p>
        </p:txBody>
      </p:sp>
    </p:spTree>
    <p:extLst>
      <p:ext uri="{BB962C8B-B14F-4D97-AF65-F5344CB8AC3E}">
        <p14:creationId xmlns:p14="http://schemas.microsoft.com/office/powerpoint/2010/main" val="69445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 One Column">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8BB78D-AEEB-DEC9-569A-79A415181A75}"/>
              </a:ext>
            </a:extLst>
          </p:cNvPr>
          <p:cNvSpPr>
            <a:spLocks noGrp="1"/>
          </p:cNvSpPr>
          <p:nvPr>
            <p:ph type="title" hasCustomPrompt="1"/>
          </p:nvPr>
        </p:nvSpPr>
        <p:spPr>
          <a:xfrm>
            <a:off x="348314" y="476250"/>
            <a:ext cx="11480800" cy="684214"/>
          </a:xfrm>
          <a:prstGeom prst="rect">
            <a:avLst/>
          </a:prstGeom>
        </p:spPr>
        <p:txBody>
          <a:bodyPr vert="horz" lIns="0" tIns="0" rIns="0" bIns="0" rtlCol="0" anchor="t" anchorCtr="0">
            <a:noAutofit/>
          </a:bodyPr>
          <a:lstStyle>
            <a:lvl1pPr>
              <a:defRPr/>
            </a:lvl1pPr>
          </a:lstStyle>
          <a:p>
            <a:r>
              <a:rPr lang="en-US"/>
              <a:t>Contents</a:t>
            </a:r>
            <a:endParaRPr lang="en-GB"/>
          </a:p>
        </p:txBody>
      </p:sp>
      <p:sp>
        <p:nvSpPr>
          <p:cNvPr id="3" name="Text Placeholder 6">
            <a:extLst>
              <a:ext uri="{FF2B5EF4-FFF2-40B4-BE49-F238E27FC236}">
                <a16:creationId xmlns:a16="http://schemas.microsoft.com/office/drawing/2014/main" id="{6EAB8A3E-6336-8B27-A565-D1625BD4FB65}"/>
              </a:ext>
            </a:extLst>
          </p:cNvPr>
          <p:cNvSpPr>
            <a:spLocks noGrp="1"/>
          </p:cNvSpPr>
          <p:nvPr>
            <p:ph type="body" sz="quarter" idx="13" hasCustomPrompt="1"/>
          </p:nvPr>
        </p:nvSpPr>
        <p:spPr>
          <a:xfrm>
            <a:off x="348314" y="1419907"/>
            <a:ext cx="11480400" cy="4572001"/>
          </a:xfrm>
          <a:prstGeom prst="rect">
            <a:avLst/>
          </a:prstGeom>
        </p:spPr>
        <p:txBody>
          <a:bodyPr tIns="72000" numCol="1" spcCol="396000"/>
          <a:lstStyle>
            <a:lvl1pPr marL="215900" marR="0" indent="-215900" algn="l" defTabSz="914400" rtl="0" eaLnBrk="1" fontAlgn="auto" latinLnBrk="0" hangingPunct="1">
              <a:lnSpc>
                <a:spcPct val="100000"/>
              </a:lnSpc>
              <a:spcBef>
                <a:spcPts val="1700"/>
              </a:spcBef>
              <a:spcAft>
                <a:spcPts val="0"/>
              </a:spcAft>
              <a:buClr>
                <a:schemeClr val="accent1"/>
              </a:buClr>
              <a:buSzTx/>
              <a:buFont typeface="Calibri" panose="020F0502020204030204" pitchFamily="34" charset="0"/>
              <a:buChar char="•"/>
              <a:tabLst>
                <a:tab pos="5029200" algn="r"/>
              </a:tabLst>
              <a:defRPr sz="1200" b="0">
                <a:solidFill>
                  <a:schemeClr val="tx1"/>
                </a:solidFill>
              </a:defRPr>
            </a:lvl1pPr>
            <a:lvl2pPr marL="360000" marR="0" indent="-14400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2pPr>
            <a:lvl3pPr marL="504000" marR="0" indent="-144000" algn="l" defTabSz="941388"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3pPr>
            <a:lvl4pPr marL="252000" indent="-108000">
              <a:lnSpc>
                <a:spcPct val="100000"/>
              </a:lnSpc>
              <a:defRPr sz="1200">
                <a:solidFill>
                  <a:schemeClr val="tx1"/>
                </a:solidFill>
              </a:defRPr>
            </a:lvl4pPr>
            <a:lvl5pPr marL="360000" indent="-108000">
              <a:lnSpc>
                <a:spcPct val="100000"/>
              </a:lnSpc>
              <a:defRPr sz="1200">
                <a:solidFill>
                  <a:schemeClr val="tx1"/>
                </a:solidFill>
              </a:defRPr>
            </a:lvl5pPr>
          </a:lstStyle>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2"/>
            <a:endParaRPr lang="en-GB" dirty="0"/>
          </a:p>
        </p:txBody>
      </p:sp>
    </p:spTree>
    <p:extLst>
      <p:ext uri="{BB962C8B-B14F-4D97-AF65-F5344CB8AC3E}">
        <p14:creationId xmlns:p14="http://schemas.microsoft.com/office/powerpoint/2010/main" val="96822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 Two Column">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B0343F1F-042F-7000-4A7D-4687BB5FA694}"/>
              </a:ext>
            </a:extLst>
          </p:cNvPr>
          <p:cNvSpPr>
            <a:spLocks noGrp="1"/>
          </p:cNvSpPr>
          <p:nvPr>
            <p:ph type="body" sz="quarter" idx="13" hasCustomPrompt="1"/>
          </p:nvPr>
        </p:nvSpPr>
        <p:spPr>
          <a:xfrm>
            <a:off x="348314" y="1419907"/>
            <a:ext cx="11480400" cy="4572001"/>
          </a:xfrm>
          <a:prstGeom prst="rect">
            <a:avLst/>
          </a:prstGeom>
        </p:spPr>
        <p:txBody>
          <a:bodyPr tIns="72000" numCol="2" spcCol="396000"/>
          <a:lstStyle>
            <a:lvl1pPr marL="215900" marR="0" indent="-215900" algn="l" defTabSz="914400" rtl="0" eaLnBrk="1" fontAlgn="auto" latinLnBrk="0" hangingPunct="1">
              <a:lnSpc>
                <a:spcPct val="100000"/>
              </a:lnSpc>
              <a:spcBef>
                <a:spcPts val="1700"/>
              </a:spcBef>
              <a:spcAft>
                <a:spcPts val="0"/>
              </a:spcAft>
              <a:buClr>
                <a:schemeClr val="accent1"/>
              </a:buClr>
              <a:buSzTx/>
              <a:buFont typeface="Calibri" panose="020F0502020204030204" pitchFamily="34" charset="0"/>
              <a:buChar char="•"/>
              <a:tabLst>
                <a:tab pos="5029200" algn="r"/>
              </a:tabLst>
              <a:defRPr sz="1200" b="0">
                <a:solidFill>
                  <a:schemeClr val="tx1"/>
                </a:solidFill>
              </a:defRPr>
            </a:lvl1pPr>
            <a:lvl2pPr marL="360000" marR="0" indent="-14400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2pPr>
            <a:lvl3pPr marL="504000" marR="0" indent="-144000" algn="l" defTabSz="941388"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3pPr>
            <a:lvl4pPr marL="252000" indent="-108000">
              <a:lnSpc>
                <a:spcPct val="100000"/>
              </a:lnSpc>
              <a:defRPr sz="1200">
                <a:solidFill>
                  <a:schemeClr val="tx1"/>
                </a:solidFill>
              </a:defRPr>
            </a:lvl4pPr>
            <a:lvl5pPr marL="360000" indent="-108000">
              <a:lnSpc>
                <a:spcPct val="100000"/>
              </a:lnSpc>
              <a:defRPr sz="1200">
                <a:solidFill>
                  <a:schemeClr val="tx1"/>
                </a:solidFill>
              </a:defRPr>
            </a:lvl5pPr>
          </a:lstStyle>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endParaRPr lang="en-GB" b="0" dirty="0"/>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2"/>
            <a:endParaRPr lang="en-GB" dirty="0"/>
          </a:p>
        </p:txBody>
      </p:sp>
      <p:sp>
        <p:nvSpPr>
          <p:cNvPr id="2" name="Title Placeholder 1">
            <a:extLst>
              <a:ext uri="{FF2B5EF4-FFF2-40B4-BE49-F238E27FC236}">
                <a16:creationId xmlns:a16="http://schemas.microsoft.com/office/drawing/2014/main" id="{5957B806-2CAB-DB3D-63A7-EEBBC5135202}"/>
              </a:ext>
            </a:extLst>
          </p:cNvPr>
          <p:cNvSpPr>
            <a:spLocks noGrp="1"/>
          </p:cNvSpPr>
          <p:nvPr>
            <p:ph type="title" hasCustomPrompt="1"/>
          </p:nvPr>
        </p:nvSpPr>
        <p:spPr>
          <a:xfrm>
            <a:off x="348314" y="476250"/>
            <a:ext cx="11480800" cy="684214"/>
          </a:xfrm>
          <a:prstGeom prst="rect">
            <a:avLst/>
          </a:prstGeom>
        </p:spPr>
        <p:txBody>
          <a:bodyPr vert="horz" lIns="0" tIns="0" rIns="0" bIns="0" rtlCol="0" anchor="t" anchorCtr="0">
            <a:noAutofit/>
          </a:bodyPr>
          <a:lstStyle>
            <a:lvl1pPr>
              <a:defRPr/>
            </a:lvl1pPr>
          </a:lstStyle>
          <a:p>
            <a:r>
              <a:rPr lang="en-US"/>
              <a:t>Contents</a:t>
            </a:r>
            <a:endParaRPr lang="en-GB"/>
          </a:p>
        </p:txBody>
      </p:sp>
    </p:spTree>
    <p:extLst>
      <p:ext uri="{BB962C8B-B14F-4D97-AF65-F5344CB8AC3E}">
        <p14:creationId xmlns:p14="http://schemas.microsoft.com/office/powerpoint/2010/main" val="169287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12">
            <a:extLst>
              <a:ext uri="{FF2B5EF4-FFF2-40B4-BE49-F238E27FC236}">
                <a16:creationId xmlns:a16="http://schemas.microsoft.com/office/drawing/2014/main" id="{3EE18CC7-2617-AD9C-56F0-AE501EF6B411}"/>
              </a:ext>
            </a:extLst>
          </p:cNvPr>
          <p:cNvSpPr>
            <a:spLocks noGrp="1"/>
          </p:cNvSpPr>
          <p:nvPr>
            <p:ph sz="quarter" idx="10"/>
          </p:nvPr>
        </p:nvSpPr>
        <p:spPr>
          <a:xfrm>
            <a:off x="348314" y="1419910"/>
            <a:ext cx="11480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2" name="Title Placeholder 1">
            <a:extLst>
              <a:ext uri="{FF2B5EF4-FFF2-40B4-BE49-F238E27FC236}">
                <a16:creationId xmlns:a16="http://schemas.microsoft.com/office/drawing/2014/main" id="{036C8517-D0E3-E80F-C5C5-CB7149F9B52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206494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42826192-6EF0-434F-97E7-2C81FB49C31D}"/>
              </a:ext>
            </a:extLst>
          </p:cNvPr>
          <p:cNvSpPr>
            <a:spLocks noGrp="1"/>
          </p:cNvSpPr>
          <p:nvPr>
            <p:ph type="pic" sz="quarter" idx="13"/>
          </p:nvPr>
        </p:nvSpPr>
        <p:spPr>
          <a:xfrm>
            <a:off x="348314" y="1419909"/>
            <a:ext cx="11480400" cy="4572000"/>
          </a:xfrm>
          <a:prstGeom prst="rect">
            <a:avLst/>
          </a:prstGeom>
        </p:spPr>
        <p:txBody>
          <a:bodyPr/>
          <a:lstStyle>
            <a:lvl1pPr marL="0" indent="0">
              <a:buNone/>
              <a:defRPr/>
            </a:lvl1pPr>
          </a:lstStyle>
          <a:p>
            <a:r>
              <a:rPr lang="en-US" dirty="0"/>
              <a:t>Click icon to add picture</a:t>
            </a:r>
            <a:endParaRPr lang="en-GB" dirty="0"/>
          </a:p>
        </p:txBody>
      </p:sp>
      <p:sp>
        <p:nvSpPr>
          <p:cNvPr id="2" name="Title Placeholder 1">
            <a:extLst>
              <a:ext uri="{FF2B5EF4-FFF2-40B4-BE49-F238E27FC236}">
                <a16:creationId xmlns:a16="http://schemas.microsoft.com/office/drawing/2014/main" id="{5A0179D3-73E6-6588-C5D0-B120EA2BDDEB}"/>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3074370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9194FFAD-5375-4C7F-9939-52C9F0D52544}"/>
              </a:ext>
            </a:extLst>
          </p:cNvPr>
          <p:cNvSpPr>
            <a:spLocks noGrp="1"/>
          </p:cNvSpPr>
          <p:nvPr>
            <p:ph type="tbl" sz="quarter" idx="17"/>
          </p:nvPr>
        </p:nvSpPr>
        <p:spPr>
          <a:xfrm>
            <a:off x="348314" y="1418921"/>
            <a:ext cx="11479213" cy="4583678"/>
          </a:xfrm>
        </p:spPr>
        <p:txBody>
          <a:bodyPr/>
          <a:lstStyle>
            <a:lvl1pPr marL="0" indent="0">
              <a:buNone/>
              <a:defRPr/>
            </a:lvl1pPr>
          </a:lstStyle>
          <a:p>
            <a:r>
              <a:rPr lang="en-US" dirty="0"/>
              <a:t>Click icon to add table</a:t>
            </a:r>
            <a:endParaRPr lang="en-GB" dirty="0"/>
          </a:p>
        </p:txBody>
      </p:sp>
      <p:sp>
        <p:nvSpPr>
          <p:cNvPr id="3" name="Title Placeholder 1">
            <a:extLst>
              <a:ext uri="{FF2B5EF4-FFF2-40B4-BE49-F238E27FC236}">
                <a16:creationId xmlns:a16="http://schemas.microsoft.com/office/drawing/2014/main" id="{FBE86F77-8F63-93E4-66C9-FE2496CB1D9E}"/>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15419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One Tit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BDE711-2F60-F8AC-B7DA-EFF97C206C9D}"/>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5" name="Content Placeholder 12">
            <a:extLst>
              <a:ext uri="{FF2B5EF4-FFF2-40B4-BE49-F238E27FC236}">
                <a16:creationId xmlns:a16="http://schemas.microsoft.com/office/drawing/2014/main" id="{B459BF06-05D7-F36E-7F15-3CC62F57977B}"/>
              </a:ext>
            </a:extLst>
          </p:cNvPr>
          <p:cNvSpPr>
            <a:spLocks noGrp="1"/>
          </p:cNvSpPr>
          <p:nvPr>
            <p:ph sz="quarter" idx="10"/>
          </p:nvPr>
        </p:nvSpPr>
        <p:spPr>
          <a:xfrm>
            <a:off x="348314" y="1419910"/>
            <a:ext cx="565561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Content Placeholder 12">
            <a:extLst>
              <a:ext uri="{FF2B5EF4-FFF2-40B4-BE49-F238E27FC236}">
                <a16:creationId xmlns:a16="http://schemas.microsoft.com/office/drawing/2014/main" id="{2EF11368-C9D4-63F2-75C4-5A0420F34CE9}"/>
              </a:ext>
            </a:extLst>
          </p:cNvPr>
          <p:cNvSpPr>
            <a:spLocks noGrp="1"/>
          </p:cNvSpPr>
          <p:nvPr>
            <p:ph sz="quarter" idx="11"/>
          </p:nvPr>
        </p:nvSpPr>
        <p:spPr>
          <a:xfrm>
            <a:off x="6184900" y="1419910"/>
            <a:ext cx="565561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72512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Two Tit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490D6FB7-0622-72A4-FE04-61E5048FBCC8}"/>
              </a:ext>
            </a:extLst>
          </p:cNvPr>
          <p:cNvSpPr>
            <a:spLocks noGrp="1"/>
          </p:cNvSpPr>
          <p:nvPr>
            <p:ph type="body" sz="quarter" idx="13"/>
          </p:nvPr>
        </p:nvSpPr>
        <p:spPr>
          <a:xfrm>
            <a:off x="6192494" y="476296"/>
            <a:ext cx="5642319" cy="684000"/>
          </a:xfrm>
          <a:prstGeom prst="rect">
            <a:avLst/>
          </a:prstGeom>
        </p:spPr>
        <p:txBody>
          <a:bodyPr tIns="0"/>
          <a:lstStyle>
            <a:lvl1pPr marL="0" indent="0">
              <a:lnSpc>
                <a:spcPct val="85000"/>
              </a:lnSpc>
              <a:spcBef>
                <a:spcPts val="0"/>
              </a:spcBef>
              <a:buNone/>
              <a:defRPr sz="2800" b="1" spc="-20" baseline="0">
                <a:solidFill>
                  <a:schemeClr val="accent1"/>
                </a:solidFill>
                <a:latin typeface="+mj-lt"/>
              </a:defRPr>
            </a:lvl1pPr>
          </a:lstStyle>
          <a:p>
            <a:pPr lvl="0"/>
            <a:r>
              <a:rPr lang="en-US"/>
              <a:t>Click to edit Master text styles</a:t>
            </a:r>
          </a:p>
        </p:txBody>
      </p:sp>
      <p:sp>
        <p:nvSpPr>
          <p:cNvPr id="3" name="Title Placeholder 1">
            <a:extLst>
              <a:ext uri="{FF2B5EF4-FFF2-40B4-BE49-F238E27FC236}">
                <a16:creationId xmlns:a16="http://schemas.microsoft.com/office/drawing/2014/main" id="{711A7A63-A2AC-B922-2701-B56FB7CD4DB0}"/>
              </a:ext>
            </a:extLst>
          </p:cNvPr>
          <p:cNvSpPr>
            <a:spLocks noGrp="1"/>
          </p:cNvSpPr>
          <p:nvPr>
            <p:ph type="title"/>
          </p:nvPr>
        </p:nvSpPr>
        <p:spPr>
          <a:xfrm>
            <a:off x="348314" y="476250"/>
            <a:ext cx="5655611" cy="684214"/>
          </a:xfrm>
          <a:prstGeom prst="rect">
            <a:avLst/>
          </a:prstGeom>
        </p:spPr>
        <p:txBody>
          <a:bodyPr vert="horz" lIns="0" tIns="0" rIns="0" bIns="0" rtlCol="0" anchor="t" anchorCtr="0">
            <a:noAutofit/>
          </a:bodyPr>
          <a:lstStyle/>
          <a:p>
            <a:r>
              <a:rPr lang="en-US"/>
              <a:t>Click to edit Master title style</a:t>
            </a:r>
            <a:endParaRPr lang="en-GB"/>
          </a:p>
        </p:txBody>
      </p:sp>
      <p:sp>
        <p:nvSpPr>
          <p:cNvPr id="4" name="Content Placeholder 12">
            <a:extLst>
              <a:ext uri="{FF2B5EF4-FFF2-40B4-BE49-F238E27FC236}">
                <a16:creationId xmlns:a16="http://schemas.microsoft.com/office/drawing/2014/main" id="{CA803BEC-197C-C066-252E-C664D1F6C873}"/>
              </a:ext>
            </a:extLst>
          </p:cNvPr>
          <p:cNvSpPr>
            <a:spLocks noGrp="1"/>
          </p:cNvSpPr>
          <p:nvPr>
            <p:ph sz="quarter" idx="10"/>
          </p:nvPr>
        </p:nvSpPr>
        <p:spPr>
          <a:xfrm>
            <a:off x="348314" y="1419910"/>
            <a:ext cx="565561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DECB1FEA-DEA4-7D23-CA61-D0F1FF2D3515}"/>
              </a:ext>
            </a:extLst>
          </p:cNvPr>
          <p:cNvSpPr>
            <a:spLocks noGrp="1"/>
          </p:cNvSpPr>
          <p:nvPr>
            <p:ph sz="quarter" idx="11"/>
          </p:nvPr>
        </p:nvSpPr>
        <p:spPr>
          <a:xfrm>
            <a:off x="6184900" y="1419910"/>
            <a:ext cx="565878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201954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a:alphaModFix amt="35000"/>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B418154-5715-4432-A305-AF6A9522326B}"/>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A1669225-F85E-4F0C-A433-4F3B4CCF31F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0670000" y="6247807"/>
            <a:ext cx="1166400" cy="250323"/>
          </a:xfrm>
          <a:prstGeom prst="rect">
            <a:avLst/>
          </a:prstGeom>
        </p:spPr>
      </p:pic>
      <p:sp>
        <p:nvSpPr>
          <p:cNvPr id="10" name="Footer Placeholder 4" descr="HeaderReportName">
            <a:extLst>
              <a:ext uri="{FF2B5EF4-FFF2-40B4-BE49-F238E27FC236}">
                <a16:creationId xmlns:a16="http://schemas.microsoft.com/office/drawing/2014/main" id="{1813931E-ACE3-4B4B-B4F5-14CD8D1D6E9C}"/>
              </a:ext>
            </a:extLst>
          </p:cNvPr>
          <p:cNvSpPr txBox="1">
            <a:spLocks/>
          </p:cNvSpPr>
          <p:nvPr userDrawn="1"/>
        </p:nvSpPr>
        <p:spPr>
          <a:xfrm>
            <a:off x="6242049" y="-1"/>
            <a:ext cx="5592764" cy="498157"/>
          </a:xfrm>
          <a:prstGeom prst="rect">
            <a:avLst/>
          </a:prstGeom>
        </p:spPr>
        <p:txBody>
          <a:bodyPr vert="horz" wrap="none" lIns="0" tIns="0" rIns="0" bIns="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Smartphone Need-To-Know – January 2024 </a:t>
            </a:r>
            <a:r>
              <a:rPr lang="en-GB" dirty="0">
                <a:solidFill>
                  <a:schemeClr val="tx1"/>
                </a:solidFill>
              </a:rPr>
              <a:t>| January 2024</a:t>
            </a:r>
            <a:endParaRPr lang="en-US" dirty="0">
              <a:solidFill>
                <a:schemeClr val="tx1"/>
              </a:solidFill>
            </a:endParaRPr>
          </a:p>
        </p:txBody>
      </p:sp>
      <p:sp>
        <p:nvSpPr>
          <p:cNvPr id="4" name="Footer Placeholder 4">
            <a:extLst>
              <a:ext uri="{FF2B5EF4-FFF2-40B4-BE49-F238E27FC236}">
                <a16:creationId xmlns:a16="http://schemas.microsoft.com/office/drawing/2014/main" id="{DCB451DF-0933-ED26-4A6D-E7F683B19A88}"/>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2024</a:t>
            </a:fld>
            <a:r>
              <a:rPr lang="en-US" dirty="0"/>
              <a:t>. All rights reserved. Informa Tech, a trading division of Informa PLC</a:t>
            </a:r>
            <a:endParaRPr lang="en-GB" dirty="0"/>
          </a:p>
        </p:txBody>
      </p:sp>
      <p:sp>
        <p:nvSpPr>
          <p:cNvPr id="17" name="Slide Number Placeholder 5">
            <a:extLst>
              <a:ext uri="{FF2B5EF4-FFF2-40B4-BE49-F238E27FC236}">
                <a16:creationId xmlns:a16="http://schemas.microsoft.com/office/drawing/2014/main" id="{AF1849B4-428F-3DAD-6BD4-27B3FC35912C}"/>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itle Placeholder 1">
            <a:extLst>
              <a:ext uri="{FF2B5EF4-FFF2-40B4-BE49-F238E27FC236}">
                <a16:creationId xmlns:a16="http://schemas.microsoft.com/office/drawing/2014/main" id="{2B28AB8E-24F9-C9EF-4C75-C5E5393F6B26}"/>
              </a:ext>
            </a:extLst>
          </p:cNvPr>
          <p:cNvSpPr>
            <a:spLocks noGrp="1"/>
          </p:cNvSpPr>
          <p:nvPr>
            <p:ph type="title"/>
          </p:nvPr>
        </p:nvSpPr>
        <p:spPr>
          <a:xfrm>
            <a:off x="341590"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18" name="Text Placeholder 2">
            <a:extLst>
              <a:ext uri="{FF2B5EF4-FFF2-40B4-BE49-F238E27FC236}">
                <a16:creationId xmlns:a16="http://schemas.microsoft.com/office/drawing/2014/main" id="{8118A8F2-1C62-7D57-40F2-10DD5735E8ED}"/>
              </a:ext>
            </a:extLst>
          </p:cNvPr>
          <p:cNvSpPr>
            <a:spLocks noGrp="1"/>
          </p:cNvSpPr>
          <p:nvPr>
            <p:ph type="body" idx="1"/>
          </p:nvPr>
        </p:nvSpPr>
        <p:spPr>
          <a:xfrm>
            <a:off x="341590" y="1418899"/>
            <a:ext cx="11480800" cy="4553457"/>
          </a:xfrm>
          <a:prstGeom prst="rect">
            <a:avLst/>
          </a:prstGeom>
        </p:spPr>
        <p:txBody>
          <a:bodyPr vert="horz" lIns="0" tIns="7200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63109526"/>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9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3990" r:id="rId19"/>
    <p:sldLayoutId id="2147483995" r:id="rId20"/>
    <p:sldLayoutId id="2147483991" r:id="rId21"/>
    <p:sldLayoutId id="2147483992" r:id="rId22"/>
    <p:sldLayoutId id="2147483993" r:id="rId23"/>
    <p:sldLayoutId id="2147483994" r:id="rId24"/>
    <p:sldLayoutId id="2147483997" r:id="rId25"/>
  </p:sldLayoutIdLst>
  <p:hf sldNum="0" hdr="0" ftr="0" dt="0"/>
  <p:txStyles>
    <p:titleStyle>
      <a:lvl1pPr algn="l" defTabSz="914400" rtl="0" eaLnBrk="1" latinLnBrk="0" hangingPunct="1">
        <a:lnSpc>
          <a:spcPct val="85000"/>
        </a:lnSpc>
        <a:spcBef>
          <a:spcPct val="0"/>
        </a:spcBef>
        <a:buNone/>
        <a:defRPr sz="2800" b="1" kern="1200">
          <a:solidFill>
            <a:schemeClr val="accent1"/>
          </a:solidFill>
          <a:latin typeface="+mj-lt"/>
          <a:ea typeface="+mj-ea"/>
          <a:cs typeface="+mj-cs"/>
        </a:defRPr>
      </a:lvl1pPr>
    </p:titleStyle>
    <p:bodyStyle>
      <a:lvl1pPr marL="216000" indent="-216000" algn="l" defTabSz="914400" rtl="0" eaLnBrk="1" latinLnBrk="0" hangingPunct="1">
        <a:lnSpc>
          <a:spcPct val="95000"/>
        </a:lnSpc>
        <a:spcBef>
          <a:spcPts val="3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1pPr>
      <a:lvl2pPr marL="360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2pPr>
      <a:lvl3pPr marL="504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3pPr>
      <a:lvl4pPr marL="648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4pPr>
      <a:lvl5pPr marL="792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31" userDrawn="1">
          <p15:clr>
            <a:srgbClr val="F26B43"/>
          </p15:clr>
        </p15:guide>
        <p15:guide id="3" pos="3896">
          <p15:clr>
            <a:srgbClr val="F26B43"/>
          </p15:clr>
        </p15:guide>
        <p15:guide id="4" pos="3782">
          <p15:clr>
            <a:srgbClr val="F26B43"/>
          </p15:clr>
        </p15:guide>
        <p15:guide id="5" pos="5007">
          <p15:clr>
            <a:srgbClr val="F26B43"/>
          </p15:clr>
        </p15:guide>
        <p15:guide id="6" pos="5121">
          <p15:clr>
            <a:srgbClr val="F26B43"/>
          </p15:clr>
        </p15:guide>
        <p15:guide id="7" pos="6231">
          <p15:clr>
            <a:srgbClr val="F26B43"/>
          </p15:clr>
        </p15:guide>
        <p15:guide id="8" pos="6344">
          <p15:clr>
            <a:srgbClr val="F26B43"/>
          </p15:clr>
        </p15:guide>
        <p15:guide id="9" pos="7455">
          <p15:clr>
            <a:srgbClr val="F26B43"/>
          </p15:clr>
        </p15:guide>
        <p15:guide id="10" pos="2670">
          <p15:clr>
            <a:srgbClr val="F26B43"/>
          </p15:clr>
        </p15:guide>
        <p15:guide id="11" pos="2556">
          <p15:clr>
            <a:srgbClr val="F26B43"/>
          </p15:clr>
        </p15:guide>
        <p15:guide id="12" pos="1445">
          <p15:clr>
            <a:srgbClr val="F26B43"/>
          </p15:clr>
        </p15:guide>
        <p15:guide id="13" pos="1331">
          <p15:clr>
            <a:srgbClr val="F26B43"/>
          </p15:clr>
        </p15:guide>
        <p15:guide id="14" pos="212" userDrawn="1">
          <p15:clr>
            <a:srgbClr val="F26B43"/>
          </p15:clr>
        </p15:guide>
        <p15:guide id="15" orient="horz" pos="3778" userDrawn="1">
          <p15:clr>
            <a:srgbClr val="F26B43"/>
          </p15:clr>
        </p15:guide>
        <p15:guide id="16" orient="horz" pos="292" userDrawn="1">
          <p15:clr>
            <a:srgbClr val="F26B43"/>
          </p15:clr>
        </p15:guide>
        <p15:guide id="17" orient="horz" pos="890"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skananalyst@omdia.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askananalyst@omdia.com"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hyperlink" Target="mailto:citations@omdia.com" TargetMode="External"/><Relationship Id="rId4" Type="http://schemas.openxmlformats.org/officeDocument/2006/relationships/hyperlink" Target="mailto:consulting@omdia.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76D43-51A3-B923-E7A9-B1801B6989B4}"/>
              </a:ext>
            </a:extLst>
          </p:cNvPr>
          <p:cNvSpPr>
            <a:spLocks noGrp="1"/>
          </p:cNvSpPr>
          <p:nvPr>
            <p:ph type="body" sz="quarter" idx="12"/>
          </p:nvPr>
        </p:nvSpPr>
        <p:spPr/>
        <p:txBody>
          <a:bodyPr/>
          <a:lstStyle/>
          <a:p>
            <a:pPr lvl="1"/>
            <a:r>
              <a:rPr lang="en-DE" b="1" dirty="0"/>
              <a:t>Jusy Hong</a:t>
            </a:r>
            <a:r>
              <a:rPr lang="en-MY" b="1" dirty="0"/>
              <a:t>, </a:t>
            </a:r>
            <a:r>
              <a:rPr lang="en-US" b="1" dirty="0"/>
              <a:t>Senior</a:t>
            </a:r>
            <a:r>
              <a:rPr lang="ko-KR" altLang="en-US" b="1" dirty="0"/>
              <a:t> </a:t>
            </a:r>
            <a:r>
              <a:rPr lang="en-US" altLang="ko-KR" b="1" dirty="0"/>
              <a:t>Research</a:t>
            </a:r>
            <a:r>
              <a:rPr lang="ko-KR" altLang="en-US" b="1" dirty="0"/>
              <a:t> </a:t>
            </a:r>
            <a:r>
              <a:rPr lang="en-US" altLang="ko-KR" b="1" dirty="0"/>
              <a:t>Manager</a:t>
            </a:r>
            <a:r>
              <a:rPr lang="en-US" b="1" dirty="0"/>
              <a:t>, Components &amp; Devices – Mobile Handsets</a:t>
            </a:r>
            <a:endParaRPr lang="en-DE" b="1" dirty="0"/>
          </a:p>
          <a:p>
            <a:pPr lvl="1"/>
            <a:r>
              <a:rPr lang="en-DE" b="1" dirty="0"/>
              <a:t>Zaker Li</a:t>
            </a:r>
            <a:r>
              <a:rPr lang="en-MY" b="1" dirty="0"/>
              <a:t>, </a:t>
            </a:r>
            <a:r>
              <a:rPr lang="en-US" b="1" dirty="0"/>
              <a:t>Principal A</a:t>
            </a:r>
            <a:r>
              <a:rPr lang="en-DE" b="1" dirty="0"/>
              <a:t>n</a:t>
            </a:r>
            <a:r>
              <a:rPr lang="en-US" b="1" dirty="0"/>
              <a:t>a</a:t>
            </a:r>
            <a:r>
              <a:rPr lang="en-DE" b="1" dirty="0"/>
              <a:t>l</a:t>
            </a:r>
            <a:r>
              <a:rPr lang="en-US" b="1" dirty="0"/>
              <a:t>y</a:t>
            </a:r>
            <a:r>
              <a:rPr lang="en-DE" b="1" dirty="0"/>
              <a:t>s</a:t>
            </a:r>
            <a:r>
              <a:rPr lang="en-US" b="1" dirty="0"/>
              <a:t>t, Components &amp; Devices – Mobile Handsets</a:t>
            </a:r>
          </a:p>
          <a:p>
            <a:pPr lvl="1"/>
            <a:r>
              <a:rPr lang="en-US" altLang="ko-KR" b="1" dirty="0"/>
              <a:t>Aaron West, Senior</a:t>
            </a:r>
            <a:r>
              <a:rPr lang="en-DE" altLang="ko-KR" b="1" dirty="0"/>
              <a:t> </a:t>
            </a:r>
            <a:r>
              <a:rPr lang="en-US" altLang="ko-KR" b="1" dirty="0"/>
              <a:t>A</a:t>
            </a:r>
            <a:r>
              <a:rPr lang="en-DE" altLang="ko-KR" b="1" dirty="0"/>
              <a:t>n</a:t>
            </a:r>
            <a:r>
              <a:rPr lang="en-US" altLang="ko-KR" b="1" dirty="0"/>
              <a:t>a</a:t>
            </a:r>
            <a:r>
              <a:rPr lang="en-DE" altLang="ko-KR" b="1" dirty="0"/>
              <a:t>l</a:t>
            </a:r>
            <a:r>
              <a:rPr lang="en-US" altLang="ko-KR" b="1" dirty="0"/>
              <a:t>y</a:t>
            </a:r>
            <a:r>
              <a:rPr lang="en-DE" altLang="ko-KR" b="1" dirty="0"/>
              <a:t>s</a:t>
            </a:r>
            <a:r>
              <a:rPr lang="en-US" altLang="ko-KR" b="1" dirty="0"/>
              <a:t>t, Components &amp; Devices – Mobile Handsets</a:t>
            </a:r>
            <a:endParaRPr lang="en-GB" altLang="ko-KR" b="1" dirty="0"/>
          </a:p>
          <a:p>
            <a:pPr lvl="1"/>
            <a:r>
              <a:rPr lang="en-US" dirty="0">
                <a:hlinkClick r:id="rId3"/>
              </a:rPr>
              <a:t>askananalyst@omdia.com</a:t>
            </a:r>
            <a:r>
              <a:rPr lang="en-US" dirty="0"/>
              <a:t> </a:t>
            </a:r>
            <a:endParaRPr lang="en-DE" dirty="0"/>
          </a:p>
        </p:txBody>
      </p:sp>
      <p:sp>
        <p:nvSpPr>
          <p:cNvPr id="7" name="Title 6">
            <a:extLst>
              <a:ext uri="{FF2B5EF4-FFF2-40B4-BE49-F238E27FC236}">
                <a16:creationId xmlns:a16="http://schemas.microsoft.com/office/drawing/2014/main" id="{DCAC3F87-04E4-4AC3-BFE6-7930A35061A2}"/>
              </a:ext>
            </a:extLst>
          </p:cNvPr>
          <p:cNvSpPr>
            <a:spLocks noGrp="1"/>
          </p:cNvSpPr>
          <p:nvPr>
            <p:ph type="ctrTitle"/>
          </p:nvPr>
        </p:nvSpPr>
        <p:spPr/>
        <p:txBody>
          <a:bodyPr/>
          <a:lstStyle/>
          <a:p>
            <a:r>
              <a:rPr lang="en-US" dirty="0"/>
              <a:t>Smartphone Need-To-Know – January 2024</a:t>
            </a:r>
          </a:p>
        </p:txBody>
      </p:sp>
    </p:spTree>
    <p:extLst>
      <p:ext uri="{BB962C8B-B14F-4D97-AF65-F5344CB8AC3E}">
        <p14:creationId xmlns:p14="http://schemas.microsoft.com/office/powerpoint/2010/main" val="87902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a:xfrm>
            <a:off x="338472" y="465696"/>
            <a:ext cx="10340713" cy="3373200"/>
          </a:xfrm>
        </p:spPr>
        <p:txBody>
          <a:bodyPr anchor="b"/>
          <a:lstStyle/>
          <a:p>
            <a:r>
              <a:rPr lang="en-US" sz="2800" dirty="0"/>
              <a:t>“With one of the most impressive camera systems on any phone and the Hasselblad partnership, the OPPO Find X7 Ultra will appeal to smartphone photography enthusiasts. It has a Master Mode, where you can fine-tune all camera parameters and shoot in RAW file formatting. It is still too early to see in-depth camera reviews and side-by-side comparisons, but I would not be surprised if it starts showing up in ‘best smartphone camera’ shortlists.”</a:t>
            </a:r>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a:xfrm>
            <a:off x="338472" y="4010252"/>
            <a:ext cx="4439473" cy="1333499"/>
          </a:xfrm>
        </p:spPr>
        <p:txBody>
          <a:bodyPr/>
          <a:lstStyle/>
          <a:p>
            <a:r>
              <a:rPr lang="en-US" sz="2800" dirty="0"/>
              <a:t>Zaker Li</a:t>
            </a:r>
            <a:br>
              <a:rPr lang="en-MY" dirty="0"/>
            </a:br>
            <a:r>
              <a:rPr lang="en-US" dirty="0"/>
              <a:t>Principal Smartphone Analyst</a:t>
            </a:r>
            <a:r>
              <a:rPr lang="en-US" sz="2800" dirty="0"/>
              <a:t>, Consumer Devices</a:t>
            </a:r>
          </a:p>
        </p:txBody>
      </p:sp>
    </p:spTree>
    <p:extLst>
      <p:ext uri="{BB962C8B-B14F-4D97-AF65-F5344CB8AC3E}">
        <p14:creationId xmlns:p14="http://schemas.microsoft.com/office/powerpoint/2010/main" val="4193063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75BD-32CA-31D9-A005-2251C42A2F96}"/>
              </a:ext>
            </a:extLst>
          </p:cNvPr>
          <p:cNvSpPr>
            <a:spLocks noGrp="1"/>
          </p:cNvSpPr>
          <p:nvPr>
            <p:ph type="title"/>
          </p:nvPr>
        </p:nvSpPr>
        <p:spPr/>
        <p:txBody>
          <a:bodyPr/>
          <a:lstStyle/>
          <a:p>
            <a:r>
              <a:rPr lang="en-MY" dirty="0"/>
              <a:t>Appendix</a:t>
            </a:r>
          </a:p>
        </p:txBody>
      </p:sp>
    </p:spTree>
    <p:extLst>
      <p:ext uri="{BB962C8B-B14F-4D97-AF65-F5344CB8AC3E}">
        <p14:creationId xmlns:p14="http://schemas.microsoft.com/office/powerpoint/2010/main" val="2054304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5F89A0-B580-B367-78E0-3C35496FAEFB}"/>
              </a:ext>
            </a:extLst>
          </p:cNvPr>
          <p:cNvSpPr>
            <a:spLocks noGrp="1"/>
          </p:cNvSpPr>
          <p:nvPr>
            <p:ph sz="quarter" idx="10"/>
          </p:nvPr>
        </p:nvSpPr>
        <p:spPr/>
        <p:txBody>
          <a:bodyPr/>
          <a:lstStyle/>
          <a:p>
            <a:pPr marL="0" lvl="0" indent="0">
              <a:lnSpc>
                <a:spcPct val="110000"/>
              </a:lnSpc>
              <a:spcBef>
                <a:spcPts val="1700"/>
              </a:spcBef>
              <a:spcAft>
                <a:spcPts val="0"/>
              </a:spcAft>
              <a:buSzPct val="100000"/>
              <a:buNone/>
            </a:pPr>
            <a:r>
              <a:rPr lang="en-GB" sz="1200" b="1" dirty="0">
                <a:solidFill>
                  <a:prstClr val="black"/>
                </a:solidFill>
              </a:rPr>
              <a:t>Authors</a:t>
            </a:r>
          </a:p>
          <a:p>
            <a:pPr marL="0" lvl="1" indent="0">
              <a:spcBef>
                <a:spcPts val="600"/>
              </a:spcBef>
              <a:spcAft>
                <a:spcPts val="0"/>
              </a:spcAft>
              <a:buNone/>
            </a:pPr>
            <a:r>
              <a:rPr lang="sv-SE" sz="1200" dirty="0"/>
              <a:t>Jusy Hong, Senior Research Manager, Components &amp; Devices – Wireless Devices</a:t>
            </a:r>
          </a:p>
          <a:p>
            <a:pPr marL="0" lvl="1" indent="0">
              <a:spcBef>
                <a:spcPts val="600"/>
              </a:spcBef>
              <a:spcAft>
                <a:spcPts val="0"/>
              </a:spcAft>
              <a:buNone/>
            </a:pPr>
            <a:r>
              <a:rPr lang="sv-SE" sz="1200" dirty="0"/>
              <a:t>Zaker Li, Principal Analyst, Components &amp; Devices – Mobile Handsets</a:t>
            </a:r>
          </a:p>
          <a:p>
            <a:pPr marL="0" lvl="1" indent="0">
              <a:spcBef>
                <a:spcPts val="600"/>
              </a:spcBef>
              <a:spcAft>
                <a:spcPts val="0"/>
              </a:spcAft>
              <a:buNone/>
            </a:pPr>
            <a:r>
              <a:rPr lang="sv-SE" altLang="ko-KR" sz="1200" dirty="0"/>
              <a:t>Aaron West, Senior Analyst, Components &amp; Devices – Mobile Handsets</a:t>
            </a:r>
          </a:p>
          <a:p>
            <a:pPr marL="0" lvl="1" indent="0">
              <a:spcBef>
                <a:spcPts val="600"/>
              </a:spcBef>
              <a:spcAft>
                <a:spcPts val="0"/>
              </a:spcAft>
              <a:buNone/>
            </a:pPr>
            <a:r>
              <a:rPr lang="en-GB" sz="1200" dirty="0">
                <a:hlinkClick r:id="rId3"/>
              </a:rPr>
              <a:t>askananalyst@omdia.com</a:t>
            </a:r>
            <a:r>
              <a:rPr lang="en-GB" sz="1200" dirty="0"/>
              <a:t> </a:t>
            </a:r>
          </a:p>
          <a:p>
            <a:pPr marL="0" lvl="1" indent="0">
              <a:spcBef>
                <a:spcPts val="600"/>
              </a:spcBef>
              <a:spcAft>
                <a:spcPts val="0"/>
              </a:spcAft>
              <a:buNone/>
            </a:pPr>
            <a:endParaRPr lang="en-GB" sz="1200" dirty="0"/>
          </a:p>
          <a:p>
            <a:pPr marL="0" lvl="1" indent="0">
              <a:lnSpc>
                <a:spcPct val="110000"/>
              </a:lnSpc>
              <a:spcAft>
                <a:spcPts val="0"/>
              </a:spcAft>
              <a:buNone/>
            </a:pPr>
            <a:r>
              <a:rPr lang="en-GB" sz="1200" b="1" dirty="0">
                <a:solidFill>
                  <a:prstClr val="black"/>
                </a:solidFill>
              </a:rPr>
              <a:t>Omdia Consulting</a:t>
            </a:r>
            <a:endParaRPr lang="en-GB" sz="1200" b="1" dirty="0">
              <a:solidFill>
                <a:prstClr val="black"/>
              </a:solidFill>
              <a:cs typeface="Calibri"/>
            </a:endParaRPr>
          </a:p>
          <a:p>
            <a:pPr marL="0" lvl="1" indent="0">
              <a:lnSpc>
                <a:spcPct val="110000"/>
              </a:lnSpc>
              <a:spcAft>
                <a:spcPts val="0"/>
              </a:spcAft>
              <a:buNone/>
            </a:pPr>
            <a:r>
              <a:rPr lang="en-GB" sz="1200" dirty="0">
                <a:solidFill>
                  <a:prstClr val="black"/>
                </a:solidFill>
              </a:rPr>
              <a:t>We hope that this analysis will help you make informed and imaginative business decisions. If you have further requirements, Omdia's consulting team may be able to help you. For more information about Omdia's consulting capabilities, please contact us directly at </a:t>
            </a:r>
            <a:r>
              <a:rPr lang="en-GB" sz="1200" dirty="0">
                <a:solidFill>
                  <a:prstClr val="black"/>
                </a:solidFill>
                <a:hlinkClick r:id="rId4"/>
              </a:rPr>
              <a:t>consulting@omdia.com</a:t>
            </a:r>
            <a:r>
              <a:rPr lang="en-GB" sz="1200" dirty="0">
                <a:solidFill>
                  <a:prstClr val="black"/>
                </a:solidFill>
              </a:rPr>
              <a:t>.</a:t>
            </a:r>
          </a:p>
          <a:p>
            <a:pPr marL="0" lvl="1" indent="0">
              <a:lnSpc>
                <a:spcPct val="110000"/>
              </a:lnSpc>
              <a:spcAft>
                <a:spcPts val="0"/>
              </a:spcAft>
              <a:buNone/>
            </a:pPr>
            <a:endParaRPr lang="en-GB" sz="1200" dirty="0">
              <a:solidFill>
                <a:prstClr val="black"/>
              </a:solidFill>
            </a:endParaRPr>
          </a:p>
          <a:p>
            <a:pPr marL="0" lvl="1" indent="0">
              <a:lnSpc>
                <a:spcPct val="110000"/>
              </a:lnSpc>
              <a:spcAft>
                <a:spcPts val="0"/>
              </a:spcAft>
              <a:buNone/>
            </a:pPr>
            <a:r>
              <a:rPr lang="en-GB" sz="1200" b="1" dirty="0">
                <a:solidFill>
                  <a:prstClr val="black"/>
                </a:solidFill>
              </a:rPr>
              <a:t>Citation Policy</a:t>
            </a:r>
            <a:endParaRPr lang="en-GB" sz="1200" b="1" dirty="0">
              <a:solidFill>
                <a:prstClr val="black"/>
              </a:solidFill>
              <a:cs typeface="Calibri"/>
            </a:endParaRPr>
          </a:p>
          <a:p>
            <a:pPr marL="0" lvl="1" indent="0">
              <a:lnSpc>
                <a:spcPct val="110000"/>
              </a:lnSpc>
              <a:spcAft>
                <a:spcPts val="0"/>
              </a:spcAft>
              <a:buNone/>
            </a:pPr>
            <a:r>
              <a:rPr lang="en-GB" sz="1200" dirty="0">
                <a:solidFill>
                  <a:prstClr val="black"/>
                </a:solidFill>
              </a:rPr>
              <a:t>Request external citation and usage of Omdia research and data via </a:t>
            </a:r>
            <a:r>
              <a:rPr lang="en-GB" sz="1200" dirty="0">
                <a:solidFill>
                  <a:prstClr val="black"/>
                </a:solidFill>
                <a:hlinkClick r:id="rId5"/>
              </a:rPr>
              <a:t>citations@omdia.com</a:t>
            </a:r>
            <a:r>
              <a:rPr lang="en-GB" sz="1200" dirty="0">
                <a:solidFill>
                  <a:prstClr val="black"/>
                </a:solidFill>
              </a:rPr>
              <a:t>.</a:t>
            </a:r>
          </a:p>
          <a:p>
            <a:pPr marL="0" indent="0">
              <a:buNone/>
            </a:pPr>
            <a:endParaRPr lang="en-US" sz="1200" i="0" dirty="0">
              <a:effectLst/>
            </a:endParaRPr>
          </a:p>
          <a:p>
            <a:pPr marL="0" indent="0">
              <a:buNone/>
            </a:pPr>
            <a:endParaRPr lang="en-US" sz="1200" i="0" dirty="0">
              <a:effectLst/>
            </a:endParaRPr>
          </a:p>
          <a:p>
            <a:pPr marL="0" indent="0">
              <a:buNone/>
            </a:pPr>
            <a:endParaRPr lang="en-MY" sz="1200" dirty="0"/>
          </a:p>
        </p:txBody>
      </p:sp>
      <p:sp>
        <p:nvSpPr>
          <p:cNvPr id="2" name="Title 1">
            <a:extLst>
              <a:ext uri="{FF2B5EF4-FFF2-40B4-BE49-F238E27FC236}">
                <a16:creationId xmlns:a16="http://schemas.microsoft.com/office/drawing/2014/main" id="{8279D411-A44B-ECF6-52C0-E3D180A3F25A}"/>
              </a:ext>
            </a:extLst>
          </p:cNvPr>
          <p:cNvSpPr>
            <a:spLocks noGrp="1"/>
          </p:cNvSpPr>
          <p:nvPr>
            <p:ph type="title"/>
          </p:nvPr>
        </p:nvSpPr>
        <p:spPr/>
        <p:txBody>
          <a:bodyPr/>
          <a:lstStyle/>
          <a:p>
            <a:r>
              <a:rPr lang="en-GB" dirty="0"/>
              <a:t>Appendix</a:t>
            </a:r>
            <a:endParaRPr lang="en-MY" dirty="0"/>
          </a:p>
        </p:txBody>
      </p:sp>
    </p:spTree>
    <p:extLst>
      <p:ext uri="{BB962C8B-B14F-4D97-AF65-F5344CB8AC3E}">
        <p14:creationId xmlns:p14="http://schemas.microsoft.com/office/powerpoint/2010/main" val="1338963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978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12F72F-2B30-9CFD-83DC-5447CE42E330}"/>
              </a:ext>
            </a:extLst>
          </p:cNvPr>
          <p:cNvSpPr>
            <a:spLocks noGrp="1"/>
          </p:cNvSpPr>
          <p:nvPr>
            <p:ph type="title"/>
          </p:nvPr>
        </p:nvSpPr>
        <p:spPr/>
        <p:txBody>
          <a:bodyPr/>
          <a:lstStyle/>
          <a:p>
            <a:r>
              <a:rPr lang="en-US" dirty="0"/>
              <a:t>Contents</a:t>
            </a:r>
          </a:p>
        </p:txBody>
      </p:sp>
      <p:sp>
        <p:nvSpPr>
          <p:cNvPr id="4" name="Text Placeholder 3">
            <a:extLst>
              <a:ext uri="{FF2B5EF4-FFF2-40B4-BE49-F238E27FC236}">
                <a16:creationId xmlns:a16="http://schemas.microsoft.com/office/drawing/2014/main" id="{6D3D4FB7-3D99-EF9D-1365-E132B3BE26DB}"/>
              </a:ext>
            </a:extLst>
          </p:cNvPr>
          <p:cNvSpPr>
            <a:spLocks noGrp="1"/>
          </p:cNvSpPr>
          <p:nvPr>
            <p:ph type="body" sz="quarter" idx="13"/>
          </p:nvPr>
        </p:nvSpPr>
        <p:spPr/>
        <p:txBody>
          <a:bodyPr/>
          <a:lstStyle/>
          <a:p>
            <a:r>
              <a:rPr lang="en-GB" sz="1600" dirty="0"/>
              <a:t>Samsung announces its latest S24 phones, with a big focus on new AI features as hardware upgrades are limited		3</a:t>
            </a:r>
          </a:p>
          <a:p>
            <a:r>
              <a:rPr lang="en-GB" sz="1600" dirty="0"/>
              <a:t>CES 2024 saw flashy concept phones and new announcements from Realme, ROG and TCL				5</a:t>
            </a:r>
          </a:p>
          <a:p>
            <a:r>
              <a:rPr lang="en-GB" sz="1600" dirty="0"/>
              <a:t>Honor unveil its new </a:t>
            </a:r>
            <a:r>
              <a:rPr lang="en-GB" sz="1600" dirty="0" err="1"/>
              <a:t>MagicOS</a:t>
            </a:r>
            <a:r>
              <a:rPr lang="en-GB" sz="1600" dirty="0"/>
              <a:t> 8.0 with ‘intent-based’ user interface and platform AI alongside new Magic6 series smartphones	7</a:t>
            </a:r>
          </a:p>
          <a:p>
            <a:r>
              <a:rPr lang="en-GB" sz="1600" dirty="0"/>
              <a:t>OPPO Find X7 Ultra is first flagship phone with dual-periscope cameras						9</a:t>
            </a:r>
          </a:p>
          <a:p>
            <a:r>
              <a:rPr lang="en-US" sz="1600" dirty="0"/>
              <a:t>Appendix								11</a:t>
            </a:r>
          </a:p>
        </p:txBody>
      </p:sp>
    </p:spTree>
    <p:extLst>
      <p:ext uri="{BB962C8B-B14F-4D97-AF65-F5344CB8AC3E}">
        <p14:creationId xmlns:p14="http://schemas.microsoft.com/office/powerpoint/2010/main" val="188828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A2EF-C0BF-4263-8106-312A8B1A03D7}"/>
              </a:ext>
            </a:extLst>
          </p:cNvPr>
          <p:cNvSpPr>
            <a:spLocks noGrp="1"/>
          </p:cNvSpPr>
          <p:nvPr>
            <p:ph type="title"/>
          </p:nvPr>
        </p:nvSpPr>
        <p:spPr>
          <a:xfrm>
            <a:off x="348314" y="476250"/>
            <a:ext cx="11480800" cy="684214"/>
          </a:xfrm>
        </p:spPr>
        <p:txBody>
          <a:bodyPr/>
          <a:lstStyle/>
          <a:p>
            <a:r>
              <a:rPr lang="en-GB"/>
              <a:t>Samsung announces its latest S24 phones, with a big focus on new AI features as hardware upgrades are limited</a:t>
            </a:r>
            <a:endParaRPr lang="en-US" dirty="0"/>
          </a:p>
        </p:txBody>
      </p:sp>
      <p:sp>
        <p:nvSpPr>
          <p:cNvPr id="3" name="Content Placeholder 2">
            <a:extLst>
              <a:ext uri="{FF2B5EF4-FFF2-40B4-BE49-F238E27FC236}">
                <a16:creationId xmlns:a16="http://schemas.microsoft.com/office/drawing/2014/main" id="{B7520364-6B36-431F-6D7A-BAE832DBC478}"/>
              </a:ext>
            </a:extLst>
          </p:cNvPr>
          <p:cNvSpPr>
            <a:spLocks noGrp="1"/>
          </p:cNvSpPr>
          <p:nvPr>
            <p:ph idx="1"/>
          </p:nvPr>
        </p:nvSpPr>
        <p:spPr>
          <a:xfrm>
            <a:off x="348314" y="1419909"/>
            <a:ext cx="5648400" cy="4577666"/>
          </a:xfrm>
        </p:spPr>
        <p:txBody>
          <a:bodyPr/>
          <a:lstStyle/>
          <a:p>
            <a:pPr>
              <a:spcBef>
                <a:spcPts val="0"/>
              </a:spcBef>
            </a:pPr>
            <a:r>
              <a:rPr lang="en-GB" dirty="0"/>
              <a:t>Samsung announced its new S24 series smartphones on January 17, which will be launched on February 1. The new Galaxy S24, S24+, and S24 Ultra phones are packed with new artificial intelligence (AI) features but are light on physical changes from their predecessors.</a:t>
            </a:r>
          </a:p>
          <a:p>
            <a:pPr>
              <a:spcBef>
                <a:spcPts val="0"/>
              </a:spcBef>
            </a:pPr>
            <a:r>
              <a:rPr lang="en-GB" dirty="0"/>
              <a:t>New AI features include:</a:t>
            </a:r>
          </a:p>
          <a:p>
            <a:pPr lvl="1">
              <a:spcBef>
                <a:spcPts val="0"/>
              </a:spcBef>
            </a:pPr>
            <a:r>
              <a:rPr lang="en-GB" dirty="0"/>
              <a:t>Photo editing to move objects and remove reflections</a:t>
            </a:r>
          </a:p>
          <a:p>
            <a:pPr lvl="1">
              <a:spcBef>
                <a:spcPts val="0"/>
              </a:spcBef>
            </a:pPr>
            <a:r>
              <a:rPr lang="en-GB" dirty="0"/>
              <a:t>Slowed-down videos not recorded in slow-motion</a:t>
            </a:r>
          </a:p>
          <a:p>
            <a:pPr lvl="1">
              <a:spcBef>
                <a:spcPts val="0"/>
              </a:spcBef>
            </a:pPr>
            <a:r>
              <a:rPr lang="en-GB" dirty="0"/>
              <a:t>Live-translating calls between two languages</a:t>
            </a:r>
          </a:p>
          <a:p>
            <a:pPr lvl="1">
              <a:spcBef>
                <a:spcPts val="0"/>
              </a:spcBef>
            </a:pPr>
            <a:r>
              <a:rPr lang="en-GB" dirty="0"/>
              <a:t>A chat assistant that suggests changes to text</a:t>
            </a:r>
          </a:p>
          <a:p>
            <a:pPr lvl="1">
              <a:spcBef>
                <a:spcPts val="0"/>
              </a:spcBef>
            </a:pPr>
            <a:r>
              <a:rPr lang="en-GB" dirty="0"/>
              <a:t>“Circle to search” image Google searching similar to Google Lens</a:t>
            </a:r>
          </a:p>
          <a:p>
            <a:pPr>
              <a:spcBef>
                <a:spcPts val="0"/>
              </a:spcBef>
            </a:pPr>
            <a:r>
              <a:rPr lang="en-GB" dirty="0"/>
              <a:t>Hardware changes are limited to a new flat AMOLED display for the Ultra model with a higher peak brightness of 2,600 nits, as well as an upgraded Snapdragon Gen 3 chipset, which reportedly improves ray-tracing performance by 50%, allowing for an improvement in gaming graphics.</a:t>
            </a:r>
          </a:p>
          <a:p>
            <a:pPr>
              <a:spcBef>
                <a:spcPts val="0"/>
              </a:spcBef>
            </a:pPr>
            <a:r>
              <a:rPr lang="en-GB" dirty="0"/>
              <a:t>The Samsung S24 Ultra will also have a new titanium body, very similar to the iPhone 15 Pro and Pro Max.</a:t>
            </a:r>
          </a:p>
          <a:p>
            <a:pPr>
              <a:spcBef>
                <a:spcPts val="0"/>
              </a:spcBef>
            </a:pPr>
            <a:r>
              <a:rPr lang="en-GB" dirty="0"/>
              <a:t>Notably, all S24 series phones will get seven generations of OS and security updates, which should be roughly seven years of support. This matches Google’s Pixel 8 support, which was industry-leading.</a:t>
            </a:r>
          </a:p>
        </p:txBody>
      </p:sp>
      <p:sp>
        <p:nvSpPr>
          <p:cNvPr id="10" name="TextBox 9">
            <a:extLst>
              <a:ext uri="{FF2B5EF4-FFF2-40B4-BE49-F238E27FC236}">
                <a16:creationId xmlns:a16="http://schemas.microsoft.com/office/drawing/2014/main" id="{9E64F638-DFE7-99B4-9E19-072C8B5287BF}"/>
              </a:ext>
            </a:extLst>
          </p:cNvPr>
          <p:cNvSpPr txBox="1"/>
          <p:nvPr/>
        </p:nvSpPr>
        <p:spPr>
          <a:xfrm>
            <a:off x="8517391" y="6347738"/>
            <a:ext cx="2363849" cy="215444"/>
          </a:xfrm>
          <a:prstGeom prst="rect">
            <a:avLst/>
          </a:prstGeom>
          <a:noFill/>
          <a:effectLst/>
        </p:spPr>
        <p:txBody>
          <a:bodyPr wrap="square">
            <a:spAutoFit/>
          </a:bodyPr>
          <a:lstStyle/>
          <a:p>
            <a:r>
              <a:rPr lang="en-GB" sz="800" dirty="0">
                <a:solidFill>
                  <a:srgbClr val="000000"/>
                </a:solidFill>
                <a:latin typeface="Calibri" panose="020F0502020204030204" pitchFamily="34" charset="0"/>
              </a:rPr>
              <a:t>Note: Samsung ‘Circle to Search’ new feature</a:t>
            </a:r>
            <a:endParaRPr lang="en-GB" dirty="0"/>
          </a:p>
        </p:txBody>
      </p:sp>
      <p:sp>
        <p:nvSpPr>
          <p:cNvPr id="11" name="TextBox 10">
            <a:extLst>
              <a:ext uri="{FF2B5EF4-FFF2-40B4-BE49-F238E27FC236}">
                <a16:creationId xmlns:a16="http://schemas.microsoft.com/office/drawing/2014/main" id="{0107CC74-0ED5-337C-56B2-DA7799EBB7C4}"/>
              </a:ext>
            </a:extLst>
          </p:cNvPr>
          <p:cNvSpPr txBox="1"/>
          <p:nvPr/>
        </p:nvSpPr>
        <p:spPr>
          <a:xfrm>
            <a:off x="8027059" y="6166306"/>
            <a:ext cx="2363849" cy="215444"/>
          </a:xfrm>
          <a:prstGeom prst="rect">
            <a:avLst/>
          </a:prstGeom>
          <a:noFill/>
          <a:effectLst/>
        </p:spPr>
        <p:txBody>
          <a:bodyPr wrap="square">
            <a:spAutoFit/>
          </a:bodyPr>
          <a:lstStyle/>
          <a:p>
            <a:r>
              <a:rPr lang="en-GB" sz="800" dirty="0">
                <a:solidFill>
                  <a:srgbClr val="000000"/>
                </a:solidFill>
                <a:latin typeface="Calibri" panose="020F0502020204030204" pitchFamily="34" charset="0"/>
              </a:rPr>
              <a:t>Image source: Samsung</a:t>
            </a:r>
            <a:endParaRPr lang="en-GB" dirty="0"/>
          </a:p>
        </p:txBody>
      </p:sp>
      <p:pic>
        <p:nvPicPr>
          <p:cNvPr id="19" name="Content Placeholder 18" descr="A group of cell phones&#10;&#10;Description automatically generated">
            <a:extLst>
              <a:ext uri="{FF2B5EF4-FFF2-40B4-BE49-F238E27FC236}">
                <a16:creationId xmlns:a16="http://schemas.microsoft.com/office/drawing/2014/main" id="{26905F22-95C5-602D-C22E-DB90806C3013}"/>
              </a:ext>
            </a:extLst>
          </p:cNvPr>
          <p:cNvPicPr>
            <a:picLocks noGrp="1" noChangeAspect="1"/>
          </p:cNvPicPr>
          <p:nvPr>
            <p:ph idx="13"/>
          </p:nvPr>
        </p:nvPicPr>
        <p:blipFill rotWithShape="1">
          <a:blip r:embed="rId2" cstate="print">
            <a:extLst>
              <a:ext uri="{28A0092B-C50C-407E-A947-70E740481C1C}">
                <a14:useLocalDpi xmlns:a14="http://schemas.microsoft.com/office/drawing/2010/main"/>
              </a:ext>
            </a:extLst>
          </a:blip>
          <a:srcRect/>
          <a:stretch/>
        </p:blipFill>
        <p:spPr>
          <a:xfrm>
            <a:off x="7326759" y="1632963"/>
            <a:ext cx="3370955" cy="1813895"/>
          </a:xfrm>
          <a:prstGeom prst="rect">
            <a:avLst/>
          </a:prstGeom>
        </p:spPr>
      </p:pic>
      <p:pic>
        <p:nvPicPr>
          <p:cNvPr id="20" name="Content Placeholder 19" descr="A person holding a cell phone&#10;&#10;Description automatically generated">
            <a:extLst>
              <a:ext uri="{FF2B5EF4-FFF2-40B4-BE49-F238E27FC236}">
                <a16:creationId xmlns:a16="http://schemas.microsoft.com/office/drawing/2014/main" id="{411D1564-A66D-F66E-5B0C-79073A6425FD}"/>
              </a:ext>
            </a:extLst>
          </p:cNvPr>
          <p:cNvPicPr>
            <a:picLocks noGrp="1" noChangeAspect="1"/>
          </p:cNvPicPr>
          <p:nvPr>
            <p:ph idx="14"/>
          </p:nvPr>
        </p:nvPicPr>
        <p:blipFill rotWithShape="1">
          <a:blip r:embed="rId3">
            <a:extLst>
              <a:ext uri="{28A0092B-C50C-407E-A947-70E740481C1C}">
                <a14:useLocalDpi xmlns:a14="http://schemas.microsoft.com/office/drawing/2010/main" val="0"/>
              </a:ext>
            </a:extLst>
          </a:blip>
          <a:srcRect/>
          <a:stretch/>
        </p:blipFill>
        <p:spPr>
          <a:xfrm>
            <a:off x="8221630" y="3789363"/>
            <a:ext cx="1581215" cy="2195512"/>
          </a:xfrm>
          <a:prstGeom prst="rect">
            <a:avLst/>
          </a:prstGeom>
        </p:spPr>
      </p:pic>
      <p:sp>
        <p:nvSpPr>
          <p:cNvPr id="22" name="TextBox 21">
            <a:extLst>
              <a:ext uri="{FF2B5EF4-FFF2-40B4-BE49-F238E27FC236}">
                <a16:creationId xmlns:a16="http://schemas.microsoft.com/office/drawing/2014/main" id="{92650052-B3A4-481B-5C41-8F8370482740}"/>
              </a:ext>
            </a:extLst>
          </p:cNvPr>
          <p:cNvSpPr txBox="1"/>
          <p:nvPr/>
        </p:nvSpPr>
        <p:spPr>
          <a:xfrm>
            <a:off x="6196014" y="3535956"/>
            <a:ext cx="3457160" cy="184666"/>
          </a:xfrm>
          <a:prstGeom prst="rect">
            <a:avLst/>
          </a:prstGeom>
          <a:noFill/>
          <a:effectLst/>
        </p:spPr>
        <p:txBody>
          <a:bodyPr wrap="square" lIns="0" tIns="0" bIns="0">
            <a:spAutoFit/>
          </a:bodyPr>
          <a:lstStyle/>
          <a:p>
            <a:r>
              <a:rPr lang="en-US" sz="1200" b="1" dirty="0"/>
              <a:t>Samsung ‘Circle to Search’ new feature</a:t>
            </a:r>
          </a:p>
        </p:txBody>
      </p:sp>
      <p:sp>
        <p:nvSpPr>
          <p:cNvPr id="23" name="TextBox 22">
            <a:extLst>
              <a:ext uri="{FF2B5EF4-FFF2-40B4-BE49-F238E27FC236}">
                <a16:creationId xmlns:a16="http://schemas.microsoft.com/office/drawing/2014/main" id="{C5CD8588-2493-7291-D242-1D36380E643A}"/>
              </a:ext>
            </a:extLst>
          </p:cNvPr>
          <p:cNvSpPr txBox="1"/>
          <p:nvPr/>
        </p:nvSpPr>
        <p:spPr>
          <a:xfrm>
            <a:off x="6197173" y="1408848"/>
            <a:ext cx="5647164" cy="184666"/>
          </a:xfrm>
          <a:prstGeom prst="rect">
            <a:avLst/>
          </a:prstGeom>
          <a:noFill/>
          <a:effectLst/>
        </p:spPr>
        <p:txBody>
          <a:bodyPr wrap="square" lIns="0" tIns="0" bIns="0">
            <a:spAutoFit/>
          </a:bodyPr>
          <a:lstStyle/>
          <a:p>
            <a:r>
              <a:rPr lang="en-US" sz="1200" b="1" dirty="0"/>
              <a:t>Samsung Galaxy S24 in amber yellow, S24+ in cobalt violet, S24 Ultra in titanium gray</a:t>
            </a:r>
          </a:p>
        </p:txBody>
      </p:sp>
      <p:sp>
        <p:nvSpPr>
          <p:cNvPr id="26" name="TextBox 25">
            <a:extLst>
              <a:ext uri="{FF2B5EF4-FFF2-40B4-BE49-F238E27FC236}">
                <a16:creationId xmlns:a16="http://schemas.microsoft.com/office/drawing/2014/main" id="{C54A8B10-4906-5A78-1902-078CBDA168FA}"/>
              </a:ext>
            </a:extLst>
          </p:cNvPr>
          <p:cNvSpPr txBox="1"/>
          <p:nvPr/>
        </p:nvSpPr>
        <p:spPr>
          <a:xfrm>
            <a:off x="6196014" y="5883924"/>
            <a:ext cx="3457160" cy="123111"/>
          </a:xfrm>
          <a:prstGeom prst="rect">
            <a:avLst/>
          </a:prstGeom>
          <a:noFill/>
          <a:effectLst/>
        </p:spPr>
        <p:txBody>
          <a:bodyPr wrap="square" lIns="0" tIns="0" bIns="0">
            <a:spAutoFit/>
          </a:bodyPr>
          <a:lstStyle/>
          <a:p>
            <a:r>
              <a:rPr lang="en-US" sz="800" dirty="0"/>
              <a:t>Source: Samsung</a:t>
            </a:r>
          </a:p>
        </p:txBody>
      </p:sp>
      <p:sp>
        <p:nvSpPr>
          <p:cNvPr id="27" name="TextBox 26">
            <a:extLst>
              <a:ext uri="{FF2B5EF4-FFF2-40B4-BE49-F238E27FC236}">
                <a16:creationId xmlns:a16="http://schemas.microsoft.com/office/drawing/2014/main" id="{980D54B9-FCE3-DF3E-4988-EF48466FA26B}"/>
              </a:ext>
            </a:extLst>
          </p:cNvPr>
          <p:cNvSpPr txBox="1"/>
          <p:nvPr/>
        </p:nvSpPr>
        <p:spPr>
          <a:xfrm>
            <a:off x="6220033" y="3345830"/>
            <a:ext cx="3457160" cy="123111"/>
          </a:xfrm>
          <a:prstGeom prst="rect">
            <a:avLst/>
          </a:prstGeom>
          <a:noFill/>
          <a:effectLst/>
        </p:spPr>
        <p:txBody>
          <a:bodyPr wrap="square" lIns="0" tIns="0" bIns="0">
            <a:spAutoFit/>
          </a:bodyPr>
          <a:lstStyle/>
          <a:p>
            <a:r>
              <a:rPr lang="en-US" sz="800" dirty="0"/>
              <a:t>Source: Samsung</a:t>
            </a:r>
          </a:p>
        </p:txBody>
      </p:sp>
    </p:spTree>
    <p:extLst>
      <p:ext uri="{BB962C8B-B14F-4D97-AF65-F5344CB8AC3E}">
        <p14:creationId xmlns:p14="http://schemas.microsoft.com/office/powerpoint/2010/main" val="424370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a:xfrm>
            <a:off x="338473" y="465696"/>
            <a:ext cx="9544050" cy="3373200"/>
          </a:xfrm>
        </p:spPr>
        <p:txBody>
          <a:bodyPr anchor="b"/>
          <a:lstStyle/>
          <a:p>
            <a:r>
              <a:rPr lang="en-US" sz="2600" dirty="0"/>
              <a:t>“</a:t>
            </a:r>
            <a:r>
              <a:rPr lang="en-GB" sz="2600" dirty="0"/>
              <a:t>It’s becoming increasingly clear that smartphones are as good as they can get; it is a struggle to see differences from their predecessor. Phone makers cannot improve hardware dramatically like they once could</a:t>
            </a:r>
            <a:r>
              <a:rPr lang="en-GB" sz="2600" dirty="0">
                <a:latin typeface="Calibri" panose="020F0502020204030204" pitchFamily="34" charset="0"/>
                <a:cs typeface="Calibri" panose="020F0502020204030204" pitchFamily="34" charset="0"/>
              </a:rPr>
              <a:t>—</a:t>
            </a:r>
            <a:r>
              <a:rPr lang="en-GB" sz="2600" dirty="0"/>
              <a:t>from the display to the camera to the battery</a:t>
            </a:r>
            <a:r>
              <a:rPr lang="en-GB" sz="2600" dirty="0">
                <a:latin typeface="Calibri" panose="020F0502020204030204" pitchFamily="34" charset="0"/>
                <a:cs typeface="Calibri" panose="020F0502020204030204" pitchFamily="34" charset="0"/>
              </a:rPr>
              <a:t>—</a:t>
            </a:r>
            <a:r>
              <a:rPr lang="en-GB" sz="2600" dirty="0"/>
              <a:t>so it is no surprise that they are turning to AI to excite people. It’s still too early to tell if enough will be driven to buy a new phone by this, but I suspect that AI will be </a:t>
            </a:r>
            <a:r>
              <a:rPr lang="en-GB" sz="2600" i="1" dirty="0"/>
              <a:t>the</a:t>
            </a:r>
            <a:r>
              <a:rPr lang="en-GB" sz="2600" dirty="0"/>
              <a:t> buzzword of the 2020s, and we will be seeing it in almost every new phone announcement for many years to come.”</a:t>
            </a:r>
            <a:endParaRPr lang="en-US" sz="2600" dirty="0"/>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lstStyle/>
          <a:p>
            <a:r>
              <a:rPr lang="en-US" sz="2800" dirty="0"/>
              <a:t>Aaron West</a:t>
            </a:r>
            <a:br>
              <a:rPr lang="en-MY" dirty="0"/>
            </a:br>
            <a:r>
              <a:rPr lang="en-US" dirty="0"/>
              <a:t>Senior Smartphone Analyst</a:t>
            </a:r>
            <a:r>
              <a:rPr lang="en-US" sz="2800" dirty="0"/>
              <a:t>, Consumer Devices</a:t>
            </a:r>
          </a:p>
        </p:txBody>
      </p:sp>
    </p:spTree>
    <p:extLst>
      <p:ext uri="{BB962C8B-B14F-4D97-AF65-F5344CB8AC3E}">
        <p14:creationId xmlns:p14="http://schemas.microsoft.com/office/powerpoint/2010/main" val="2247180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A2EF-C0BF-4263-8106-312A8B1A03D7}"/>
              </a:ext>
            </a:extLst>
          </p:cNvPr>
          <p:cNvSpPr>
            <a:spLocks noGrp="1"/>
          </p:cNvSpPr>
          <p:nvPr>
            <p:ph type="title"/>
          </p:nvPr>
        </p:nvSpPr>
        <p:spPr/>
        <p:txBody>
          <a:bodyPr/>
          <a:lstStyle/>
          <a:p>
            <a:r>
              <a:rPr lang="en-GB" sz="2800" dirty="0"/>
              <a:t>CES 2024 saw flashy concept phones and new announcements from Realme, ROG, and TCL</a:t>
            </a:r>
            <a:endParaRPr lang="en-US" dirty="0"/>
          </a:p>
        </p:txBody>
      </p:sp>
      <p:sp>
        <p:nvSpPr>
          <p:cNvPr id="3" name="Content Placeholder 2">
            <a:extLst>
              <a:ext uri="{FF2B5EF4-FFF2-40B4-BE49-F238E27FC236}">
                <a16:creationId xmlns:a16="http://schemas.microsoft.com/office/drawing/2014/main" id="{B7520364-6B36-431F-6D7A-BAE832DBC478}"/>
              </a:ext>
            </a:extLst>
          </p:cNvPr>
          <p:cNvSpPr>
            <a:spLocks noGrp="1"/>
          </p:cNvSpPr>
          <p:nvPr>
            <p:ph sz="quarter" idx="10"/>
          </p:nvPr>
        </p:nvSpPr>
        <p:spPr/>
        <p:txBody>
          <a:bodyPr/>
          <a:lstStyle/>
          <a:p>
            <a:r>
              <a:rPr lang="en-US" dirty="0"/>
              <a:t>Samsung displayed a Flex In &amp; Out concept phone, similar to the Z Flip 5, which you can fold in both directions.</a:t>
            </a:r>
          </a:p>
          <a:p>
            <a:r>
              <a:rPr lang="en-US" dirty="0"/>
              <a:t>The Rabbit R1 takes the trend of AI up a notch, with no actual apps, instead relying on a personal voice assistant to do everything on your behalf</a:t>
            </a:r>
            <a:r>
              <a:rPr lang="en-US" dirty="0">
                <a:latin typeface="Calibri" panose="020F0502020204030204" pitchFamily="34" charset="0"/>
                <a:cs typeface="Calibri" panose="020F0502020204030204" pitchFamily="34" charset="0"/>
              </a:rPr>
              <a:t>—</a:t>
            </a:r>
            <a:r>
              <a:rPr lang="en-US" dirty="0"/>
              <a:t>from playing music to booking a taxi. It has just a small 2.88-inch display, a 360</a:t>
            </a:r>
            <a:r>
              <a:rPr lang="en-US" dirty="0">
                <a:latin typeface="Calibri" panose="020F0502020204030204" pitchFamily="34" charset="0"/>
                <a:cs typeface="Calibri" panose="020F0502020204030204" pitchFamily="34" charset="0"/>
              </a:rPr>
              <a:t>°-</a:t>
            </a:r>
            <a:r>
              <a:rPr lang="en-US" dirty="0"/>
              <a:t>rotating webcam-like camera, 128GB of storage, and 4GB of RAM, all relying on the MediaTek 2.3GHz Helios P35 processor. It is expected to launch in late March.</a:t>
            </a:r>
          </a:p>
          <a:p>
            <a:r>
              <a:rPr lang="en-US" dirty="0"/>
              <a:t>Realme was also one of the only Chinese smartphone brands present in Las Vegas (although not at CES), using the event to launch its new 12 Pro+ smartphone. Realme emphasized a focus on younger consumers but did not unveil the price of the new phone.</a:t>
            </a:r>
          </a:p>
          <a:p>
            <a:r>
              <a:rPr lang="en-US" dirty="0"/>
              <a:t>Asus ROG Phone 8 was displayed with top flagship-level specifications, including a Snapdragon 8 Gen 3 and up to 24GB of RAM and 1TB of storage. It also has an ultrafast, gaming-ready 165Hz refresh rate screen and a 5,500mAh battery. It starts at $1,100 and is expected to be released in 1Q24 in the US.</a:t>
            </a:r>
          </a:p>
          <a:p>
            <a:r>
              <a:rPr lang="en-US" dirty="0"/>
              <a:t>TCL announced their new 50 series, which included two new </a:t>
            </a:r>
            <a:r>
              <a:rPr lang="en-US" dirty="0" err="1"/>
              <a:t>NxtPaper</a:t>
            </a:r>
            <a:r>
              <a:rPr lang="en-US" dirty="0"/>
              <a:t> display phones</a:t>
            </a:r>
            <a:r>
              <a:rPr lang="en-US" dirty="0">
                <a:latin typeface="Calibri" panose="020F0502020204030204" pitchFamily="34" charset="0"/>
                <a:cs typeface="Calibri" panose="020F0502020204030204" pitchFamily="34" charset="0"/>
              </a:rPr>
              <a:t>—</a:t>
            </a:r>
            <a:r>
              <a:rPr lang="en-US" dirty="0"/>
              <a:t>a unique technology which allows the screen to appear paper-like to ease the strain on your eyes.</a:t>
            </a:r>
          </a:p>
        </p:txBody>
      </p:sp>
      <p:sp>
        <p:nvSpPr>
          <p:cNvPr id="7" name="TextBox 6">
            <a:extLst>
              <a:ext uri="{FF2B5EF4-FFF2-40B4-BE49-F238E27FC236}">
                <a16:creationId xmlns:a16="http://schemas.microsoft.com/office/drawing/2014/main" id="{A87BA839-D9B8-A1B2-A77F-BA1C0E81903F}"/>
              </a:ext>
            </a:extLst>
          </p:cNvPr>
          <p:cNvSpPr txBox="1"/>
          <p:nvPr/>
        </p:nvSpPr>
        <p:spPr>
          <a:xfrm>
            <a:off x="6184900" y="1412875"/>
            <a:ext cx="5641037" cy="276999"/>
          </a:xfrm>
          <a:prstGeom prst="rect">
            <a:avLst/>
          </a:prstGeom>
          <a:noFill/>
          <a:effectLst/>
        </p:spPr>
        <p:txBody>
          <a:bodyPr wrap="square" lIns="0">
            <a:spAutoFit/>
          </a:bodyPr>
          <a:lstStyle/>
          <a:p>
            <a:r>
              <a:rPr lang="en-GB" sz="1200" b="1" dirty="0">
                <a:solidFill>
                  <a:srgbClr val="000000"/>
                </a:solidFill>
                <a:latin typeface="Calibri" panose="020F0502020204030204" pitchFamily="34" charset="0"/>
              </a:rPr>
              <a:t>Rabbit R1’s AI assistant personal device		</a:t>
            </a:r>
            <a:endParaRPr lang="en-GB" sz="3600" b="1" dirty="0"/>
          </a:p>
        </p:txBody>
      </p:sp>
      <p:pic>
        <p:nvPicPr>
          <p:cNvPr id="5" name="Content Placeholder 4" descr="An orange square device with a white rabbit logo&#10;&#10;Description automatically generated">
            <a:extLst>
              <a:ext uri="{FF2B5EF4-FFF2-40B4-BE49-F238E27FC236}">
                <a16:creationId xmlns:a16="http://schemas.microsoft.com/office/drawing/2014/main" id="{5923A695-0101-52B7-4EEF-0F6DE540867B}"/>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6184900" y="2112299"/>
            <a:ext cx="5656263" cy="3185851"/>
          </a:xfrm>
          <a:prstGeom prst="rect">
            <a:avLst/>
          </a:prstGeom>
        </p:spPr>
      </p:pic>
      <p:sp>
        <p:nvSpPr>
          <p:cNvPr id="8" name="TextBox 7">
            <a:extLst>
              <a:ext uri="{FF2B5EF4-FFF2-40B4-BE49-F238E27FC236}">
                <a16:creationId xmlns:a16="http://schemas.microsoft.com/office/drawing/2014/main" id="{FD3E94C2-E6B1-F502-95AB-628CCCA87892}"/>
              </a:ext>
            </a:extLst>
          </p:cNvPr>
          <p:cNvSpPr txBox="1"/>
          <p:nvPr/>
        </p:nvSpPr>
        <p:spPr>
          <a:xfrm>
            <a:off x="6184899" y="5375275"/>
            <a:ext cx="1594127" cy="215444"/>
          </a:xfrm>
          <a:prstGeom prst="rect">
            <a:avLst/>
          </a:prstGeom>
          <a:noFill/>
          <a:effectLst/>
        </p:spPr>
        <p:txBody>
          <a:bodyPr wrap="square" lIns="0">
            <a:spAutoFit/>
          </a:bodyPr>
          <a:lstStyle/>
          <a:p>
            <a:r>
              <a:rPr lang="en-GB" sz="800" dirty="0">
                <a:solidFill>
                  <a:srgbClr val="000000"/>
                </a:solidFill>
                <a:latin typeface="Calibri" panose="020F0502020204030204" pitchFamily="34" charset="0"/>
              </a:rPr>
              <a:t>Source: Rabbit R1</a:t>
            </a:r>
            <a:endParaRPr lang="en-GB" dirty="0"/>
          </a:p>
        </p:txBody>
      </p:sp>
    </p:spTree>
    <p:extLst>
      <p:ext uri="{BB962C8B-B14F-4D97-AF65-F5344CB8AC3E}">
        <p14:creationId xmlns:p14="http://schemas.microsoft.com/office/powerpoint/2010/main" val="160503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a:xfrm>
            <a:off x="338472" y="558675"/>
            <a:ext cx="9553241" cy="3373200"/>
          </a:xfrm>
        </p:spPr>
        <p:txBody>
          <a:bodyPr/>
          <a:lstStyle/>
          <a:p>
            <a:r>
              <a:rPr lang="en-GB" sz="2600" dirty="0">
                <a:latin typeface="+mj-lt"/>
              </a:rPr>
              <a:t>“</a:t>
            </a:r>
            <a:r>
              <a:rPr lang="en-US" sz="2600" dirty="0">
                <a:latin typeface="+mj-lt"/>
              </a:rPr>
              <a:t>CES is not normally where you see big smartphone announcements, and 2024 is no different. </a:t>
            </a:r>
            <a:r>
              <a:rPr lang="en-US" sz="2600" dirty="0"/>
              <a:t>However,</a:t>
            </a:r>
            <a:r>
              <a:rPr lang="en-US" sz="2600" dirty="0">
                <a:latin typeface="+mj-lt"/>
              </a:rPr>
              <a:t> CES is where you see the newest eye-catching, idea-inspiring technology. This year, more foldable smartphones will be introduced to global audiences, especially from Chinese brands. Samsung has been struggling to grow its foldables’ market, which is expected to expand as a result of Chinese brands joining the competition. New foldable display concepts from display manufacturers (such as Samsung’s Flex In &amp; Out) will diversify the market by </a:t>
            </a:r>
            <a:r>
              <a:rPr lang="en-US" sz="2600" dirty="0"/>
              <a:t>‘</a:t>
            </a:r>
            <a:r>
              <a:rPr lang="en-US" sz="2600" dirty="0">
                <a:latin typeface="+mj-lt"/>
              </a:rPr>
              <a:t>opening up’ new foldable form factors.”</a:t>
            </a:r>
            <a:endParaRPr lang="en-US" sz="2600" dirty="0"/>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a:xfrm>
            <a:off x="338472" y="4010252"/>
            <a:ext cx="4525075" cy="1333499"/>
          </a:xfrm>
        </p:spPr>
        <p:txBody>
          <a:bodyPr/>
          <a:lstStyle/>
          <a:p>
            <a:pPr>
              <a:spcBef>
                <a:spcPts val="0"/>
              </a:spcBef>
              <a:spcAft>
                <a:spcPts val="0"/>
              </a:spcAft>
            </a:pPr>
            <a:r>
              <a:rPr lang="en-US" sz="2800" dirty="0"/>
              <a:t>Jusy Hong</a:t>
            </a:r>
            <a:br>
              <a:rPr lang="en-MY" dirty="0"/>
            </a:br>
            <a:r>
              <a:rPr lang="en-US" dirty="0"/>
              <a:t>Senior Research Manager</a:t>
            </a:r>
            <a:r>
              <a:rPr lang="en-US" sz="2800" dirty="0"/>
              <a:t>,</a:t>
            </a:r>
          </a:p>
          <a:p>
            <a:pPr>
              <a:spcBef>
                <a:spcPts val="0"/>
              </a:spcBef>
              <a:spcAft>
                <a:spcPts val="0"/>
              </a:spcAft>
            </a:pPr>
            <a:r>
              <a:rPr lang="en-US" sz="2800" dirty="0"/>
              <a:t>Consumer Devices</a:t>
            </a:r>
          </a:p>
        </p:txBody>
      </p:sp>
    </p:spTree>
    <p:extLst>
      <p:ext uri="{BB962C8B-B14F-4D97-AF65-F5344CB8AC3E}">
        <p14:creationId xmlns:p14="http://schemas.microsoft.com/office/powerpoint/2010/main" val="1579128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FB437E-E555-BECC-4EE6-6E52FCC3388C}"/>
              </a:ext>
            </a:extLst>
          </p:cNvPr>
          <p:cNvSpPr>
            <a:spLocks noGrp="1"/>
          </p:cNvSpPr>
          <p:nvPr>
            <p:ph type="title"/>
          </p:nvPr>
        </p:nvSpPr>
        <p:spPr/>
        <p:txBody>
          <a:bodyPr/>
          <a:lstStyle/>
          <a:p>
            <a:r>
              <a:rPr lang="en-GB" noProof="0" dirty="0"/>
              <a:t>Honor unveils its new </a:t>
            </a:r>
            <a:r>
              <a:rPr lang="en-GB" noProof="0" dirty="0" err="1"/>
              <a:t>MagicOS</a:t>
            </a:r>
            <a:r>
              <a:rPr lang="en-GB" noProof="0" dirty="0"/>
              <a:t> 8.0 with “intent-based</a:t>
            </a:r>
            <a:r>
              <a:rPr lang="en-GB" dirty="0"/>
              <a:t>”</a:t>
            </a:r>
            <a:r>
              <a:rPr lang="en-GB" noProof="0" dirty="0"/>
              <a:t> user interface and platform AI alongside the new Magic6 series smartphones</a:t>
            </a:r>
            <a:endParaRPr lang="en-US" dirty="0"/>
          </a:p>
        </p:txBody>
      </p:sp>
      <p:sp>
        <p:nvSpPr>
          <p:cNvPr id="3" name="Content Placeholder 2">
            <a:extLst>
              <a:ext uri="{FF2B5EF4-FFF2-40B4-BE49-F238E27FC236}">
                <a16:creationId xmlns:a16="http://schemas.microsoft.com/office/drawing/2014/main" id="{5C0CCDDB-E306-EB0E-CCBD-B2A892E70159}"/>
              </a:ext>
            </a:extLst>
          </p:cNvPr>
          <p:cNvSpPr>
            <a:spLocks noGrp="1"/>
          </p:cNvSpPr>
          <p:nvPr>
            <p:ph sz="quarter" idx="10"/>
          </p:nvPr>
        </p:nvSpPr>
        <p:spPr/>
        <p:txBody>
          <a:bodyPr/>
          <a:lstStyle/>
          <a:p>
            <a:r>
              <a:rPr lang="en-GB" dirty="0"/>
              <a:t>The new </a:t>
            </a:r>
            <a:r>
              <a:rPr lang="en-GB" dirty="0" err="1"/>
              <a:t>MagicOS</a:t>
            </a:r>
            <a:r>
              <a:rPr lang="en-GB" dirty="0"/>
              <a:t> 8.0 is based on Android 14 and has reportedly an intent-based user interface, which should suggest services and apps based on your activity patterns.</a:t>
            </a:r>
          </a:p>
          <a:p>
            <a:r>
              <a:rPr lang="en-GB" dirty="0"/>
              <a:t>A feature called Magic Portal also uses Honor’s own large language models to give app shortcuts via a side swipe, all based on the context</a:t>
            </a:r>
            <a:r>
              <a:rPr lang="en-GB" dirty="0">
                <a:latin typeface="Calibri" panose="020F0502020204030204" pitchFamily="34" charset="0"/>
                <a:cs typeface="Calibri" panose="020F0502020204030204" pitchFamily="34" charset="0"/>
              </a:rPr>
              <a:t>—</a:t>
            </a:r>
            <a:r>
              <a:rPr lang="en-GB" dirty="0"/>
              <a:t>for example, dragging a text to your notes app or a location in an email into a maps app.</a:t>
            </a:r>
          </a:p>
          <a:p>
            <a:pPr lvl="1"/>
            <a:r>
              <a:rPr lang="en-GB" dirty="0"/>
              <a:t>This reportedly also supports images, allowing users to drag images to search on a variety of apps, such as clothes to search fashion apps.</a:t>
            </a:r>
          </a:p>
          <a:p>
            <a:r>
              <a:rPr lang="en-GB" dirty="0"/>
              <a:t>It will be launched alongside the Honor Magic6 series, which was announced on January 11.</a:t>
            </a:r>
          </a:p>
          <a:p>
            <a:pPr lvl="1"/>
            <a:r>
              <a:rPr lang="en-GB" dirty="0"/>
              <a:t>The new Magic6 and Magic6 Pro feature the Snapdragon 8 Gen 3 chipset and a 6.8-inch curved LTPO AMOLED display with 1264x2800 resolution and 1</a:t>
            </a:r>
            <a:r>
              <a:rPr lang="en-GB" dirty="0">
                <a:latin typeface="Calibri" panose="020F0502020204030204" pitchFamily="34" charset="0"/>
                <a:cs typeface="Calibri" panose="020F0502020204030204" pitchFamily="34" charset="0"/>
              </a:rPr>
              <a:t>–</a:t>
            </a:r>
            <a:r>
              <a:rPr lang="en-GB" dirty="0"/>
              <a:t>120Hz variable refresh rate.</a:t>
            </a:r>
          </a:p>
          <a:p>
            <a:pPr lvl="1"/>
            <a:r>
              <a:rPr lang="en-GB" dirty="0"/>
              <a:t>They also both support Wi-Fi 7 and Bluetooth 5.3, with the Pro also having satellite connectivity in China.</a:t>
            </a:r>
          </a:p>
          <a:p>
            <a:pPr lvl="1"/>
            <a:r>
              <a:rPr lang="en-GB" dirty="0"/>
              <a:t>The Magic6 has a 5,450mAh battery, while the Pro has a 5,600mAh battery.</a:t>
            </a:r>
          </a:p>
          <a:p>
            <a:endParaRPr lang="en-US" dirty="0"/>
          </a:p>
        </p:txBody>
      </p:sp>
      <p:pic>
        <p:nvPicPr>
          <p:cNvPr id="8" name="Content Placeholder 7" descr="A group of cell phones&#10;&#10;Description automatically generated">
            <a:extLst>
              <a:ext uri="{FF2B5EF4-FFF2-40B4-BE49-F238E27FC236}">
                <a16:creationId xmlns:a16="http://schemas.microsoft.com/office/drawing/2014/main" id="{A9199D29-887F-FBDE-204D-B7C80227136D}"/>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6184900" y="2116758"/>
            <a:ext cx="5656263" cy="3176934"/>
          </a:xfrm>
          <a:prstGeom prst="rect">
            <a:avLst/>
          </a:prstGeom>
        </p:spPr>
      </p:pic>
      <p:sp>
        <p:nvSpPr>
          <p:cNvPr id="9" name="TextBox 8">
            <a:extLst>
              <a:ext uri="{FF2B5EF4-FFF2-40B4-BE49-F238E27FC236}">
                <a16:creationId xmlns:a16="http://schemas.microsoft.com/office/drawing/2014/main" id="{6F7F26C9-DDAA-6DE1-36FD-17FA0184AA07}"/>
              </a:ext>
            </a:extLst>
          </p:cNvPr>
          <p:cNvSpPr txBox="1"/>
          <p:nvPr/>
        </p:nvSpPr>
        <p:spPr>
          <a:xfrm>
            <a:off x="6184900" y="1412875"/>
            <a:ext cx="5641037" cy="276999"/>
          </a:xfrm>
          <a:prstGeom prst="rect">
            <a:avLst/>
          </a:prstGeom>
          <a:noFill/>
          <a:effectLst/>
        </p:spPr>
        <p:txBody>
          <a:bodyPr wrap="square" lIns="0">
            <a:spAutoFit/>
          </a:bodyPr>
          <a:lstStyle/>
          <a:p>
            <a:r>
              <a:rPr lang="en-US" sz="1200" b="1" dirty="0">
                <a:solidFill>
                  <a:srgbClr val="000000"/>
                </a:solidFill>
                <a:latin typeface="Calibri" panose="020F0502020204030204" pitchFamily="34" charset="0"/>
              </a:rPr>
              <a:t>Honor Magic6 smartphones in a variety of colors</a:t>
            </a:r>
            <a:r>
              <a:rPr lang="en-GB" sz="1200" b="1" dirty="0">
                <a:solidFill>
                  <a:srgbClr val="000000"/>
                </a:solidFill>
                <a:latin typeface="Calibri" panose="020F0502020204030204" pitchFamily="34" charset="0"/>
              </a:rPr>
              <a:t>	</a:t>
            </a:r>
            <a:endParaRPr lang="en-GB" sz="3600" b="1" dirty="0"/>
          </a:p>
        </p:txBody>
      </p:sp>
      <p:sp>
        <p:nvSpPr>
          <p:cNvPr id="10" name="TextBox 9">
            <a:extLst>
              <a:ext uri="{FF2B5EF4-FFF2-40B4-BE49-F238E27FC236}">
                <a16:creationId xmlns:a16="http://schemas.microsoft.com/office/drawing/2014/main" id="{900E1327-B5BC-FDEF-2263-302890DAFBDE}"/>
              </a:ext>
            </a:extLst>
          </p:cNvPr>
          <p:cNvSpPr txBox="1"/>
          <p:nvPr/>
        </p:nvSpPr>
        <p:spPr>
          <a:xfrm>
            <a:off x="6184899" y="5375275"/>
            <a:ext cx="1594127" cy="215444"/>
          </a:xfrm>
          <a:prstGeom prst="rect">
            <a:avLst/>
          </a:prstGeom>
          <a:noFill/>
          <a:effectLst/>
        </p:spPr>
        <p:txBody>
          <a:bodyPr wrap="square" lIns="0">
            <a:spAutoFit/>
          </a:bodyPr>
          <a:lstStyle/>
          <a:p>
            <a:r>
              <a:rPr lang="en-GB" sz="800" dirty="0">
                <a:solidFill>
                  <a:srgbClr val="000000"/>
                </a:solidFill>
                <a:latin typeface="Calibri" panose="020F0502020204030204" pitchFamily="34" charset="0"/>
              </a:rPr>
              <a:t>Source: Honor</a:t>
            </a:r>
            <a:endParaRPr lang="en-GB" dirty="0"/>
          </a:p>
        </p:txBody>
      </p:sp>
    </p:spTree>
    <p:extLst>
      <p:ext uri="{BB962C8B-B14F-4D97-AF65-F5344CB8AC3E}">
        <p14:creationId xmlns:p14="http://schemas.microsoft.com/office/powerpoint/2010/main" val="664130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a:xfrm>
            <a:off x="338472" y="465696"/>
            <a:ext cx="10340713" cy="3373200"/>
          </a:xfrm>
        </p:spPr>
        <p:txBody>
          <a:bodyPr anchor="b"/>
          <a:lstStyle/>
          <a:p>
            <a:r>
              <a:rPr lang="en-US" sz="2800" dirty="0"/>
              <a:t>“Honor has had consistent growth in the Chinese market since its start in 2021. In 3Q23, it recorded the most shipments of any OEM in China. With further advancements in its operating system and flagship phone hardware, it will be trying to retain its market share as Huawei grows back. Western Europe is now Honor’s second largest market, particularly making inroads in the premium segment in 2023.”</a:t>
            </a:r>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a:xfrm>
            <a:off x="338473" y="4010252"/>
            <a:ext cx="4472424" cy="1333499"/>
          </a:xfrm>
        </p:spPr>
        <p:txBody>
          <a:bodyPr/>
          <a:lstStyle/>
          <a:p>
            <a:r>
              <a:rPr lang="en-US" sz="2800" dirty="0"/>
              <a:t>Zaker Li</a:t>
            </a:r>
            <a:br>
              <a:rPr lang="en-MY" dirty="0"/>
            </a:br>
            <a:r>
              <a:rPr lang="en-US" dirty="0"/>
              <a:t>Principal Smartphone Analyst</a:t>
            </a:r>
            <a:r>
              <a:rPr lang="en-US" sz="2800" dirty="0"/>
              <a:t>, Consumer Devices</a:t>
            </a:r>
          </a:p>
        </p:txBody>
      </p:sp>
    </p:spTree>
    <p:extLst>
      <p:ext uri="{BB962C8B-B14F-4D97-AF65-F5344CB8AC3E}">
        <p14:creationId xmlns:p14="http://schemas.microsoft.com/office/powerpoint/2010/main" val="1052945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FB437E-E555-BECC-4EE6-6E52FCC3388C}"/>
              </a:ext>
            </a:extLst>
          </p:cNvPr>
          <p:cNvSpPr>
            <a:spLocks noGrp="1"/>
          </p:cNvSpPr>
          <p:nvPr>
            <p:ph type="title"/>
          </p:nvPr>
        </p:nvSpPr>
        <p:spPr/>
        <p:txBody>
          <a:bodyPr/>
          <a:lstStyle/>
          <a:p>
            <a:r>
              <a:rPr lang="en-GB" noProof="0" dirty="0"/>
              <a:t>OPPO Find X7 Ultra is the first flagship phone with dual-periscope cameras</a:t>
            </a:r>
            <a:endParaRPr lang="en-US" dirty="0"/>
          </a:p>
        </p:txBody>
      </p:sp>
      <p:sp>
        <p:nvSpPr>
          <p:cNvPr id="3" name="Content Placeholder 2">
            <a:extLst>
              <a:ext uri="{FF2B5EF4-FFF2-40B4-BE49-F238E27FC236}">
                <a16:creationId xmlns:a16="http://schemas.microsoft.com/office/drawing/2014/main" id="{5C0CCDDB-E306-EB0E-CCBD-B2A892E70159}"/>
              </a:ext>
            </a:extLst>
          </p:cNvPr>
          <p:cNvSpPr>
            <a:spLocks noGrp="1"/>
          </p:cNvSpPr>
          <p:nvPr>
            <p:ph sz="quarter" idx="10"/>
          </p:nvPr>
        </p:nvSpPr>
        <p:spPr/>
        <p:txBody>
          <a:bodyPr/>
          <a:lstStyle/>
          <a:p>
            <a:r>
              <a:rPr lang="en-GB" dirty="0"/>
              <a:t>OPPO announced on January 8 its new top-of-the-line flagship Find X7 Ultra smartphone.</a:t>
            </a:r>
          </a:p>
          <a:p>
            <a:r>
              <a:rPr lang="en-GB" dirty="0"/>
              <a:t>It includes the world’s first dual-periscope telephoto cameras.</a:t>
            </a:r>
          </a:p>
          <a:p>
            <a:pPr lvl="1"/>
            <a:r>
              <a:rPr lang="en-US" dirty="0"/>
              <a:t>One periscope is a 65mm 3x zoom camera with a 1/1.56” Sony IMX890 and OIS.</a:t>
            </a:r>
          </a:p>
          <a:p>
            <a:pPr lvl="1"/>
            <a:r>
              <a:rPr lang="en-US" dirty="0"/>
              <a:t>The second periscope is a 135mm 6x telephoto camera with a 1/2.51” Sony IMX858, which also has OIS.</a:t>
            </a:r>
          </a:p>
          <a:p>
            <a:r>
              <a:rPr lang="en-US" dirty="0"/>
              <a:t>The main camera is a 1-inch type</a:t>
            </a:r>
            <a:r>
              <a:rPr lang="en-GB" dirty="0"/>
              <a:t> LYT-900 sensor with a f/1.8 aperture and OIS. The ultrawide camera is also a LYT-900 sensor, but with a 1/1.95” size and is capable of f/2.0 and autofocus, allowing for photography as close as 4cm.</a:t>
            </a:r>
            <a:endParaRPr lang="en-US" dirty="0"/>
          </a:p>
          <a:p>
            <a:r>
              <a:rPr lang="en-US" dirty="0"/>
              <a:t>All four cameras are 50MP and will use a new </a:t>
            </a:r>
            <a:r>
              <a:rPr lang="en-US" dirty="0" err="1"/>
              <a:t>HyperTone</a:t>
            </a:r>
            <a:r>
              <a:rPr lang="en-US" dirty="0"/>
              <a:t> engine, which will reportedly keep photos looking natural, </a:t>
            </a:r>
            <a:r>
              <a:rPr lang="en-GB" dirty="0"/>
              <a:t>in a continued partnership with Swedish-brand Hasselblad.</a:t>
            </a:r>
          </a:p>
          <a:p>
            <a:r>
              <a:rPr lang="en-GB" dirty="0"/>
              <a:t>It has a 120Hz 6.82-inch LTPO OLED with QHD+ resolution and up to 4,500 nits of peak brightness.</a:t>
            </a:r>
          </a:p>
          <a:p>
            <a:r>
              <a:rPr lang="en-GB" dirty="0"/>
              <a:t>It uses a Qualcomm Snapdragon 8 Gen 3 SoC with up to 16GB RAM and 512 GB of storage.</a:t>
            </a:r>
          </a:p>
          <a:p>
            <a:endParaRPr lang="en-GB" dirty="0"/>
          </a:p>
        </p:txBody>
      </p:sp>
      <p:pic>
        <p:nvPicPr>
          <p:cNvPr id="7" name="Content Placeholder 6">
            <a:extLst>
              <a:ext uri="{FF2B5EF4-FFF2-40B4-BE49-F238E27FC236}">
                <a16:creationId xmlns:a16="http://schemas.microsoft.com/office/drawing/2014/main" id="{4E158BA6-17DB-6B82-1F0B-D4F345F1E55E}"/>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6184900" y="2114401"/>
            <a:ext cx="5656263" cy="3181647"/>
          </a:xfrm>
          <a:prstGeom prst="rect">
            <a:avLst/>
          </a:prstGeom>
        </p:spPr>
      </p:pic>
      <p:sp>
        <p:nvSpPr>
          <p:cNvPr id="8" name="TextBox 7">
            <a:extLst>
              <a:ext uri="{FF2B5EF4-FFF2-40B4-BE49-F238E27FC236}">
                <a16:creationId xmlns:a16="http://schemas.microsoft.com/office/drawing/2014/main" id="{ADDE7B83-3F29-D6BB-6B79-784B6F5D81D3}"/>
              </a:ext>
            </a:extLst>
          </p:cNvPr>
          <p:cNvSpPr txBox="1"/>
          <p:nvPr/>
        </p:nvSpPr>
        <p:spPr>
          <a:xfrm>
            <a:off x="6184900" y="1412875"/>
            <a:ext cx="5641037" cy="276999"/>
          </a:xfrm>
          <a:prstGeom prst="rect">
            <a:avLst/>
          </a:prstGeom>
          <a:noFill/>
          <a:effectLst/>
        </p:spPr>
        <p:txBody>
          <a:bodyPr wrap="square" lIns="0">
            <a:spAutoFit/>
          </a:bodyPr>
          <a:lstStyle/>
          <a:p>
            <a:r>
              <a:rPr lang="it-IT" sz="1200" b="1" dirty="0">
                <a:solidFill>
                  <a:srgbClr val="000000"/>
                </a:solidFill>
                <a:latin typeface="Calibri" panose="020F0502020204030204" pitchFamily="34" charset="0"/>
              </a:rPr>
              <a:t>Oppo Find X7 Ultra dual-periscope camera system</a:t>
            </a:r>
            <a:endParaRPr lang="en-GB" sz="3600" b="1" dirty="0"/>
          </a:p>
        </p:txBody>
      </p:sp>
      <p:sp>
        <p:nvSpPr>
          <p:cNvPr id="9" name="TextBox 8">
            <a:extLst>
              <a:ext uri="{FF2B5EF4-FFF2-40B4-BE49-F238E27FC236}">
                <a16:creationId xmlns:a16="http://schemas.microsoft.com/office/drawing/2014/main" id="{ABA2AA41-6D54-66AC-5656-4827A791ACFD}"/>
              </a:ext>
            </a:extLst>
          </p:cNvPr>
          <p:cNvSpPr txBox="1"/>
          <p:nvPr/>
        </p:nvSpPr>
        <p:spPr>
          <a:xfrm>
            <a:off x="6184899" y="5375275"/>
            <a:ext cx="1594127" cy="215444"/>
          </a:xfrm>
          <a:prstGeom prst="rect">
            <a:avLst/>
          </a:prstGeom>
          <a:noFill/>
          <a:effectLst/>
        </p:spPr>
        <p:txBody>
          <a:bodyPr wrap="square" lIns="0">
            <a:spAutoFit/>
          </a:bodyPr>
          <a:lstStyle/>
          <a:p>
            <a:r>
              <a:rPr lang="en-GB" sz="800" dirty="0">
                <a:solidFill>
                  <a:srgbClr val="000000"/>
                </a:solidFill>
                <a:latin typeface="Calibri" panose="020F0502020204030204" pitchFamily="34" charset="0"/>
              </a:rPr>
              <a:t>Source: OPPO</a:t>
            </a:r>
            <a:endParaRPr lang="en-GB" dirty="0"/>
          </a:p>
        </p:txBody>
      </p:sp>
    </p:spTree>
    <p:extLst>
      <p:ext uri="{BB962C8B-B14F-4D97-AF65-F5344CB8AC3E}">
        <p14:creationId xmlns:p14="http://schemas.microsoft.com/office/powerpoint/2010/main" val="921605786"/>
      </p:ext>
    </p:extLst>
  </p:cSld>
  <p:clrMapOvr>
    <a:masterClrMapping/>
  </p:clrMapOvr>
</p:sld>
</file>

<file path=ppt/theme/theme1.xml><?xml version="1.0" encoding="utf-8"?>
<a:theme xmlns:a="http://schemas.openxmlformats.org/drawingml/2006/main" name="1_Office Theme">
  <a:themeElements>
    <a:clrScheme name="Omdia Col Test">
      <a:dk1>
        <a:srgbClr val="000000"/>
      </a:dk1>
      <a:lt1>
        <a:srgbClr val="FFFFFF"/>
      </a:lt1>
      <a:dk2>
        <a:srgbClr val="4B4B4B"/>
      </a:dk2>
      <a:lt2>
        <a:srgbClr val="999999"/>
      </a:lt2>
      <a:accent1>
        <a:srgbClr val="6D2CA7"/>
      </a:accent1>
      <a:accent2>
        <a:srgbClr val="EB4EAC"/>
      </a:accent2>
      <a:accent3>
        <a:srgbClr val="3472E4"/>
      </a:accent3>
      <a:accent4>
        <a:srgbClr val="1DA786"/>
      </a:accent4>
      <a:accent5>
        <a:srgbClr val="EDA509"/>
      </a:accent5>
      <a:accent6>
        <a:srgbClr val="E44C24"/>
      </a:accent6>
      <a:hlink>
        <a:srgbClr val="6D2CA7"/>
      </a:hlink>
      <a:folHlink>
        <a:srgbClr val="A0519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effectLst/>
      </a:spPr>
      <a:bodyPr wrap="square" lIns="90000" rIns="90000" rtlCol="0" anchor="t">
        <a:spAutoFit/>
      </a:bodyPr>
      <a:lstStyle>
        <a:defPPr algn="l">
          <a:defRPr sz="1400" dirty="0" err="1" smtClean="0"/>
        </a:defPPr>
      </a:lstStyle>
    </a:txDef>
  </a:objectDefaults>
  <a:extraClrSchemeLst/>
  <a:extLst>
    <a:ext uri="{05A4C25C-085E-4340-85A3-A5531E510DB2}">
      <thm15:themeFamily xmlns:thm15="http://schemas.microsoft.com/office/thememl/2012/main" name="modified_New_generic_PPT_12pt - Copy.pptx" id="{8F27BBBA-823C-4ACB-AE4C-1F1277CCB67D}" vid="{4B4B70D5-0C63-439A-A283-40009929CD61}"/>
    </a:ext>
  </a:extLst>
</a:theme>
</file>

<file path=ppt/theme/theme2.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ey">
      <a:srgbClr val="999999"/>
    </a:custClr>
    <a:custClr name="Lighter 80% Grey">
      <a:srgbClr val="EBEBEB"/>
    </a:custClr>
    <a:custClr name="Lighter 60% Grey">
      <a:srgbClr val="D6D6D6"/>
    </a:custClr>
    <a:custClr name="Lighter 40% Grey">
      <a:srgbClr val="C2C2C2"/>
    </a:custClr>
    <a:custClr name="Darker 25% Grey">
      <a:srgbClr val="737373"/>
    </a:custClr>
    <a:custClr name="Orange">
      <a:srgbClr val="E44C24"/>
    </a:custClr>
    <a:custClr name="Lighter 80% Orange">
      <a:srgbClr val="FADBD3"/>
    </a:custClr>
    <a:custClr name="Lighter 60% Orange">
      <a:srgbClr val="F4B7A7"/>
    </a:custClr>
    <a:custClr name="Lighter 40% Orange">
      <a:srgbClr val="EF947C"/>
    </a:custClr>
    <a:custClr name="Darker 25% Orange">
      <a:srgbClr val="AB3515"/>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ey">
      <a:srgbClr val="999999"/>
    </a:custClr>
    <a:custClr name="Lighter 80% Grey">
      <a:srgbClr val="EBEBEB"/>
    </a:custClr>
    <a:custClr name="Lighter 60% Grey">
      <a:srgbClr val="D6D6D6"/>
    </a:custClr>
    <a:custClr name="Lighter 40% Grey">
      <a:srgbClr val="C2C2C2"/>
    </a:custClr>
    <a:custClr name="Darker 25% Grey">
      <a:srgbClr val="737373"/>
    </a:custClr>
    <a:custClr name="Orange">
      <a:srgbClr val="E44C24"/>
    </a:custClr>
    <a:custClr name="Lighter 80% Orange">
      <a:srgbClr val="FADBD3"/>
    </a:custClr>
    <a:custClr name="Lighter 60% Orange">
      <a:srgbClr val="F4B7A7"/>
    </a:custClr>
    <a:custClr name="Lighter 40% Orange">
      <a:srgbClr val="EF947C"/>
    </a:custClr>
    <a:custClr name="Darker 25% Orange">
      <a:srgbClr val="AB3515"/>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1650</Words>
  <Application>Microsoft Office PowerPoint</Application>
  <PresentationFormat>Widescreen</PresentationFormat>
  <Paragraphs>82</Paragraphs>
  <Slides>13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1_Office Theme</vt:lpstr>
      <vt:lpstr>Smartphone Need-To-Know – January 2024</vt:lpstr>
      <vt:lpstr>Contents</vt:lpstr>
      <vt:lpstr>Samsung announces its latest S24 phones, with a big focus on new AI features as hardware upgrades are limited</vt:lpstr>
      <vt:lpstr>“It’s becoming increasingly clear that smartphones are as good as they can get; it is a struggle to see differences from their predecessor. Phone makers cannot improve hardware dramatically like they once could—from the display to the camera to the battery—so it is no surprise that they are turning to AI to excite people. It’s still too early to tell if enough will be driven to buy a new phone by this, but I suspect that AI will be the buzzword of the 2020s, and we will be seeing it in almost every new phone announcement for many years to come.”</vt:lpstr>
      <vt:lpstr>CES 2024 saw flashy concept phones and new announcements from Realme, ROG, and TCL</vt:lpstr>
      <vt:lpstr>“CES is not normally where you see big smartphone announcements, and 2024 is no different. However, CES is where you see the newest eye-catching, idea-inspiring technology. This year, more foldable smartphones will be introduced to global audiences, especially from Chinese brands. Samsung has been struggling to grow its foldables’ market, which is expected to expand as a result of Chinese brands joining the competition. New foldable display concepts from display manufacturers (such as Samsung’s Flex In &amp; Out) will diversify the market by ‘opening up’ new foldable form factors.”</vt:lpstr>
      <vt:lpstr>Honor unveils its new MagicOS 8.0 with “intent-based” user interface and platform AI alongside the new Magic6 series smartphones</vt:lpstr>
      <vt:lpstr>“Honor has had consistent growth in the Chinese market since its start in 2021. In 3Q23, it recorded the most shipments of any OEM in China. With further advancements in its operating system and flagship phone hardware, it will be trying to retain its market share as Huawei grows back. Western Europe is now Honor’s second largest market, particularly making inroads in the premium segment in 2023.”</vt:lpstr>
      <vt:lpstr>OPPO Find X7 Ultra is the first flagship phone with dual-periscope cameras</vt:lpstr>
      <vt:lpstr>“With one of the most impressive camera systems on any phone and the Hasselblad partnership, the OPPO Find X7 Ultra will appeal to smartphone photography enthusiasts. It has a Master Mode, where you can fine-tune all camera parameters and shoot in RAW file formatting. It is still too early to see in-depth camera reviews and side-by-side comparisons, but I would not be surprised if it starts showing up in ‘best smartphone camera’ shortlists.”</vt:lpstr>
      <vt:lpstr>Appendix</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Smartphone Need-To-Know – January 2024</dc:title>
  <dc:creator/>
  <cp:lastModifiedBy/>
  <cp:revision>1</cp:revision>
  <dcterms:created xsi:type="dcterms:W3CDTF">2024-01-23T09:57:40Z</dcterms:created>
  <dcterms:modified xsi:type="dcterms:W3CDTF">2024-01-23T09:58:47Z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1_Office Theme:3</vt:lpwstr>
  </property>
  <property fmtid="{D5CDD505-2E9C-101B-9397-08002B2CF9AE}" pid="3" name="ClassificationContentMarkingFooterText">
    <vt:lpwstr>Information Classification: General</vt:lpwstr>
  </property>
  <property fmtid="{D5CDD505-2E9C-101B-9397-08002B2CF9AE}" pid="4" name="MSIP_Label_e1b4a6d7-967f-4d55-9d13-d94940dabb24_Enabled">
    <vt:lpwstr>true</vt:lpwstr>
  </property>
  <property fmtid="{D5CDD505-2E9C-101B-9397-08002B2CF9AE}" pid="5" name="MSIP_Label_e1b4a6d7-967f-4d55-9d13-d94940dabb24_SetDate">
    <vt:lpwstr>2024-01-23T09:57:51Z</vt:lpwstr>
  </property>
  <property fmtid="{D5CDD505-2E9C-101B-9397-08002B2CF9AE}" pid="6" name="MSIP_Label_e1b4a6d7-967f-4d55-9d13-d94940dabb24_Method">
    <vt:lpwstr>Privileged</vt:lpwstr>
  </property>
  <property fmtid="{D5CDD505-2E9C-101B-9397-08002B2CF9AE}" pid="7" name="MSIP_Label_e1b4a6d7-967f-4d55-9d13-d94940dabb24_Name">
    <vt:lpwstr>e1b4a6d7-967f-4d55-9d13-d94940dabb24</vt:lpwstr>
  </property>
  <property fmtid="{D5CDD505-2E9C-101B-9397-08002B2CF9AE}" pid="8" name="MSIP_Label_e1b4a6d7-967f-4d55-9d13-d94940dabb24_SiteId">
    <vt:lpwstr>2567d566-604c-408a-8a60-55d0dc9d9d6b</vt:lpwstr>
  </property>
  <property fmtid="{D5CDD505-2E9C-101B-9397-08002B2CF9AE}" pid="9" name="MSIP_Label_e1b4a6d7-967f-4d55-9d13-d94940dabb24_ActionId">
    <vt:lpwstr>5b741812-86ef-4b52-bed8-4ff318961733</vt:lpwstr>
  </property>
  <property fmtid="{D5CDD505-2E9C-101B-9397-08002B2CF9AE}" pid="10" name="MSIP_Label_e1b4a6d7-967f-4d55-9d13-d94940dabb24_ContentBits">
    <vt:lpwstr>0</vt:lpwstr>
  </property>
</Properties>
</file>