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98" r:id="rId1"/>
  </p:sldMasterIdLst>
  <p:notesMasterIdLst>
    <p:notesMasterId r:id="rId15"/>
  </p:notesMasterIdLst>
  <p:handoutMasterIdLst>
    <p:handoutMasterId r:id="rId16"/>
  </p:handoutMasterIdLst>
  <p:sldIdLst>
    <p:sldId id="2147473242" r:id="rId2"/>
    <p:sldId id="2147473218" r:id="rId3"/>
    <p:sldId id="2147473227" r:id="rId4"/>
    <p:sldId id="2147473244" r:id="rId5"/>
    <p:sldId id="2147473245" r:id="rId6"/>
    <p:sldId id="2147473246" r:id="rId7"/>
    <p:sldId id="2147473247" r:id="rId8"/>
    <p:sldId id="2147473248" r:id="rId9"/>
    <p:sldId id="2147473249" r:id="rId10"/>
    <p:sldId id="2147473250" r:id="rId11"/>
    <p:sldId id="6394" r:id="rId12"/>
    <p:sldId id="2147473219"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C8A"/>
    <a:srgbClr val="70D68A"/>
    <a:srgbClr val="E6E6E6"/>
    <a:srgbClr val="D8203A"/>
    <a:srgbClr val="6D2CA7"/>
    <a:srgbClr val="E44D25"/>
    <a:srgbClr val="7B260F"/>
    <a:srgbClr val="AE3716"/>
    <a:srgbClr val="C84227"/>
    <a:srgbClr val="2D67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51ADE6A-740E-44AE-83CC-AE7238B6C88D}" styleName="OMDIA">
    <a:tblBg/>
    <a:wholeTbl>
      <a:tcTxStyle b="off" i="off">
        <a:fontRef idx="minor">
          <a:srgbClr val="585858"/>
        </a:fontRef>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chemeClr val="lt1"/>
              </a:solidFill>
              <a:prstDash val="solid"/>
              <a:miter lim="400000"/>
            </a:ln>
          </a:top>
          <a:bottom>
            <a:ln w="6350" cap="flat">
              <a:solidFill>
                <a:schemeClr val="lt1"/>
              </a:solidFill>
              <a:prstDash val="solid"/>
              <a:miter lim="400000"/>
            </a:ln>
          </a:bottom>
          <a:insideH>
            <a:ln w="6350" cap="flat">
              <a:solidFill>
                <a:srgbClr val="6D2CA7"/>
              </a:solidFill>
              <a:prstDash val="solid"/>
              <a:miter lim="400000"/>
            </a:ln>
          </a:insideH>
          <a:insideV>
            <a:ln w="0" cap="flat">
              <a:solidFill>
                <a:srgbClr val="FFFFFF"/>
              </a:solidFill>
              <a:prstDash val="solid"/>
              <a:round/>
            </a:ln>
          </a:insideV>
        </a:tcBdr>
        <a:fill>
          <a:solidFill>
            <a:srgbClr val="FFFFFF"/>
          </a:solidFill>
        </a:fill>
      </a:tcStyle>
    </a:wholeTbl>
    <a:band1H>
      <a:tcTxStyle/>
      <a:tcStyle>
        <a:tcBdr/>
        <a:fill>
          <a:solidFill>
            <a:srgbClr val="EDE1F7"/>
          </a:solidFill>
        </a:fill>
      </a:tcStyle>
    </a:band1H>
    <a:band2H>
      <a:tcTxStyle/>
      <a:tcStyle>
        <a:tcBdr/>
        <a:fill>
          <a:solidFill>
            <a:srgbClr val="FFFFFF"/>
          </a:solidFill>
        </a:fill>
      </a:tcStyle>
    </a:band2H>
    <a:band1V>
      <a:tcStyle>
        <a:tcBdr/>
        <a:fill>
          <a:solidFill>
            <a:srgbClr val="EDE1F7"/>
          </a:solidFill>
        </a:fill>
      </a:tcStyle>
    </a:band1V>
    <a:band2V>
      <a:tcStyle>
        <a:tcBdr/>
        <a:fill>
          <a:solidFill>
            <a:srgbClr val="FFFFFF"/>
          </a:solidFill>
        </a:fill>
      </a:tcStyle>
    </a:band2V>
    <a:lastCol>
      <a:tcTxStyle b="off" i="off">
        <a:font>
          <a:latin typeface="Calibri (Body)"/>
          <a:ea typeface="Calibri (Body)"/>
          <a:cs typeface="Calibri (Body)"/>
        </a:font>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lastCol>
    <a:firstCol>
      <a:tcTxStyle b="off" i="off">
        <a:font>
          <a:latin typeface="Calibri (Body)"/>
          <a:ea typeface="Calibri (Body)"/>
          <a:cs typeface="Calibri (Body)"/>
        </a:font>
        <a:srgbClr val="333333"/>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firstCol>
    <a:lastRow>
      <a:tcTxStyle b="on" i="off">
        <a:font>
          <a:latin typeface="Calibri (Body)"/>
          <a:ea typeface="Calibri (Body)"/>
          <a:cs typeface="Calibri (Body)"/>
        </a:font>
        <a:srgbClr val="6D2CA7"/>
      </a:tcTxStyle>
      <a:tcStyle>
        <a:tcBdr>
          <a:left>
            <a:ln w="6350" cap="flat">
              <a:solidFill>
                <a:srgbClr val="FFFFFF"/>
              </a:solidFill>
              <a:prstDash val="solid"/>
              <a:round/>
            </a:ln>
          </a:left>
          <a:right>
            <a:ln w="6350" cap="flat">
              <a:solidFill>
                <a:srgbClr val="FFFFFF"/>
              </a:solidFill>
              <a:prstDash val="solid"/>
              <a:round/>
            </a:ln>
          </a:right>
          <a:top>
            <a:ln w="6350" cap="flat">
              <a:solidFill>
                <a:srgbClr val="6D2CA7"/>
              </a:solidFill>
              <a:prstDash val="solid"/>
              <a:round/>
            </a:ln>
          </a:top>
          <a:bottom>
            <a:ln w="6350" cap="flat">
              <a:solidFill>
                <a:srgbClr val="FFFFFF"/>
              </a:solidFill>
              <a:prstDash val="solid"/>
              <a:round/>
            </a:ln>
          </a:bottom>
          <a:insideH>
            <a:ln w="6350" cap="flat">
              <a:solidFill>
                <a:srgbClr val="FFFFFF"/>
              </a:solidFill>
              <a:prstDash val="solid"/>
              <a:round/>
            </a:ln>
          </a:insideH>
          <a:insideV>
            <a:ln w="0" cap="flat">
              <a:solidFill>
                <a:srgbClr val="FFFFFF"/>
              </a:solidFill>
              <a:prstDash val="solid"/>
              <a:round/>
            </a:ln>
          </a:insideV>
        </a:tcBdr>
        <a:fill>
          <a:solidFill>
            <a:srgbClr val="FFFFFF"/>
          </a:solidFill>
        </a:fill>
      </a:tcStyle>
    </a:lastRow>
    <a:firstRow>
      <a:tcTxStyle b="off" i="off">
        <a:fontRef idx="minor">
          <a:srgbClr val="6D2CA7"/>
        </a:fontRef>
        <a:srgbClr val="6D2CA7"/>
      </a:tcTxStyle>
      <a:tcStyle>
        <a:tcBdr>
          <a:left>
            <a:ln w="0" cap="flat">
              <a:solidFill>
                <a:srgbClr val="FFFFFF"/>
              </a:solidFill>
              <a:prstDash val="solid"/>
              <a:round/>
            </a:ln>
          </a:left>
          <a:right>
            <a:ln w="0" cap="flat">
              <a:solidFill>
                <a:srgbClr val="FFFFFF"/>
              </a:solidFill>
              <a:prstDash val="solid"/>
              <a:round/>
            </a:ln>
          </a:right>
          <a:top>
            <a:ln w="6350" cap="flat">
              <a:solidFill>
                <a:srgbClr val="FFFFFF"/>
              </a:solidFill>
              <a:prstDash val="solid"/>
              <a:miter lim="400000"/>
            </a:ln>
          </a:top>
          <a:bottom>
            <a:ln w="6350" cap="flat">
              <a:solidFill>
                <a:srgbClr val="6D2CA7"/>
              </a:solidFill>
              <a:prstDash val="solid"/>
              <a:round/>
            </a:ln>
          </a:bottom>
          <a:insideH>
            <a:ln w="0" cap="flat">
              <a:solidFill>
                <a:srgbClr val="FFFFFF"/>
              </a:solidFill>
              <a:prstDash val="solid"/>
              <a:round/>
            </a:ln>
          </a:insideH>
          <a:insideV>
            <a:ln w="10160" cap="flat">
              <a:solidFill>
                <a:srgbClr val="FFFFFF"/>
              </a:solidFill>
              <a:prstDash val="solid"/>
              <a:round/>
            </a:ln>
          </a:insideV>
        </a:tcBdr>
        <a:fill>
          <a:solidFill>
            <a:srgbClr val="FFFFFF"/>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49" autoAdjust="0"/>
  </p:normalViewPr>
  <p:slideViewPr>
    <p:cSldViewPr snapToGrid="0" showGuides="1">
      <p:cViewPr varScale="1">
        <p:scale>
          <a:sx n="67" d="100"/>
          <a:sy n="67" d="100"/>
        </p:scale>
        <p:origin x="604" y="44"/>
      </p:cViewPr>
      <p:guideLst>
        <p:guide pos="3840"/>
        <p:guide orient="horz" pos="2183"/>
      </p:guideLst>
    </p:cSldViewPr>
  </p:slideViewPr>
  <p:notesTextViewPr>
    <p:cViewPr>
      <p:scale>
        <a:sx n="1" d="1"/>
        <a:sy n="1" d="1"/>
      </p:scale>
      <p:origin x="0" y="0"/>
    </p:cViewPr>
  </p:notesTextViewPr>
  <p:notesViewPr>
    <p:cSldViewPr snapToGrid="0" showGuides="1">
      <p:cViewPr varScale="1">
        <p:scale>
          <a:sx n="121" d="100"/>
          <a:sy n="121" d="100"/>
        </p:scale>
        <p:origin x="502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5105703182472"/>
          <c:y val="0.11755161854768151"/>
          <c:w val="0.69060208126814471"/>
          <c:h val="0.68989960629921265"/>
        </c:manualLayout>
      </c:layout>
      <c:barChart>
        <c:barDir val="col"/>
        <c:grouping val="clustered"/>
        <c:varyColors val="0"/>
        <c:ser>
          <c:idx val="0"/>
          <c:order val="0"/>
          <c:tx>
            <c:strRef>
              <c:f>[Smartphone_RYTA.xlsx]Sheet1!$A$2</c:f>
              <c:strCache>
                <c:ptCount val="1"/>
                <c:pt idx="0">
                  <c:v>Shipments (millions)</c:v>
                </c:pt>
              </c:strCache>
            </c:strRef>
          </c:tx>
          <c:spPr>
            <a:solidFill>
              <a:srgbClr val="6D2CA7">
                <a:lumMod val="100000"/>
              </a:srgbClr>
            </a:solidFill>
            <a:ln>
              <a:solidFill>
                <a:srgbClr val="6D2CA7">
                  <a:lumMod val="100000"/>
                </a:srgbClr>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[Smartphone_RYTA.xlsx]Sheet1!$C$1:$M$1</c:f>
              <c:strCache>
                <c:ptCount val="11"/>
                <c:pt idx="0">
                  <c:v>2019</c:v>
                </c:pt>
                <c:pt idx="1">
                  <c:v>2020</c:v>
                </c:pt>
                <c:pt idx="2">
                  <c:v>2021</c:v>
                </c:pt>
                <c:pt idx="3">
                  <c:v>2022</c:v>
                </c:pt>
                <c:pt idx="4">
                  <c:v>2023</c:v>
                </c:pt>
                <c:pt idx="5">
                  <c:v>2024 (F)</c:v>
                </c:pt>
                <c:pt idx="6">
                  <c:v>2025 (F)</c:v>
                </c:pt>
                <c:pt idx="7">
                  <c:v>2026 (F)</c:v>
                </c:pt>
                <c:pt idx="8">
                  <c:v>2027 (F)</c:v>
                </c:pt>
                <c:pt idx="9">
                  <c:v>2028 (F)</c:v>
                </c:pt>
                <c:pt idx="10">
                  <c:v>2029 (F)</c:v>
                </c:pt>
              </c:strCache>
            </c:strRef>
          </c:cat>
          <c:val>
            <c:numRef>
              <c:f>[Smartphone_RYTA.xlsx]Sheet1!$C$2:$M$2</c:f>
              <c:numCache>
                <c:formatCode>#,##0_ </c:formatCode>
                <c:ptCount val="11"/>
                <c:pt idx="0">
                  <c:v>1386.5060000000008</c:v>
                </c:pt>
                <c:pt idx="1">
                  <c:v>1294.6510000000003</c:v>
                </c:pt>
                <c:pt idx="2">
                  <c:v>1339.6680000000001</c:v>
                </c:pt>
                <c:pt idx="3">
                  <c:v>1207.1850000000006</c:v>
                </c:pt>
                <c:pt idx="4">
                  <c:v>1164.7130000000002</c:v>
                </c:pt>
                <c:pt idx="5">
                  <c:v>1195.4179999999997</c:v>
                </c:pt>
                <c:pt idx="6">
                  <c:v>1227.8840000000002</c:v>
                </c:pt>
                <c:pt idx="7">
                  <c:v>1250.5500000000002</c:v>
                </c:pt>
                <c:pt idx="8">
                  <c:v>1269.0720000000001</c:v>
                </c:pt>
                <c:pt idx="9">
                  <c:v>1293.1240000000003</c:v>
                </c:pt>
                <c:pt idx="10">
                  <c:v>1319.3310000000001</c:v>
                </c:pt>
              </c:numCache>
            </c:numRef>
          </c:val>
          <c:extLst>
            <c:ext xmlns:c16="http://schemas.microsoft.com/office/drawing/2014/chart" uri="{C3380CC4-5D6E-409C-BE32-E72D297353CC}">
              <c16:uniqueId val="{00000000-BCBE-4235-B68B-FC41F4F2CC15}"/>
            </c:ext>
          </c:extLst>
        </c:ser>
        <c:dLbls>
          <c:showLegendKey val="0"/>
          <c:showVal val="0"/>
          <c:showCatName val="0"/>
          <c:showSerName val="0"/>
          <c:showPercent val="0"/>
          <c:showBubbleSize val="0"/>
        </c:dLbls>
        <c:gapWidth val="150"/>
        <c:axId val="1820932767"/>
        <c:axId val="1820937087"/>
      </c:barChart>
      <c:lineChart>
        <c:grouping val="standard"/>
        <c:varyColors val="0"/>
        <c:ser>
          <c:idx val="1"/>
          <c:order val="1"/>
          <c:tx>
            <c:strRef>
              <c:f>[Smartphone_RYTA.xlsx]Sheet1!$A$3</c:f>
              <c:strCache>
                <c:ptCount val="1"/>
                <c:pt idx="0">
                  <c:v>YoY growth</c:v>
                </c:pt>
              </c:strCache>
            </c:strRef>
          </c:tx>
          <c:spPr>
            <a:ln w="28575" cap="rnd">
              <a:solidFill>
                <a:srgbClr val="EB4EAC">
                  <a:lumMod val="100000"/>
                </a:srgbClr>
              </a:solidFill>
              <a:round/>
            </a:ln>
            <a:effectLst/>
          </c:spPr>
          <c:marker>
            <c:symbol val="none"/>
          </c:marker>
          <c:cat>
            <c:strRef>
              <c:f>[Smartphone_RYTA.xlsx]Sheet1!$C$1:$M$1</c:f>
              <c:strCache>
                <c:ptCount val="11"/>
                <c:pt idx="0">
                  <c:v>2019</c:v>
                </c:pt>
                <c:pt idx="1">
                  <c:v>2020</c:v>
                </c:pt>
                <c:pt idx="2">
                  <c:v>2021</c:v>
                </c:pt>
                <c:pt idx="3">
                  <c:v>2022</c:v>
                </c:pt>
                <c:pt idx="4">
                  <c:v>2023</c:v>
                </c:pt>
                <c:pt idx="5">
                  <c:v>2024 (F)</c:v>
                </c:pt>
                <c:pt idx="6">
                  <c:v>2025 (F)</c:v>
                </c:pt>
                <c:pt idx="7">
                  <c:v>2026 (F)</c:v>
                </c:pt>
                <c:pt idx="8">
                  <c:v>2027 (F)</c:v>
                </c:pt>
                <c:pt idx="9">
                  <c:v>2028 (F)</c:v>
                </c:pt>
                <c:pt idx="10">
                  <c:v>2029 (F)</c:v>
                </c:pt>
              </c:strCache>
            </c:strRef>
          </c:cat>
          <c:val>
            <c:numRef>
              <c:f>[Smartphone_RYTA.xlsx]Sheet1!$C$3:$M$3</c:f>
              <c:numCache>
                <c:formatCode>0%</c:formatCode>
                <c:ptCount val="11"/>
                <c:pt idx="0">
                  <c:v>-1.6357551950497817E-2</c:v>
                </c:pt>
                <c:pt idx="1">
                  <c:v>-6.6249262534745917E-2</c:v>
                </c:pt>
                <c:pt idx="2">
                  <c:v>3.477153302318526E-2</c:v>
                </c:pt>
                <c:pt idx="3">
                  <c:v>-9.8892412149875555E-2</c:v>
                </c:pt>
                <c:pt idx="4">
                  <c:v>-3.5182677054470035E-2</c:v>
                </c:pt>
                <c:pt idx="5" formatCode="0.0%">
                  <c:v>2.6362717682381381E-2</c:v>
                </c:pt>
                <c:pt idx="6" formatCode="0.0%">
                  <c:v>2.7158700973216553E-2</c:v>
                </c:pt>
                <c:pt idx="7" formatCode="0.0%">
                  <c:v>1.8459398444804181E-2</c:v>
                </c:pt>
                <c:pt idx="8" formatCode="0.0%">
                  <c:v>1.4811083123425639E-2</c:v>
                </c:pt>
                <c:pt idx="9" formatCode="0.0%">
                  <c:v>1.8952431382931883E-2</c:v>
                </c:pt>
                <c:pt idx="10" formatCode="0.0%">
                  <c:v>2.0266424565625475E-2</c:v>
                </c:pt>
              </c:numCache>
            </c:numRef>
          </c:val>
          <c:smooth val="0"/>
          <c:extLst>
            <c:ext xmlns:c16="http://schemas.microsoft.com/office/drawing/2014/chart" uri="{C3380CC4-5D6E-409C-BE32-E72D297353CC}">
              <c16:uniqueId val="{00000001-BCBE-4235-B68B-FC41F4F2CC15}"/>
            </c:ext>
          </c:extLst>
        </c:ser>
        <c:dLbls>
          <c:showLegendKey val="0"/>
          <c:showVal val="0"/>
          <c:showCatName val="0"/>
          <c:showSerName val="0"/>
          <c:showPercent val="0"/>
          <c:showBubbleSize val="0"/>
        </c:dLbls>
        <c:marker val="1"/>
        <c:smooth val="0"/>
        <c:axId val="419048031"/>
        <c:axId val="419044671"/>
      </c:lineChart>
      <c:catAx>
        <c:axId val="1820932767"/>
        <c:scaling>
          <c:orientation val="minMax"/>
        </c:scaling>
        <c:delete val="0"/>
        <c:axPos val="b"/>
        <c:numFmt formatCode="General" sourceLinked="1"/>
        <c:majorTickMark val="out"/>
        <c:minorTickMark val="none"/>
        <c:tickLblPos val="nextTo"/>
        <c:spPr>
          <a:noFill/>
          <a:ln w="3175" cap="flat" cmpd="sng" algn="ctr">
            <a:solidFill>
              <a:srgbClr val="707C8A"/>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820937087"/>
        <c:crosses val="autoZero"/>
        <c:auto val="1"/>
        <c:lblAlgn val="ctr"/>
        <c:lblOffset val="100"/>
        <c:noMultiLvlLbl val="0"/>
      </c:catAx>
      <c:valAx>
        <c:axId val="1820937087"/>
        <c:scaling>
          <c:orientation val="minMax"/>
        </c:scaling>
        <c:delete val="0"/>
        <c:axPos val="l"/>
        <c:majorGridlines>
          <c:spPr>
            <a:ln w="12700" cap="flat" cmpd="sng" algn="ctr">
              <a:solidFill>
                <a:srgbClr val="EAEAEA"/>
              </a:solidFill>
              <a:prstDash val="solid"/>
              <a:round/>
            </a:ln>
            <a:effectLst/>
          </c:spPr>
        </c:majorGridlines>
        <c:numFmt formatCode="#,##0" sourceLinked="0"/>
        <c:majorTickMark val="out"/>
        <c:minorTickMark val="none"/>
        <c:tickLblPos val="nextTo"/>
        <c:spPr>
          <a:noFill/>
          <a:ln w="3175">
            <a:solidFill>
              <a:srgbClr val="707C8A"/>
            </a:solid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820932767"/>
        <c:crosses val="autoZero"/>
        <c:crossBetween val="between"/>
        <c:majorUnit val="50"/>
      </c:valAx>
      <c:valAx>
        <c:axId val="419044671"/>
        <c:scaling>
          <c:orientation val="minMax"/>
        </c:scaling>
        <c:delete val="0"/>
        <c:axPos val="r"/>
        <c:numFmt formatCode="0%" sourceLinked="1"/>
        <c:majorTickMark val="out"/>
        <c:minorTickMark val="none"/>
        <c:tickLblPos val="nextTo"/>
        <c:spPr>
          <a:noFill/>
          <a:ln w="3175">
            <a:solidFill>
              <a:srgbClr val="707C8A"/>
            </a:solid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19048031"/>
        <c:crosses val="max"/>
        <c:crossBetween val="between"/>
      </c:valAx>
      <c:catAx>
        <c:axId val="419048031"/>
        <c:scaling>
          <c:orientation val="minMax"/>
        </c:scaling>
        <c:delete val="1"/>
        <c:axPos val="b"/>
        <c:numFmt formatCode="General" sourceLinked="1"/>
        <c:majorTickMark val="out"/>
        <c:minorTickMark val="none"/>
        <c:tickLblPos val="nextTo"/>
        <c:crossAx val="419044671"/>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rgbClr val="000000">
              <a:lumMod val="15000"/>
              <a:lumOff val="85000"/>
            </a:srgbClr>
          </a:solidFill>
          <a:round/>
        </a14:hiddenLine>
      </a:ext>
    </a:ex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0.12809</cdr:y>
    </cdr:to>
    <cdr:sp macro="" textlink="">
      <cdr:nvSpPr>
        <cdr:cNvPr id="2" name="txtboxChartTitle">
          <a:extLst xmlns:a="http://schemas.openxmlformats.org/drawingml/2006/main">
            <a:ext uri="{FF2B5EF4-FFF2-40B4-BE49-F238E27FC236}">
              <a16:creationId xmlns:a16="http://schemas.microsoft.com/office/drawing/2014/main" id="{36705F0A-5CC7-90E9-8849-58F1C2B134DF}"/>
            </a:ext>
          </a:extLst>
        </cdr:cNvPr>
        <cdr:cNvSpPr txBox="1"/>
      </cdr:nvSpPr>
      <cdr:spPr>
        <a:xfrm xmlns:a="http://schemas.openxmlformats.org/drawingml/2006/main">
          <a:off x="0" y="0"/>
          <a:ext cx="6480000" cy="415000"/>
        </a:xfrm>
        <a:prstGeom xmlns:a="http://schemas.openxmlformats.org/drawingml/2006/main" prst="rect">
          <a:avLst/>
        </a:prstGeom>
      </cdr:spPr>
      <cdr:txBody>
        <a:bodyPr xmlns:a="http://schemas.openxmlformats.org/drawingml/2006/main" vertOverflow="clip" vert="horz" lIns="72000" tIns="72000" rIns="72000" bIns="72000" rtlCol="0" anchor="t"/>
        <a:lstStyle xmlns:a="http://schemas.openxmlformats.org/drawingml/2006/main"/>
        <a:p xmlns:a="http://schemas.openxmlformats.org/drawingml/2006/main">
          <a:pPr algn="l" eaLnBrk="0"/>
          <a:r>
            <a:rPr lang="en-GB" sz="1200" b="1" i="0" u="none" cap="none" baseline="0" dirty="0">
              <a:solidFill>
                <a:srgbClr val="000000"/>
              </a:solidFill>
              <a:latin typeface="Calibri" panose="020F0502020204030204" pitchFamily="34" charset="0"/>
            </a:rPr>
            <a:t>Omdia long-term smartphone forecast</a:t>
          </a:r>
        </a:p>
      </cdr:txBody>
    </cdr:sp>
  </cdr:relSizeAnchor>
  <cdr:relSizeAnchor xmlns:cdr="http://schemas.openxmlformats.org/drawingml/2006/chartDrawing">
    <cdr:from>
      <cdr:x>0.00784</cdr:x>
      <cdr:y>0.91042</cdr:y>
    </cdr:from>
    <cdr:to>
      <cdr:x>0.56189</cdr:x>
      <cdr:y>0.98334</cdr:y>
    </cdr:to>
    <cdr:sp macro="" textlink="">
      <cdr:nvSpPr>
        <cdr:cNvPr id="3" name="txtBoxSourceLine">
          <a:extLst xmlns:a="http://schemas.openxmlformats.org/drawingml/2006/main">
            <a:ext uri="{FF2B5EF4-FFF2-40B4-BE49-F238E27FC236}">
              <a16:creationId xmlns:a16="http://schemas.microsoft.com/office/drawing/2014/main" id="{6E10863B-B04D-4304-B7CF-8DB9F75F9A5A}"/>
            </a:ext>
          </a:extLst>
        </cdr:cNvPr>
        <cdr:cNvSpPr txBox="1"/>
      </cdr:nvSpPr>
      <cdr:spPr>
        <a:xfrm xmlns:a="http://schemas.openxmlformats.org/drawingml/2006/main">
          <a:off x="44345" y="4162425"/>
          <a:ext cx="3133830" cy="333405"/>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0"/>
          <a:r>
            <a:rPr lang="en-GB" sz="800" b="0" i="0" u="none" baseline="0" dirty="0">
              <a:solidFill>
                <a:srgbClr val="000000"/>
              </a:solidFill>
              <a:latin typeface="Calibri" panose="020F0502020204030204" pitchFamily="34" charset="0"/>
            </a:rPr>
            <a:t>Source: Mobile Handset Database, Country – Forecast – 4Q23, Omdia</a:t>
          </a:r>
        </a:p>
      </cdr:txBody>
    </cdr:sp>
  </cdr:relSizeAnchor>
  <cdr:relSizeAnchor xmlns:cdr="http://schemas.openxmlformats.org/drawingml/2006/chartDrawing">
    <cdr:from>
      <cdr:x>0.50318</cdr:x>
      <cdr:y>0.87223</cdr:y>
    </cdr:from>
    <cdr:to>
      <cdr:x>0.99853</cdr:x>
      <cdr:y>0.98334</cdr:y>
    </cdr:to>
    <cdr:sp macro="" textlink="">
      <cdr:nvSpPr>
        <cdr:cNvPr id="4" name="txtboxCopyrightLine">
          <a:extLst xmlns:a="http://schemas.openxmlformats.org/drawingml/2006/main">
            <a:ext uri="{FF2B5EF4-FFF2-40B4-BE49-F238E27FC236}">
              <a16:creationId xmlns:a16="http://schemas.microsoft.com/office/drawing/2014/main" id="{33CCE62D-4696-A3A8-28BA-93B2F04FA987}"/>
            </a:ext>
          </a:extLst>
        </cdr:cNvPr>
        <cdr:cNvSpPr txBox="1"/>
      </cdr:nvSpPr>
      <cdr:spPr>
        <a:xfrm xmlns:a="http://schemas.openxmlformats.org/drawingml/2006/main">
          <a:off x="3260638" y="2826025"/>
          <a:ext cx="3209837" cy="360000"/>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r" eaLnBrk="0"/>
          <a:r>
            <a:rPr lang="en-GB" sz="800" b="0" i="0" u="none" baseline="0">
              <a:solidFill>
                <a:srgbClr val="000000"/>
              </a:solidFill>
              <a:latin typeface="Calibri" panose="020F0502020204030204" pitchFamily="34" charset="0"/>
            </a:rPr>
            <a:t>© 2024 Omdia</a:t>
          </a:r>
        </a:p>
      </cdr:txBody>
    </cdr:sp>
  </cdr:relSizeAnchor>
  <cdr:relSizeAnchor xmlns:cdr="http://schemas.openxmlformats.org/drawingml/2006/chartDrawing">
    <cdr:from>
      <cdr:x>0</cdr:x>
      <cdr:y>0.11667</cdr:y>
    </cdr:from>
    <cdr:to>
      <cdr:x>0.04491</cdr:x>
      <cdr:y>0.82083</cdr:y>
    </cdr:to>
    <cdr:sp macro="" textlink="">
      <cdr:nvSpPr>
        <cdr:cNvPr id="5" name="txtBoxPrimaryYAxisLabel">
          <a:extLst xmlns:a="http://schemas.openxmlformats.org/drawingml/2006/main">
            <a:ext uri="{FF2B5EF4-FFF2-40B4-BE49-F238E27FC236}">
              <a16:creationId xmlns:a16="http://schemas.microsoft.com/office/drawing/2014/main" id="{1CF6573F-130C-9B6C-3CE7-A2E37D6164FD}"/>
            </a:ext>
          </a:extLst>
        </cdr:cNvPr>
        <cdr:cNvSpPr txBox="1"/>
      </cdr:nvSpPr>
      <cdr:spPr>
        <a:xfrm xmlns:a="http://schemas.openxmlformats.org/drawingml/2006/main">
          <a:off x="0" y="533400"/>
          <a:ext cx="254000" cy="3219450"/>
        </a:xfrm>
        <a:prstGeom xmlns:a="http://schemas.openxmlformats.org/drawingml/2006/main" prst="rect">
          <a:avLst/>
        </a:prstGeom>
      </cdr:spPr>
      <cdr:txBody>
        <a:bodyPr xmlns:a="http://schemas.openxmlformats.org/drawingml/2006/main" vertOverflow="clip" vert="vert270" lIns="0" tIns="0" rIns="0" bIns="0" rtlCol="0" anchor="ctr"/>
        <a:lstStyle xmlns:a="http://schemas.openxmlformats.org/drawingml/2006/main"/>
        <a:p xmlns:a="http://schemas.openxmlformats.org/drawingml/2006/main">
          <a:pPr algn="ctr" eaLnBrk="0"/>
          <a:r>
            <a:rPr lang="en-GB" sz="1000" b="1" i="0" u="none" baseline="0" dirty="0">
              <a:solidFill>
                <a:srgbClr val="000000"/>
              </a:solidFill>
              <a:latin typeface="Calibri" panose="020F0502020204030204" pitchFamily="34" charset="0"/>
            </a:rPr>
            <a:t>Shipments (millions)</a:t>
          </a:r>
        </a:p>
      </cdr:txBody>
    </cdr:sp>
  </cdr:relSizeAnchor>
  <cdr:relSizeAnchor xmlns:cdr="http://schemas.openxmlformats.org/drawingml/2006/chartDrawing">
    <cdr:from>
      <cdr:x>0.94078</cdr:x>
      <cdr:y>0.10833</cdr:y>
    </cdr:from>
    <cdr:to>
      <cdr:x>0.98316</cdr:x>
      <cdr:y>0.84056</cdr:y>
    </cdr:to>
    <cdr:sp macro="" textlink="">
      <cdr:nvSpPr>
        <cdr:cNvPr id="6" name="txtBoxSecondaryYAxisLabel">
          <a:extLst xmlns:a="http://schemas.openxmlformats.org/drawingml/2006/main">
            <a:ext uri="{FF2B5EF4-FFF2-40B4-BE49-F238E27FC236}">
              <a16:creationId xmlns:a16="http://schemas.microsoft.com/office/drawing/2014/main" id="{16D9BC4E-01DC-77C2-2784-F6F018968F7A}"/>
            </a:ext>
          </a:extLst>
        </cdr:cNvPr>
        <cdr:cNvSpPr txBox="1"/>
      </cdr:nvSpPr>
      <cdr:spPr>
        <a:xfrm xmlns:a="http://schemas.openxmlformats.org/drawingml/2006/main">
          <a:off x="5321300" y="495300"/>
          <a:ext cx="239713" cy="3347740"/>
        </a:xfrm>
        <a:prstGeom xmlns:a="http://schemas.openxmlformats.org/drawingml/2006/main" prst="rect">
          <a:avLst/>
        </a:prstGeom>
      </cdr:spPr>
      <cdr:txBody>
        <a:bodyPr xmlns:a="http://schemas.openxmlformats.org/drawingml/2006/main" vertOverflow="clip" vert="vert" lIns="0" tIns="0" rIns="0" bIns="0" rtlCol="0" anchor="ctr"/>
        <a:lstStyle xmlns:a="http://schemas.openxmlformats.org/drawingml/2006/main"/>
        <a:p xmlns:a="http://schemas.openxmlformats.org/drawingml/2006/main">
          <a:pPr algn="ctr" eaLnBrk="0"/>
          <a:r>
            <a:rPr lang="en-GB" sz="1000" b="1" i="0" u="none" baseline="0" dirty="0">
              <a:solidFill>
                <a:srgbClr val="000000"/>
              </a:solidFill>
              <a:latin typeface="Calibri" panose="020F0502020204030204" pitchFamily="34" charset="0"/>
            </a:rPr>
            <a:t>YoY growth rate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84F23-5DF7-409F-AA71-1614122DB2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578E213-8DE2-47D2-9004-6F62F414D3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7DF3D5-09DC-4A7A-AE63-978A3E4855AF}" type="datetimeFigureOut">
              <a:rPr lang="en-GB" smtClean="0"/>
              <a:t>22/04/2024</a:t>
            </a:fld>
            <a:endParaRPr lang="en-GB" dirty="0"/>
          </a:p>
        </p:txBody>
      </p:sp>
      <p:sp>
        <p:nvSpPr>
          <p:cNvPr id="4" name="Footer Placeholder 3">
            <a:extLst>
              <a:ext uri="{FF2B5EF4-FFF2-40B4-BE49-F238E27FC236}">
                <a16:creationId xmlns:a16="http://schemas.microsoft.com/office/drawing/2014/main" id="{B12222FB-4C8D-4921-9561-7990662F95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3C6AE66-C725-4750-B57B-724BF5C98C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371DAD-D243-4334-A4EB-FD023C0B7D94}" type="slidenum">
              <a:rPr lang="en-GB" smtClean="0"/>
              <a:t>‹#›</a:t>
            </a:fld>
            <a:endParaRPr lang="en-GB" dirty="0"/>
          </a:p>
        </p:txBody>
      </p:sp>
    </p:spTree>
    <p:extLst>
      <p:ext uri="{BB962C8B-B14F-4D97-AF65-F5344CB8AC3E}">
        <p14:creationId xmlns:p14="http://schemas.microsoft.com/office/powerpoint/2010/main" val="211611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EDD24-C05C-4689-888C-A18A1A14EA98}" type="datetimeFigureOut">
              <a:rPr lang="en-GB" smtClean="0"/>
              <a:t>22/04/2024</a:t>
            </a:fld>
            <a:endParaRPr lang="en-GB" dirty="0"/>
          </a:p>
        </p:txBody>
      </p:sp>
      <p:sp>
        <p:nvSpPr>
          <p:cNvPr id="4" name="Slide Image Placeholder 3"/>
          <p:cNvSpPr>
            <a:spLocks noGrp="1" noRot="1" noChangeAspect="1"/>
          </p:cNvSpPr>
          <p:nvPr>
            <p:ph type="sldImg" idx="2"/>
          </p:nvPr>
        </p:nvSpPr>
        <p:spPr>
          <a:xfrm>
            <a:off x="407736" y="458788"/>
            <a:ext cx="6042528" cy="339892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97040" y="4106779"/>
            <a:ext cx="6063920" cy="4578434"/>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6AA17-6443-4A5C-B72D-23A3C941D7AB}" type="slidenum">
              <a:rPr lang="en-GB" smtClean="0"/>
              <a:t>‹#›</a:t>
            </a:fld>
            <a:endParaRPr lang="en-GB" dirty="0"/>
          </a:p>
        </p:txBody>
      </p:sp>
      <p:sp>
        <p:nvSpPr>
          <p:cNvPr id="8" name="Footer Placeholder 7">
            <a:extLst>
              <a:ext uri="{FF2B5EF4-FFF2-40B4-BE49-F238E27FC236}">
                <a16:creationId xmlns:a16="http://schemas.microsoft.com/office/drawing/2014/main" id="{D86E47AA-A902-4B46-1232-0F1B576DC59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9632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16000" algn="l" defTabSz="914400" rtl="0" eaLnBrk="1" latinLnBrk="0" hangingPunct="1">
      <a:defRPr sz="1200" kern="1200">
        <a:solidFill>
          <a:schemeClr val="tx1"/>
        </a:solidFill>
        <a:latin typeface="+mn-lt"/>
        <a:ea typeface="+mn-ea"/>
        <a:cs typeface="+mn-cs"/>
      </a:defRPr>
    </a:lvl2pPr>
    <a:lvl3pPr marL="432000" algn="l" defTabSz="914400" rtl="0" eaLnBrk="1" latinLnBrk="0" hangingPunct="1">
      <a:defRPr sz="1200" kern="1200">
        <a:solidFill>
          <a:schemeClr val="tx1"/>
        </a:solidFill>
        <a:latin typeface="+mn-lt"/>
        <a:ea typeface="+mn-ea"/>
        <a:cs typeface="+mn-cs"/>
      </a:defRPr>
    </a:lvl3pPr>
    <a:lvl4pPr marL="648000" algn="l" defTabSz="914400" rtl="0" eaLnBrk="1" latinLnBrk="0" hangingPunct="1">
      <a:defRPr sz="1200" kern="1200">
        <a:solidFill>
          <a:schemeClr val="tx1"/>
        </a:solidFill>
        <a:latin typeface="+mn-lt"/>
        <a:ea typeface="+mn-ea"/>
        <a:cs typeface="+mn-cs"/>
      </a:defRPr>
    </a:lvl4pPr>
    <a:lvl5pPr marL="864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12</a:t>
            </a:fld>
            <a:endParaRPr lang="en-GB" dirty="0"/>
          </a:p>
        </p:txBody>
      </p:sp>
    </p:spTree>
    <p:extLst>
      <p:ext uri="{BB962C8B-B14F-4D97-AF65-F5344CB8AC3E}">
        <p14:creationId xmlns:p14="http://schemas.microsoft.com/office/powerpoint/2010/main" val="1325979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mailto:customersuccess@omdia.com" TargetMode="External"/><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423E7E9-6226-1C1C-5F7E-6DC3D78542C3}"/>
              </a:ext>
            </a:extLst>
          </p:cNvPr>
          <p:cNvSpPr>
            <a:spLocks noGrp="1"/>
          </p:cNvSpPr>
          <p:nvPr>
            <p:ph type="body" sz="quarter" idx="12"/>
          </p:nvPr>
        </p:nvSpPr>
        <p:spPr>
          <a:xfrm>
            <a:off x="355600" y="5602835"/>
            <a:ext cx="3329940" cy="914400"/>
          </a:xfrm>
          <a:prstGeom prst="rect">
            <a:avLst/>
          </a:prstGeom>
        </p:spPr>
        <p:txBody>
          <a:bodyPr anchor="b" anchorCtr="0">
            <a:noAutofit/>
          </a:bodyPr>
          <a:lstStyle>
            <a:lvl1pPr marL="0" indent="0">
              <a:lnSpc>
                <a:spcPct val="105000"/>
              </a:lnSpc>
              <a:spcBef>
                <a:spcPts val="0"/>
              </a:spcBef>
              <a:buFontTx/>
              <a:buNone/>
              <a:defRPr sz="1300" b="1">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a:t>Click to edit Master text styles</a:t>
            </a:r>
          </a:p>
          <a:p>
            <a:pPr lvl="1"/>
            <a:r>
              <a:rPr lang="en-US"/>
              <a:t>Second level</a:t>
            </a:r>
          </a:p>
        </p:txBody>
      </p:sp>
      <p:pic>
        <p:nvPicPr>
          <p:cNvPr id="27" name="Picture 26">
            <a:extLst>
              <a:ext uri="{FF2B5EF4-FFF2-40B4-BE49-F238E27FC236}">
                <a16:creationId xmlns:a16="http://schemas.microsoft.com/office/drawing/2014/main" id="{5C985277-BCD1-4BF4-8A94-3462E836F8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64375" y="5577195"/>
            <a:ext cx="2568497" cy="942017"/>
          </a:xfrm>
          <a:prstGeom prst="rect">
            <a:avLst/>
          </a:prstGeom>
        </p:spPr>
      </p:pic>
      <p:sp>
        <p:nvSpPr>
          <p:cNvPr id="29" name="Footer Placeholder 4">
            <a:extLst>
              <a:ext uri="{FF2B5EF4-FFF2-40B4-BE49-F238E27FC236}">
                <a16:creationId xmlns:a16="http://schemas.microsoft.com/office/drawing/2014/main" id="{CE3924CA-29DF-E289-6B37-F98EB2A4D207}"/>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mn-ea"/>
                <a:cs typeface="+mn-cs"/>
              </a:rPr>
              <a:t>Copyright © </a:t>
            </a:r>
            <a:fld id="{0AEACA82-443F-F143-97A9-1017F472789A}" type="datetimeyyyy">
              <a:rPr kumimoji="0" lang="en-US" sz="7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85000"/>
                </a:lnSpc>
                <a:spcBef>
                  <a:spcPts val="0"/>
                </a:spcBef>
                <a:spcAft>
                  <a:spcPts val="0"/>
                </a:spcAft>
                <a:buClrTx/>
                <a:buSzTx/>
                <a:buFontTx/>
                <a:buNone/>
                <a:tabLst/>
                <a:defRPr/>
              </a:pPr>
              <a:t>2024</a:t>
            </a:fld>
            <a:r>
              <a:rPr kumimoji="0" lang="en-US" sz="700" b="0" i="0" u="none" strike="noStrike" kern="1200" cap="none" spc="0" normalizeH="0" baseline="0" noProof="0">
                <a:ln>
                  <a:noFill/>
                </a:ln>
                <a:solidFill>
                  <a:srgbClr val="000000"/>
                </a:solidFill>
                <a:effectLst/>
                <a:uLnTx/>
                <a:uFillTx/>
                <a:latin typeface="Calibri" panose="020F0502020204030204"/>
                <a:ea typeface="+mn-ea"/>
                <a:cs typeface="+mn-cs"/>
              </a:rPr>
              <a:t>. All rights reserved. Informa Tech, a trading division of Informa PLC</a:t>
            </a:r>
            <a:endParaRPr kumimoji="0" lang="en-GB" sz="7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C4058837-FF3F-A06E-C177-958868F7D2C2}"/>
              </a:ext>
            </a:extLst>
          </p:cNvPr>
          <p:cNvSpPr>
            <a:spLocks noGrp="1"/>
          </p:cNvSpPr>
          <p:nvPr>
            <p:ph type="ctrTitle"/>
          </p:nvPr>
        </p:nvSpPr>
        <p:spPr>
          <a:xfrm>
            <a:off x="351930" y="476250"/>
            <a:ext cx="7596683" cy="3372736"/>
          </a:xfrm>
          <a:prstGeom prst="rect">
            <a:avLst/>
          </a:prstGeom>
        </p:spPr>
        <p:txBody>
          <a:bodyPr anchor="b" anchorCtr="0">
            <a:noAutofit/>
          </a:bodyPr>
          <a:lstStyle>
            <a:lvl1pPr algn="l">
              <a:lnSpc>
                <a:spcPct val="80000"/>
              </a:lnSpc>
              <a:defRPr sz="5400" b="1" spc="-20" baseline="0">
                <a:solidFill>
                  <a:srgbClr val="6D2C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395404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Two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490D6FB7-0622-72A4-FE04-61E5048FBCC8}"/>
              </a:ext>
            </a:extLst>
          </p:cNvPr>
          <p:cNvSpPr>
            <a:spLocks noGrp="1"/>
          </p:cNvSpPr>
          <p:nvPr>
            <p:ph type="body" sz="quarter" idx="13"/>
          </p:nvPr>
        </p:nvSpPr>
        <p:spPr>
          <a:xfrm>
            <a:off x="6192494" y="476296"/>
            <a:ext cx="5642319" cy="684000"/>
          </a:xfrm>
          <a:prstGeom prst="rect">
            <a:avLst/>
          </a:prstGeom>
        </p:spPr>
        <p:txBody>
          <a:bodyPr tIns="0"/>
          <a:lstStyle>
            <a:lvl1pPr marL="0" indent="0">
              <a:lnSpc>
                <a:spcPct val="85000"/>
              </a:lnSpc>
              <a:spcBef>
                <a:spcPts val="0"/>
              </a:spcBef>
              <a:buNone/>
              <a:defRPr sz="2800" b="1" spc="-20" baseline="0">
                <a:solidFill>
                  <a:schemeClr val="accent1"/>
                </a:solidFill>
                <a:latin typeface="+mj-lt"/>
              </a:defRPr>
            </a:lvl1pPr>
          </a:lstStyle>
          <a:p>
            <a:pPr lvl="0"/>
            <a:r>
              <a:rPr lang="en-US"/>
              <a:t>Click to edit Master text styles</a:t>
            </a:r>
          </a:p>
        </p:txBody>
      </p:sp>
      <p:sp>
        <p:nvSpPr>
          <p:cNvPr id="3" name="Title Placeholder 1">
            <a:extLst>
              <a:ext uri="{FF2B5EF4-FFF2-40B4-BE49-F238E27FC236}">
                <a16:creationId xmlns:a16="http://schemas.microsoft.com/office/drawing/2014/main" id="{711A7A63-A2AC-B922-2701-B56FB7CD4DB0}"/>
              </a:ext>
            </a:extLst>
          </p:cNvPr>
          <p:cNvSpPr>
            <a:spLocks noGrp="1"/>
          </p:cNvSpPr>
          <p:nvPr>
            <p:ph type="title"/>
          </p:nvPr>
        </p:nvSpPr>
        <p:spPr>
          <a:xfrm>
            <a:off x="348314" y="476250"/>
            <a:ext cx="5655611"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12">
            <a:extLst>
              <a:ext uri="{FF2B5EF4-FFF2-40B4-BE49-F238E27FC236}">
                <a16:creationId xmlns:a16="http://schemas.microsoft.com/office/drawing/2014/main" id="{CA803BEC-197C-C066-252E-C664D1F6C873}"/>
              </a:ext>
            </a:extLst>
          </p:cNvPr>
          <p:cNvSpPr>
            <a:spLocks noGrp="1"/>
          </p:cNvSpPr>
          <p:nvPr>
            <p:ph sz="quarter" idx="10"/>
          </p:nvPr>
        </p:nvSpPr>
        <p:spPr>
          <a:xfrm>
            <a:off x="348314"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DECB1FEA-DEA4-7D23-CA61-D0F1FF2D3515}"/>
              </a:ext>
            </a:extLst>
          </p:cNvPr>
          <p:cNvSpPr>
            <a:spLocks noGrp="1"/>
          </p:cNvSpPr>
          <p:nvPr>
            <p:ph sz="quarter" idx="11"/>
          </p:nvPr>
        </p:nvSpPr>
        <p:spPr>
          <a:xfrm>
            <a:off x="6184900" y="1419910"/>
            <a:ext cx="565878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315812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s - Horizontal">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388C6A-0692-4A21-A456-3C27B1891783}"/>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FCFB497F-B1A8-4992-933E-D4B44415F307}"/>
              </a:ext>
            </a:extLst>
          </p:cNvPr>
          <p:cNvSpPr>
            <a:spLocks noGrp="1"/>
          </p:cNvSpPr>
          <p:nvPr>
            <p:ph idx="11"/>
          </p:nvPr>
        </p:nvSpPr>
        <p:spPr>
          <a:xfrm>
            <a:off x="348314" y="3802942"/>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a:extLst>
              <a:ext uri="{FF2B5EF4-FFF2-40B4-BE49-F238E27FC236}">
                <a16:creationId xmlns:a16="http://schemas.microsoft.com/office/drawing/2014/main" id="{1CBE4924-BE30-7254-A30B-A8065A3A97F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686733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ng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A5E9D3D-E391-43B0-9335-27AB8D181717}"/>
              </a:ext>
            </a:extLst>
          </p:cNvPr>
          <p:cNvSpPr>
            <a:spLocks noGrp="1"/>
          </p:cNvSpPr>
          <p:nvPr>
            <p:ph sz="half" idx="2"/>
          </p:nvPr>
        </p:nvSpPr>
        <p:spPr>
          <a:xfrm>
            <a:off x="8129588" y="476250"/>
            <a:ext cx="3705225" cy="5508625"/>
          </a:xfrm>
          <a:prstGeom prst="rect">
            <a:avLst/>
          </a:prstGeom>
        </p:spPr>
        <p:txBody>
          <a:bodyPr t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a:extLst>
              <a:ext uri="{FF2B5EF4-FFF2-40B4-BE49-F238E27FC236}">
                <a16:creationId xmlns:a16="http://schemas.microsoft.com/office/drawing/2014/main" id="{9412406D-D13B-8D1D-3BA5-340BD69A1BCD}"/>
              </a:ext>
            </a:extLst>
          </p:cNvPr>
          <p:cNvSpPr>
            <a:spLocks noGrp="1"/>
          </p:cNvSpPr>
          <p:nvPr>
            <p:ph type="title"/>
          </p:nvPr>
        </p:nvSpPr>
        <p:spPr>
          <a:xfrm>
            <a:off x="348314" y="476250"/>
            <a:ext cx="7600486"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3289BAA1-9492-5262-04CC-FD1DD769C6F3}"/>
              </a:ext>
            </a:extLst>
          </p:cNvPr>
          <p:cNvSpPr>
            <a:spLocks noGrp="1"/>
          </p:cNvSpPr>
          <p:nvPr>
            <p:ph idx="1"/>
          </p:nvPr>
        </p:nvSpPr>
        <p:spPr>
          <a:xfrm>
            <a:off x="348314" y="1419909"/>
            <a:ext cx="75996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0249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um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E4477052-1501-4E26-852F-71F0C0E6E944}"/>
              </a:ext>
            </a:extLst>
          </p:cNvPr>
          <p:cNvSpPr>
            <a:spLocks noGrp="1"/>
          </p:cNvSpPr>
          <p:nvPr>
            <p:ph sz="half" idx="2"/>
          </p:nvPr>
        </p:nvSpPr>
        <p:spPr>
          <a:xfrm>
            <a:off x="6188077" y="476250"/>
            <a:ext cx="5646736" cy="5508625"/>
          </a:xfrm>
          <a:prstGeom prst="rect">
            <a:avLst/>
          </a:prstGeom>
        </p:spPr>
        <p:txBody>
          <a:bodyPr/>
          <a:lstStyle>
            <a:lvl1pPr marL="216000" indent="-216000">
              <a:buFont typeface="Calibri" panose="020F050202020403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31788F59-82C9-5062-E29F-74962262CAC1}"/>
              </a:ext>
            </a:extLst>
          </p:cNvPr>
          <p:cNvSpPr>
            <a:spLocks noGrp="1"/>
          </p:cNvSpPr>
          <p:nvPr>
            <p:ph type="title"/>
          </p:nvPr>
        </p:nvSpPr>
        <p:spPr>
          <a:xfrm>
            <a:off x="348314" y="476250"/>
            <a:ext cx="56484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2">
            <a:extLst>
              <a:ext uri="{FF2B5EF4-FFF2-40B4-BE49-F238E27FC236}">
                <a16:creationId xmlns:a16="http://schemas.microsoft.com/office/drawing/2014/main" id="{06A5CC0F-E306-05B4-78E4-AA128A57F12A}"/>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3003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0D0E12FD-03AF-4087-AFA2-EA9EE8CFB1A2}"/>
              </a:ext>
            </a:extLst>
          </p:cNvPr>
          <p:cNvSpPr>
            <a:spLocks noGrp="1"/>
          </p:cNvSpPr>
          <p:nvPr>
            <p:ph sz="half" idx="2"/>
          </p:nvPr>
        </p:nvSpPr>
        <p:spPr>
          <a:xfrm>
            <a:off x="4238625" y="476250"/>
            <a:ext cx="7598175" cy="55086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8FAFF4E0-5C86-12AE-2382-2817358EDF53}"/>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4D35201E-3D50-5C2D-369C-163E9789F7FE}"/>
              </a:ext>
            </a:extLst>
          </p:cNvPr>
          <p:cNvSpPr>
            <a:spLocks noGrp="1"/>
          </p:cNvSpPr>
          <p:nvPr>
            <p:ph type="title"/>
          </p:nvPr>
        </p:nvSpPr>
        <p:spPr>
          <a:xfrm>
            <a:off x="348314" y="476250"/>
            <a:ext cx="370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442476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s ">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D6752F1-DD44-6064-E954-1F249773F056}"/>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6" name="Content Placeholder 2">
            <a:extLst>
              <a:ext uri="{FF2B5EF4-FFF2-40B4-BE49-F238E27FC236}">
                <a16:creationId xmlns:a16="http://schemas.microsoft.com/office/drawing/2014/main" id="{74038C46-1B7F-5C1A-91C4-575D5C407648}"/>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96966B4-BF13-2584-7087-AF61FF06D2DA}"/>
              </a:ext>
            </a:extLst>
          </p:cNvPr>
          <p:cNvSpPr>
            <a:spLocks noGrp="1"/>
          </p:cNvSpPr>
          <p:nvPr>
            <p:ph idx="10"/>
          </p:nvPr>
        </p:nvSpPr>
        <p:spPr>
          <a:xfrm>
            <a:off x="4242290"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CD6C70AC-AF90-A359-385D-D372D83AC6EC}"/>
              </a:ext>
            </a:extLst>
          </p:cNvPr>
          <p:cNvSpPr>
            <a:spLocks noGrp="1"/>
          </p:cNvSpPr>
          <p:nvPr>
            <p:ph idx="11"/>
          </p:nvPr>
        </p:nvSpPr>
        <p:spPr>
          <a:xfrm>
            <a:off x="8130045"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0043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s - version 2">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9AF4AA3-BF4E-4E58-A98B-459E5414BF18}"/>
              </a:ext>
            </a:extLst>
          </p:cNvPr>
          <p:cNvSpPr>
            <a:spLocks noGrp="1"/>
          </p:cNvSpPr>
          <p:nvPr>
            <p:ph idx="13"/>
          </p:nvPr>
        </p:nvSpPr>
        <p:spPr>
          <a:xfrm>
            <a:off x="6188075" y="1412875"/>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E6335D6-10EE-4312-850E-C74CE43D14F8}"/>
              </a:ext>
            </a:extLst>
          </p:cNvPr>
          <p:cNvSpPr>
            <a:spLocks noGrp="1"/>
          </p:cNvSpPr>
          <p:nvPr>
            <p:ph idx="14"/>
          </p:nvPr>
        </p:nvSpPr>
        <p:spPr>
          <a:xfrm>
            <a:off x="6188075" y="3788874"/>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1879340F-A91E-793B-DB2C-E6319A106949}"/>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A2C2C05F-BE7E-FCC8-E4F1-534D47BA6E0D}"/>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7063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s - version 3">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D2B6EB0-1257-0B88-6CEA-A907F527CBDB}"/>
              </a:ext>
            </a:extLst>
          </p:cNvPr>
          <p:cNvSpPr>
            <a:spLocks noGrp="1"/>
          </p:cNvSpPr>
          <p:nvPr>
            <p:ph idx="15"/>
          </p:nvPr>
        </p:nvSpPr>
        <p:spPr>
          <a:xfrm>
            <a:off x="348314" y="1419909"/>
            <a:ext cx="56484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C25A15FD-FCFE-41A1-C6B5-5CE0B91372C2}"/>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7" name="Content Placeholder 2">
            <a:extLst>
              <a:ext uri="{FF2B5EF4-FFF2-40B4-BE49-F238E27FC236}">
                <a16:creationId xmlns:a16="http://schemas.microsoft.com/office/drawing/2014/main" id="{26B50135-6C53-A72F-F914-BC2FE80FC5BE}"/>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8D553A3B-2E82-66B7-1344-9CE126DC630F}"/>
              </a:ext>
            </a:extLst>
          </p:cNvPr>
          <p:cNvSpPr>
            <a:spLocks noGrp="1"/>
          </p:cNvSpPr>
          <p:nvPr>
            <p:ph idx="13"/>
          </p:nvPr>
        </p:nvSpPr>
        <p:spPr>
          <a:xfrm>
            <a:off x="6188075" y="1412875"/>
            <a:ext cx="5648229" cy="45792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9490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 version 4">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1222AB4-9340-5454-7108-89E9C3E75E77}"/>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D430803C-7B10-D218-299D-C6BE2C2AC02D}"/>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2B34803A-446A-9522-63F2-BEBAAE518E5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109B04A6-5503-A4A1-4CF4-971EF8FA16C5}"/>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2314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s - version 5">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AE64EF5-5F1A-0748-C19A-D17FD5B3B8AA}"/>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D47C667E-1397-1DA9-3B09-017C13575DFE}"/>
              </a:ext>
            </a:extLst>
          </p:cNvPr>
          <p:cNvSpPr>
            <a:spLocks noGrp="1"/>
          </p:cNvSpPr>
          <p:nvPr>
            <p:ph sz="quarter" idx="10"/>
          </p:nvPr>
        </p:nvSpPr>
        <p:spPr>
          <a:xfrm>
            <a:off x="348314"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9CD144C4-8F84-3E49-3D70-373B26E67F70}"/>
              </a:ext>
            </a:extLst>
          </p:cNvPr>
          <p:cNvSpPr>
            <a:spLocks noGrp="1"/>
          </p:cNvSpPr>
          <p:nvPr>
            <p:ph sz="quarter" idx="11"/>
          </p:nvPr>
        </p:nvSpPr>
        <p:spPr>
          <a:xfrm>
            <a:off x="6184900"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Content Placeholder 2">
            <a:extLst>
              <a:ext uri="{FF2B5EF4-FFF2-40B4-BE49-F238E27FC236}">
                <a16:creationId xmlns:a16="http://schemas.microsoft.com/office/drawing/2014/main" id="{0A1A845D-9959-78DB-063F-DF993E4428A4}"/>
              </a:ext>
            </a:extLst>
          </p:cNvPr>
          <p:cNvSpPr>
            <a:spLocks noGrp="1"/>
          </p:cNvSpPr>
          <p:nvPr>
            <p:ph idx="16"/>
          </p:nvPr>
        </p:nvSpPr>
        <p:spPr>
          <a:xfrm>
            <a:off x="348314" y="3777909"/>
            <a:ext cx="11480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669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Copyright © </a:t>
            </a:r>
            <a:fld id="{0AEACA82-443F-F143-97A9-1017F472789A}" type="datetimeyyyy">
              <a:rPr kumimoji="0" lang="en-US" sz="7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85000"/>
                </a:lnSpc>
                <a:spcBef>
                  <a:spcPts val="0"/>
                </a:spcBef>
                <a:spcAft>
                  <a:spcPts val="0"/>
                </a:spcAft>
                <a:buClrTx/>
                <a:buSzTx/>
                <a:buFontTx/>
                <a:buNone/>
                <a:tabLst/>
                <a:defRPr/>
              </a:pPr>
              <a:t>2024</a:t>
            </a:fld>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All rights reserved. Informa Tech, a trading division of Informa PLC</a:t>
            </a:r>
            <a:endParaRPr kumimoji="0" lang="en-GB"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mn-ea"/>
                <a:cs typeface="+mn-cs"/>
              </a:rPr>
              <a:t>Copyright © </a:t>
            </a:r>
            <a:fld id="{0AEACA82-443F-F143-97A9-1017F472789A}" type="datetimeyyyy">
              <a:rPr kumimoji="0" lang="en-US" sz="7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85000"/>
                </a:lnSpc>
                <a:spcBef>
                  <a:spcPts val="0"/>
                </a:spcBef>
                <a:spcAft>
                  <a:spcPts val="0"/>
                </a:spcAft>
                <a:buClrTx/>
                <a:buSzTx/>
                <a:buFontTx/>
                <a:buNone/>
                <a:tabLst/>
                <a:defRPr/>
              </a:pPr>
              <a:t>2024</a:t>
            </a:fld>
            <a:r>
              <a:rPr kumimoji="0" lang="en-US" sz="700" b="0" i="0" u="none" strike="noStrike" kern="1200" cap="none" spc="0" normalizeH="0" baseline="0" noProof="0">
                <a:ln>
                  <a:noFill/>
                </a:ln>
                <a:solidFill>
                  <a:srgbClr val="000000"/>
                </a:solidFill>
                <a:effectLst/>
                <a:uLnTx/>
                <a:uFillTx/>
                <a:latin typeface="Calibri" panose="020F0502020204030204"/>
                <a:ea typeface="+mn-ea"/>
                <a:cs typeface="+mn-cs"/>
              </a:rPr>
              <a:t>. All rights reserved. Informa Tech, a trading division of Informa PLC</a:t>
            </a:r>
            <a:endParaRPr kumimoji="0" lang="en-GB" sz="7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2FBD648-5013-C295-2F48-541924D8C0C4}"/>
              </a:ext>
            </a:extLst>
          </p:cNvPr>
          <p:cNvSpPr>
            <a:spLocks noGrp="1"/>
          </p:cNvSpPr>
          <p:nvPr>
            <p:ph type="title" hasCustomPrompt="1"/>
          </p:nvPr>
        </p:nvSpPr>
        <p:spPr>
          <a:xfrm>
            <a:off x="347664" y="2086928"/>
            <a:ext cx="7600949" cy="3204210"/>
          </a:xfrm>
          <a:prstGeom prst="rect">
            <a:avLst/>
          </a:prstGeom>
        </p:spPr>
        <p:txBody>
          <a:bodyPr anchor="t" anchorCtr="0">
            <a:noAutofit/>
          </a:bodyPr>
          <a:lstStyle>
            <a:lvl1pPr>
              <a:lnSpc>
                <a:spcPct val="80000"/>
              </a:lnSpc>
              <a:defRPr sz="5600" b="1" spc="-20" baseline="0">
                <a:solidFill>
                  <a:schemeClr val="accent1"/>
                </a:solidFill>
              </a:defRPr>
            </a:lvl1pPr>
          </a:lstStyle>
          <a:p>
            <a:r>
              <a:rPr lang="en-GB"/>
              <a:t>Divider slide title</a:t>
            </a:r>
            <a:br>
              <a:rPr lang="en-GB"/>
            </a:br>
            <a:r>
              <a:rPr lang="en-GB"/>
              <a:t>goes here</a:t>
            </a:r>
          </a:p>
        </p:txBody>
      </p:sp>
      <p:cxnSp>
        <p:nvCxnSpPr>
          <p:cNvPr id="6" name="Straight Connector 5">
            <a:extLst>
              <a:ext uri="{FF2B5EF4-FFF2-40B4-BE49-F238E27FC236}">
                <a16:creationId xmlns:a16="http://schemas.microsoft.com/office/drawing/2014/main" id="{C70FC7FE-DA8A-596F-40AE-4B7176FB2918}"/>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114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ntents">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C24616C-D896-B389-2FF8-A59BB8B1091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2DEA4315-570C-6B44-BDDB-41375F3F5AEB}"/>
              </a:ext>
            </a:extLst>
          </p:cNvPr>
          <p:cNvSpPr>
            <a:spLocks noGrp="1"/>
          </p:cNvSpPr>
          <p:nvPr>
            <p:ph sz="quarter" idx="10"/>
          </p:nvPr>
        </p:nvSpPr>
        <p:spPr>
          <a:xfrm>
            <a:off x="348314"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1D8A4818-0C5C-40B5-49C6-65569B842DC3}"/>
              </a:ext>
            </a:extLst>
          </p:cNvPr>
          <p:cNvSpPr>
            <a:spLocks noGrp="1"/>
          </p:cNvSpPr>
          <p:nvPr>
            <p:ph sz="quarter" idx="11"/>
          </p:nvPr>
        </p:nvSpPr>
        <p:spPr>
          <a:xfrm>
            <a:off x="6184900"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2">
            <a:extLst>
              <a:ext uri="{FF2B5EF4-FFF2-40B4-BE49-F238E27FC236}">
                <a16:creationId xmlns:a16="http://schemas.microsoft.com/office/drawing/2014/main" id="{AE0C6272-6D2F-5D5B-9A93-1AC45668F99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222670B-0248-6CAD-DF27-1D8E9B639466}"/>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7171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413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8201E-7E81-0F56-A54D-740CE49AEE03}"/>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941844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ppendix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27A14-54A1-758A-0CFC-53E929FBE1CF}"/>
              </a:ext>
            </a:extLst>
          </p:cNvPr>
          <p:cNvSpPr txBox="1"/>
          <p:nvPr userDrawn="1"/>
        </p:nvSpPr>
        <p:spPr>
          <a:xfrm>
            <a:off x="268189" y="1889701"/>
            <a:ext cx="565943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a:ln>
                  <a:noFill/>
                </a:ln>
                <a:solidFill>
                  <a:srgbClr val="6D2CA7"/>
                </a:solidFill>
                <a:effectLst/>
                <a:uLnTx/>
                <a:uFillTx/>
                <a:latin typeface="Calibri" panose="020F0502020204030204"/>
                <a:ea typeface="+mn-ea"/>
                <a:cs typeface="+mn-cs"/>
              </a:rPr>
              <a:t>Appendix</a:t>
            </a:r>
          </a:p>
        </p:txBody>
      </p:sp>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Copyright © </a:t>
            </a:r>
            <a:fld id="{0AEACA82-443F-F143-97A9-1017F472789A}" type="datetimeyyyy">
              <a:rPr kumimoji="0" lang="en-US" sz="7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85000"/>
                </a:lnSpc>
                <a:spcBef>
                  <a:spcPts val="0"/>
                </a:spcBef>
                <a:spcAft>
                  <a:spcPts val="0"/>
                </a:spcAft>
                <a:buClrTx/>
                <a:buSzTx/>
                <a:buFontTx/>
                <a:buNone/>
                <a:tabLst/>
                <a:defRPr/>
              </a:pPr>
              <a:t>2024</a:t>
            </a:fld>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All rights reserved. Informa Tech, a trading division of Informa PLC</a:t>
            </a:r>
            <a:endParaRPr kumimoji="0" lang="en-GB"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mn-ea"/>
                <a:cs typeface="+mn-cs"/>
              </a:rPr>
              <a:t>Copyright © </a:t>
            </a:r>
            <a:fld id="{0AEACA82-443F-F143-97A9-1017F472789A}" type="datetimeyyyy">
              <a:rPr kumimoji="0" lang="en-US" sz="7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85000"/>
                </a:lnSpc>
                <a:spcBef>
                  <a:spcPts val="0"/>
                </a:spcBef>
                <a:spcAft>
                  <a:spcPts val="0"/>
                </a:spcAft>
                <a:buClrTx/>
                <a:buSzTx/>
                <a:buFontTx/>
                <a:buNone/>
                <a:tabLst/>
                <a:defRPr/>
              </a:pPr>
              <a:t>2024</a:t>
            </a:fld>
            <a:r>
              <a:rPr kumimoji="0" lang="en-US" sz="700" b="0" i="0" u="none" strike="noStrike" kern="1200" cap="none" spc="0" normalizeH="0" baseline="0" noProof="0">
                <a:ln>
                  <a:noFill/>
                </a:ln>
                <a:solidFill>
                  <a:srgbClr val="000000"/>
                </a:solidFill>
                <a:effectLst/>
                <a:uLnTx/>
                <a:uFillTx/>
                <a:latin typeface="Calibri" panose="020F0502020204030204"/>
                <a:ea typeface="+mn-ea"/>
                <a:cs typeface="+mn-cs"/>
              </a:rPr>
              <a:t>. All rights reserved. Informa Tech, a trading division of Informa PLC</a:t>
            </a:r>
            <a:endParaRPr kumimoji="0" lang="en-GB" sz="7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F4459E0-3C42-1528-682F-0631964AF215}"/>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70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 Slid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8A449E67-25F4-0115-8786-3325B66EE76D}"/>
              </a:ext>
            </a:extLst>
          </p:cNvPr>
          <p:cNvSpPr>
            <a:spLocks noGrp="1"/>
          </p:cNvSpPr>
          <p:nvPr>
            <p:ph sz="quarter" idx="10"/>
          </p:nvPr>
        </p:nvSpPr>
        <p:spPr>
          <a:xfrm>
            <a:off x="348314" y="1412875"/>
            <a:ext cx="11480800" cy="4575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3" name="Title Placeholder 1">
            <a:extLst>
              <a:ext uri="{FF2B5EF4-FFF2-40B4-BE49-F238E27FC236}">
                <a16:creationId xmlns:a16="http://schemas.microsoft.com/office/drawing/2014/main" id="{422B2C43-9BC6-A9C0-A310-150EA6DCB2DC}"/>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545760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Legal Disclaimer">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53201F-D277-FA1F-012C-2688183E2CB8}"/>
              </a:ext>
            </a:extLst>
          </p:cNvPr>
          <p:cNvSpPr txBox="1"/>
          <p:nvPr userDrawn="1"/>
        </p:nvSpPr>
        <p:spPr>
          <a:xfrm>
            <a:off x="256585" y="3884093"/>
            <a:ext cx="7676153" cy="2308324"/>
          </a:xfrm>
          <a:prstGeom prst="rect">
            <a:avLst/>
          </a:prstGeom>
          <a:noFill/>
        </p:spPr>
        <p:txBody>
          <a:bodyPr wrap="square" numCol="3"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6D2CA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D2CA7"/>
                </a:solidFill>
                <a:effectLst/>
                <a:uLnTx/>
                <a:uFillTx/>
                <a:latin typeface="Calibri" panose="020F0502020204030204"/>
                <a:ea typeface="+mn-ea"/>
                <a:cs typeface="+mn-cs"/>
              </a:rPr>
              <a:t>Get in touch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Americas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D2CA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customersuccess@omdia.com</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08:00 – 18:00 GMT -5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Europe, Middle East &amp; Africa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D2CA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customersuccess@omdia.com</a:t>
            </a:r>
            <a:r>
              <a:rPr kumimoji="0" lang="en-US" sz="1200" b="0" i="0" u="none" strike="noStrike" kern="1200" cap="none" spc="0" normalizeH="0" baseline="0" noProof="0" dirty="0">
                <a:ln>
                  <a:noFill/>
                </a:ln>
                <a:solidFill>
                  <a:srgbClr val="6D2CA7"/>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8:00 – 18:00 GMT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Asia Pacific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D2CA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customersuccess@omdia.com</a:t>
            </a:r>
            <a:r>
              <a:rPr kumimoji="0" lang="en-US" sz="1200" b="0" i="0" u="none" strike="noStrike" kern="1200" cap="none" spc="0" normalizeH="0" baseline="0" noProof="0" dirty="0">
                <a:ln>
                  <a:noFill/>
                </a:ln>
                <a:solidFill>
                  <a:srgbClr val="6D2CA7"/>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08:00 – 18:00 GMT + 8</a:t>
            </a:r>
          </a:p>
        </p:txBody>
      </p:sp>
      <p:sp>
        <p:nvSpPr>
          <p:cNvPr id="6" name="TextBox 5">
            <a:extLst>
              <a:ext uri="{FF2B5EF4-FFF2-40B4-BE49-F238E27FC236}">
                <a16:creationId xmlns:a16="http://schemas.microsoft.com/office/drawing/2014/main" id="{C21B1634-6E67-DC76-63DC-3549CE45D3CA}"/>
              </a:ext>
            </a:extLst>
          </p:cNvPr>
          <p:cNvSpPr txBox="1"/>
          <p:nvPr userDrawn="1"/>
        </p:nvSpPr>
        <p:spPr>
          <a:xfrm>
            <a:off x="256585" y="483116"/>
            <a:ext cx="9635127" cy="3370153"/>
          </a:xfrm>
          <a:prstGeom prst="rect">
            <a:avLst/>
          </a:prstGeom>
          <a:noFill/>
        </p:spPr>
        <p:txBody>
          <a:bodyPr wrap="square"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D2CA7"/>
                </a:solidFill>
                <a:effectLst/>
                <a:uLnTx/>
                <a:uFillTx/>
                <a:latin typeface="Calibri" panose="020F0502020204030204"/>
                <a:ea typeface="+mn-ea"/>
                <a:cs typeface="+mn-cs"/>
              </a:rPr>
              <a:t>Disclaimer</a:t>
            </a:r>
            <a:b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The Omdia research, data and information referenced herein (the “Omdia Materials”) are the copyrighted property of Informa Tech and its subsidiaries or affiliates (together “Informa Tech”) or its third party data providers and represent data, research, opinions, or viewpoints published by Informa Tech, and are not representations of fact.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The Omdia Materials reflect information and opinions from the original publication date and not from the date of this document. The information and opinions expressed in the Omdia Materials are subject to change without notice and Informa Tech does not have any duty or responsibility to update the Omdia Materials or this publication as a result.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Omdia Materials are delivered on an “as-is” and “as-available” basis. No representation or warranty, express or implied, is made as to the fairness, accuracy, completeness, or correctness of the information, opinions, and conclusions contained in Omdia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To the maximum extent permitted by law, Informa Tech and its affiliates, officers, directors, employees, agents, and third party data providers disclaim any liability (including, without limitation, any liability arising from fault or negligence) as to the accuracy or completeness or use of the Omdia Materials. Informa Tech will not, under any circumstance whatsoever, be liable for any trading, investment, commercial, or other decisions based on or made in reliance of the Omdia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F1929A7B-7AA3-37E6-4A32-E1BE42055872}"/>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8E1B4304-3246-96A1-6FAB-4DB13DB092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70000" y="6247807"/>
            <a:ext cx="1166400" cy="250323"/>
          </a:xfrm>
          <a:prstGeom prst="rect">
            <a:avLst/>
          </a:prstGeom>
        </p:spPr>
      </p:pic>
      <p:sp>
        <p:nvSpPr>
          <p:cNvPr id="19" name="Footer Placeholder 4">
            <a:extLst>
              <a:ext uri="{FF2B5EF4-FFF2-40B4-BE49-F238E27FC236}">
                <a16:creationId xmlns:a16="http://schemas.microsoft.com/office/drawing/2014/main" id="{DA247BFF-6DF6-E7B6-57ED-81C28558DE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mn-ea"/>
                <a:cs typeface="+mn-cs"/>
              </a:rPr>
              <a:t>Copyright © </a:t>
            </a:r>
            <a:fld id="{0AEACA82-443F-F143-97A9-1017F472789A}" type="datetimeyyyy">
              <a:rPr kumimoji="0" lang="en-US" sz="7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85000"/>
                </a:lnSpc>
                <a:spcBef>
                  <a:spcPts val="0"/>
                </a:spcBef>
                <a:spcAft>
                  <a:spcPts val="0"/>
                </a:spcAft>
                <a:buClrTx/>
                <a:buSzTx/>
                <a:buFontTx/>
                <a:buNone/>
                <a:tabLst/>
                <a:defRPr/>
              </a:pPr>
              <a:t>2024</a:t>
            </a:fld>
            <a:r>
              <a:rPr kumimoji="0" lang="en-US" sz="700" b="0" i="0" u="none" strike="noStrike" kern="1200" cap="none" spc="0" normalizeH="0" baseline="0" noProof="0">
                <a:ln>
                  <a:noFill/>
                </a:ln>
                <a:solidFill>
                  <a:srgbClr val="000000"/>
                </a:solidFill>
                <a:effectLst/>
                <a:uLnTx/>
                <a:uFillTx/>
                <a:latin typeface="Calibri" panose="020F0502020204030204"/>
                <a:ea typeface="+mn-ea"/>
                <a:cs typeface="+mn-cs"/>
              </a:rPr>
              <a:t>. All rights reserved. Informa Tech, a trading division of Informa PLC</a:t>
            </a:r>
            <a:endParaRPr kumimoji="0" lang="en-GB" sz="7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Slide Number Placeholder 5">
            <a:extLst>
              <a:ext uri="{FF2B5EF4-FFF2-40B4-BE49-F238E27FC236}">
                <a16:creationId xmlns:a16="http://schemas.microsoft.com/office/drawing/2014/main" id="{C3541C01-2163-8CDB-015B-E40D545A65A0}"/>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828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FE22-3D98-58BA-0310-630442A9E996}"/>
              </a:ext>
            </a:extLst>
          </p:cNvPr>
          <p:cNvSpPr>
            <a:spLocks noGrp="1"/>
          </p:cNvSpPr>
          <p:nvPr>
            <p:ph type="title" hasCustomPrompt="1"/>
          </p:nvPr>
        </p:nvSpPr>
        <p:spPr>
          <a:xfrm>
            <a:off x="338473" y="465696"/>
            <a:ext cx="9544050" cy="3373200"/>
          </a:xfrm>
        </p:spPr>
        <p:txBody>
          <a:bodyPr anchor="b"/>
          <a:lstStyle>
            <a:lvl1pPr>
              <a:defRPr sz="5600">
                <a:solidFill>
                  <a:schemeClr val="bg1"/>
                </a:solidFill>
              </a:defRPr>
            </a:lvl1pPr>
          </a:lstStyle>
          <a:p>
            <a:r>
              <a:rPr lang="en-US"/>
              <a:t>“Example catalyst text of up to six lines; that is, no more than 25 words or so.”</a:t>
            </a:r>
            <a:endParaRPr lang="en-GB"/>
          </a:p>
        </p:txBody>
      </p:sp>
      <p:sp>
        <p:nvSpPr>
          <p:cNvPr id="13" name="Slide Number Placeholder 5">
            <a:extLst>
              <a:ext uri="{FF2B5EF4-FFF2-40B4-BE49-F238E27FC236}">
                <a16:creationId xmlns:a16="http://schemas.microsoft.com/office/drawing/2014/main" id="{A29FA0C4-737C-755A-3EFF-97CA2ACA45D6}"/>
              </a:ext>
            </a:extLst>
          </p:cNvPr>
          <p:cNvSpPr>
            <a:spLocks noGrp="1"/>
          </p:cNvSpPr>
          <p:nvPr>
            <p:ph type="sldNum" sz="quarter" idx="4"/>
          </p:nvPr>
        </p:nvSpPr>
        <p:spPr>
          <a:xfrm>
            <a:off x="347663" y="6171324"/>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A30585B2-4AE5-4E24-B2F9-21CF896AC489}" type="slidenum">
              <a:rPr lang="en-GB" smtClean="0"/>
              <a:pPr/>
              <a:t>‹#›</a:t>
            </a:fld>
            <a:endParaRPr lang="en-GB" dirty="0"/>
          </a:p>
        </p:txBody>
      </p:sp>
      <p:cxnSp>
        <p:nvCxnSpPr>
          <p:cNvPr id="14" name="Straight Connector 13">
            <a:extLst>
              <a:ext uri="{FF2B5EF4-FFF2-40B4-BE49-F238E27FC236}">
                <a16:creationId xmlns:a16="http://schemas.microsoft.com/office/drawing/2014/main" id="{1C196BFC-8080-32FA-0E02-68757B424FBF}"/>
              </a:ext>
            </a:extLst>
          </p:cNvPr>
          <p:cNvCxnSpPr>
            <a:cxnSpLocks/>
          </p:cNvCxnSpPr>
          <p:nvPr userDrawn="1"/>
        </p:nvCxnSpPr>
        <p:spPr>
          <a:xfrm>
            <a:off x="347663" y="6087665"/>
            <a:ext cx="11487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22E54122-2FEC-83B1-42E6-6EC85FB928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0000" y="6247807"/>
            <a:ext cx="1166400" cy="250323"/>
          </a:xfrm>
          <a:prstGeom prst="rect">
            <a:avLst/>
          </a:prstGeom>
        </p:spPr>
      </p:pic>
      <p:sp>
        <p:nvSpPr>
          <p:cNvPr id="16" name="Footer Placeholder 4">
            <a:extLst>
              <a:ext uri="{FF2B5EF4-FFF2-40B4-BE49-F238E27FC236}">
                <a16:creationId xmlns:a16="http://schemas.microsoft.com/office/drawing/2014/main" id="{99824E61-7832-7346-5B5C-A5219D43CF0B}"/>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Copyright © </a:t>
            </a:r>
            <a:fld id="{0AEACA82-443F-F143-97A9-1017F472789A}" type="datetimeyyyy">
              <a:rPr lang="en-US" smtClean="0">
                <a:solidFill>
                  <a:schemeClr val="bg1"/>
                </a:solidFill>
              </a:rPr>
              <a:pPr algn="ctr"/>
              <a:t>2024</a:t>
            </a:fld>
            <a:r>
              <a:rPr lang="en-US">
                <a:solidFill>
                  <a:schemeClr val="bg1"/>
                </a:solidFill>
              </a:rPr>
              <a:t>. All rights reserved. Informa Tech, a trading division of Informa PLC</a:t>
            </a:r>
            <a:endParaRPr lang="en-GB">
              <a:solidFill>
                <a:schemeClr val="bg1"/>
              </a:solidFill>
            </a:endParaRPr>
          </a:p>
        </p:txBody>
      </p:sp>
      <p:sp>
        <p:nvSpPr>
          <p:cNvPr id="5" name="Text Placeholder 4">
            <a:extLst>
              <a:ext uri="{FF2B5EF4-FFF2-40B4-BE49-F238E27FC236}">
                <a16:creationId xmlns:a16="http://schemas.microsoft.com/office/drawing/2014/main" id="{FE52003F-2F27-11FA-751E-3CBF5E06A262}"/>
              </a:ext>
            </a:extLst>
          </p:cNvPr>
          <p:cNvSpPr>
            <a:spLocks noGrp="1"/>
          </p:cNvSpPr>
          <p:nvPr>
            <p:ph type="body" sz="quarter" idx="10" hasCustomPrompt="1"/>
          </p:nvPr>
        </p:nvSpPr>
        <p:spPr>
          <a:xfrm>
            <a:off x="338473" y="4010252"/>
            <a:ext cx="4043362" cy="1333499"/>
          </a:xfrm>
        </p:spPr>
        <p:txBody>
          <a:bodyPr wrap="square" anchor="b"/>
          <a:lstStyle>
            <a:lvl1pPr marL="0" indent="0">
              <a:buNone/>
              <a:defRPr sz="2800">
                <a:solidFill>
                  <a:schemeClr val="bg1"/>
                </a:solidFill>
              </a:defRPr>
            </a:lvl1pPr>
            <a:lvl2pPr marL="216000" indent="0">
              <a:buNone/>
              <a:defRPr/>
            </a:lvl2pPr>
          </a:lstStyle>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Analyst Name</a:t>
            </a:r>
          </a:p>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Role Title, Sector</a:t>
            </a:r>
            <a:endParaRPr lang="en-US" sz="2800" dirty="0">
              <a:solidFill>
                <a:schemeClr val="bg1"/>
              </a:solidFill>
            </a:endParaRPr>
          </a:p>
        </p:txBody>
      </p:sp>
    </p:spTree>
    <p:extLst>
      <p:ext uri="{BB962C8B-B14F-4D97-AF65-F5344CB8AC3E}">
        <p14:creationId xmlns:p14="http://schemas.microsoft.com/office/powerpoint/2010/main" val="402412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_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Copyright © </a:t>
            </a:r>
            <a:fld id="{0AEACA82-443F-F143-97A9-1017F472789A}" type="datetimeyyyy">
              <a:rPr kumimoji="0" lang="en-US" sz="7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85000"/>
                </a:lnSpc>
                <a:spcBef>
                  <a:spcPts val="0"/>
                </a:spcBef>
                <a:spcAft>
                  <a:spcPts val="0"/>
                </a:spcAft>
                <a:buClrTx/>
                <a:buSzTx/>
                <a:buFontTx/>
                <a:buNone/>
                <a:tabLst/>
                <a:defRPr/>
              </a:pPr>
              <a:t>2024</a:t>
            </a:fld>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All rights reserved. Informa Tech, a trading division of Informa PLC</a:t>
            </a:r>
            <a:endParaRPr kumimoji="0" lang="en-GB"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mn-ea"/>
                <a:cs typeface="+mn-cs"/>
              </a:rPr>
              <a:t>Copyright © </a:t>
            </a:r>
            <a:fld id="{0AEACA82-443F-F143-97A9-1017F472789A}" type="datetimeyyyy">
              <a:rPr kumimoji="0" lang="en-US" sz="7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85000"/>
                </a:lnSpc>
                <a:spcBef>
                  <a:spcPts val="0"/>
                </a:spcBef>
                <a:spcAft>
                  <a:spcPts val="0"/>
                </a:spcAft>
                <a:buClrTx/>
                <a:buSzTx/>
                <a:buFontTx/>
                <a:buNone/>
                <a:tabLst/>
                <a:defRPr/>
              </a:pPr>
              <a:t>2024</a:t>
            </a:fld>
            <a:r>
              <a:rPr kumimoji="0" lang="en-US" sz="700" b="0" i="0" u="none" strike="noStrike" kern="1200" cap="none" spc="0" normalizeH="0" baseline="0" noProof="0">
                <a:ln>
                  <a:noFill/>
                </a:ln>
                <a:solidFill>
                  <a:srgbClr val="000000"/>
                </a:solidFill>
                <a:effectLst/>
                <a:uLnTx/>
                <a:uFillTx/>
                <a:latin typeface="Calibri" panose="020F0502020204030204"/>
                <a:ea typeface="+mn-ea"/>
                <a:cs typeface="+mn-cs"/>
              </a:rPr>
              <a:t>. All rights reserved. Informa Tech, a trading division of Informa PLC</a:t>
            </a:r>
            <a:endParaRPr kumimoji="0" lang="en-GB" sz="7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2FBD648-5013-C295-2F48-541924D8C0C4}"/>
              </a:ext>
            </a:extLst>
          </p:cNvPr>
          <p:cNvSpPr>
            <a:spLocks noGrp="1"/>
          </p:cNvSpPr>
          <p:nvPr>
            <p:ph type="title" hasCustomPrompt="1"/>
          </p:nvPr>
        </p:nvSpPr>
        <p:spPr>
          <a:xfrm>
            <a:off x="347664" y="2086928"/>
            <a:ext cx="7600949" cy="1670175"/>
          </a:xfrm>
          <a:prstGeom prst="rect">
            <a:avLst/>
          </a:prstGeom>
        </p:spPr>
        <p:txBody>
          <a:bodyPr anchor="t" anchorCtr="0">
            <a:noAutofit/>
          </a:bodyPr>
          <a:lstStyle>
            <a:lvl1pPr>
              <a:lnSpc>
                <a:spcPct val="80000"/>
              </a:lnSpc>
              <a:defRPr sz="5600" b="1" spc="-20" baseline="0">
                <a:solidFill>
                  <a:schemeClr val="accent1"/>
                </a:solidFill>
              </a:defRPr>
            </a:lvl1pPr>
          </a:lstStyle>
          <a:p>
            <a:r>
              <a:rPr lang="en-GB" dirty="0"/>
              <a:t>Divider slide title</a:t>
            </a:r>
            <a:br>
              <a:rPr lang="en-GB" dirty="0"/>
            </a:br>
            <a:r>
              <a:rPr lang="en-GB" dirty="0"/>
              <a:t>goes here</a:t>
            </a:r>
          </a:p>
        </p:txBody>
      </p:sp>
      <p:cxnSp>
        <p:nvCxnSpPr>
          <p:cNvPr id="6" name="Straight Connector 5">
            <a:extLst>
              <a:ext uri="{FF2B5EF4-FFF2-40B4-BE49-F238E27FC236}">
                <a16:creationId xmlns:a16="http://schemas.microsoft.com/office/drawing/2014/main" id="{C70FC7FE-DA8A-596F-40AE-4B7176FB2918}"/>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E2DBB76C-F3F8-2B61-8617-1ED7D8A33899}"/>
              </a:ext>
            </a:extLst>
          </p:cNvPr>
          <p:cNvSpPr>
            <a:spLocks noGrp="1"/>
          </p:cNvSpPr>
          <p:nvPr>
            <p:ph type="body" sz="quarter" idx="10" hasCustomPrompt="1"/>
          </p:nvPr>
        </p:nvSpPr>
        <p:spPr>
          <a:xfrm>
            <a:off x="347663" y="3879023"/>
            <a:ext cx="7618412" cy="307975"/>
          </a:xfrm>
        </p:spPr>
        <p:txBody>
          <a:bodyPr/>
          <a:lstStyle>
            <a:lvl1pPr>
              <a:defRPr/>
            </a:lvl1pPr>
          </a:lstStyle>
          <a:p>
            <a:pPr lvl="0"/>
            <a:r>
              <a:rPr lang="en-MY" dirty="0"/>
              <a:t>If you need to add bullets to this slide add them here</a:t>
            </a:r>
            <a:endParaRPr lang="en-US" dirty="0"/>
          </a:p>
        </p:txBody>
      </p:sp>
    </p:spTree>
    <p:extLst>
      <p:ext uri="{BB962C8B-B14F-4D97-AF65-F5344CB8AC3E}">
        <p14:creationId xmlns:p14="http://schemas.microsoft.com/office/powerpoint/2010/main" val="2076832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 One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BB78D-AEEB-DEC9-569A-79A415181A75}"/>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
        <p:nvSpPr>
          <p:cNvPr id="6" name="Text Placeholder 6">
            <a:extLst>
              <a:ext uri="{FF2B5EF4-FFF2-40B4-BE49-F238E27FC236}">
                <a16:creationId xmlns:a16="http://schemas.microsoft.com/office/drawing/2014/main" id="{C02063B1-4165-8244-E7A6-0D5B5FB7E308}"/>
              </a:ext>
            </a:extLst>
          </p:cNvPr>
          <p:cNvSpPr>
            <a:spLocks noGrp="1"/>
          </p:cNvSpPr>
          <p:nvPr>
            <p:ph type="body" sz="quarter" idx="14" hasCustomPrompt="1"/>
          </p:nvPr>
        </p:nvSpPr>
        <p:spPr>
          <a:xfrm>
            <a:off x="348314" y="1419907"/>
            <a:ext cx="11480400" cy="4577668"/>
          </a:xfrm>
          <a:prstGeom prst="rect">
            <a:avLst/>
          </a:prstGeom>
        </p:spPr>
        <p:txBody>
          <a:bodyPr tIns="72000" numCol="1"/>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10972800" algn="r"/>
              </a:tabLst>
              <a:defRPr sz="1200" b="0">
                <a:solidFill>
                  <a:schemeClr val="tx1"/>
                </a:solidFill>
              </a:defRPr>
            </a:lvl1pPr>
            <a:lvl2pPr marL="360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109728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109728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Tree>
    <p:extLst>
      <p:ext uri="{BB962C8B-B14F-4D97-AF65-F5344CB8AC3E}">
        <p14:creationId xmlns:p14="http://schemas.microsoft.com/office/powerpoint/2010/main" val="269323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 Two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B0343F1F-042F-7000-4A7D-4687BB5FA694}"/>
              </a:ext>
            </a:extLst>
          </p:cNvPr>
          <p:cNvSpPr>
            <a:spLocks noGrp="1"/>
          </p:cNvSpPr>
          <p:nvPr>
            <p:ph type="body" sz="quarter" idx="13" hasCustomPrompt="1"/>
          </p:nvPr>
        </p:nvSpPr>
        <p:spPr>
          <a:xfrm>
            <a:off x="348314" y="1419907"/>
            <a:ext cx="11480400" cy="4572001"/>
          </a:xfrm>
          <a:prstGeom prst="rect">
            <a:avLst/>
          </a:prstGeom>
        </p:spPr>
        <p:txBody>
          <a:bodyPr tIns="72000" numCol="2"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endParaRPr lang="en-GB" b="0" dirty="0"/>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
        <p:nvSpPr>
          <p:cNvPr id="2" name="Title Placeholder 1">
            <a:extLst>
              <a:ext uri="{FF2B5EF4-FFF2-40B4-BE49-F238E27FC236}">
                <a16:creationId xmlns:a16="http://schemas.microsoft.com/office/drawing/2014/main" id="{5957B806-2CAB-DB3D-63A7-EEBBC5135202}"/>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Tree>
    <p:extLst>
      <p:ext uri="{BB962C8B-B14F-4D97-AF65-F5344CB8AC3E}">
        <p14:creationId xmlns:p14="http://schemas.microsoft.com/office/powerpoint/2010/main" val="394727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12">
            <a:extLst>
              <a:ext uri="{FF2B5EF4-FFF2-40B4-BE49-F238E27FC236}">
                <a16:creationId xmlns:a16="http://schemas.microsoft.com/office/drawing/2014/main" id="{3EE18CC7-2617-AD9C-56F0-AE501EF6B411}"/>
              </a:ext>
            </a:extLst>
          </p:cNvPr>
          <p:cNvSpPr>
            <a:spLocks noGrp="1"/>
          </p:cNvSpPr>
          <p:nvPr>
            <p:ph sz="quarter" idx="10"/>
          </p:nvPr>
        </p:nvSpPr>
        <p:spPr>
          <a:xfrm>
            <a:off x="348314" y="1419910"/>
            <a:ext cx="11480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2" name="Title Placeholder 1">
            <a:extLst>
              <a:ext uri="{FF2B5EF4-FFF2-40B4-BE49-F238E27FC236}">
                <a16:creationId xmlns:a16="http://schemas.microsoft.com/office/drawing/2014/main" id="{036C8517-D0E3-E80F-C5C5-CB7149F9B52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346399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42826192-6EF0-434F-97E7-2C81FB49C31D}"/>
              </a:ext>
            </a:extLst>
          </p:cNvPr>
          <p:cNvSpPr>
            <a:spLocks noGrp="1"/>
          </p:cNvSpPr>
          <p:nvPr>
            <p:ph type="pic" sz="quarter" idx="13"/>
          </p:nvPr>
        </p:nvSpPr>
        <p:spPr>
          <a:xfrm>
            <a:off x="348314" y="1419909"/>
            <a:ext cx="11480400" cy="4572000"/>
          </a:xfrm>
          <a:prstGeom prst="rect">
            <a:avLst/>
          </a:prstGeom>
        </p:spPr>
        <p:txBody>
          <a:bodyPr/>
          <a:lstStyle>
            <a:lvl1pPr marL="0" indent="0">
              <a:buNone/>
              <a:defRPr/>
            </a:lvl1pPr>
          </a:lstStyle>
          <a:p>
            <a:r>
              <a:rPr lang="en-US" dirty="0"/>
              <a:t>Click icon to add picture</a:t>
            </a:r>
            <a:endParaRPr lang="en-GB" dirty="0"/>
          </a:p>
        </p:txBody>
      </p:sp>
      <p:sp>
        <p:nvSpPr>
          <p:cNvPr id="2" name="Title Placeholder 1">
            <a:extLst>
              <a:ext uri="{FF2B5EF4-FFF2-40B4-BE49-F238E27FC236}">
                <a16:creationId xmlns:a16="http://schemas.microsoft.com/office/drawing/2014/main" id="{5A0179D3-73E6-6588-C5D0-B120EA2BDDEB}"/>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91798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9194FFAD-5375-4C7F-9939-52C9F0D52544}"/>
              </a:ext>
            </a:extLst>
          </p:cNvPr>
          <p:cNvSpPr>
            <a:spLocks noGrp="1"/>
          </p:cNvSpPr>
          <p:nvPr>
            <p:ph type="tbl" sz="quarter" idx="17"/>
          </p:nvPr>
        </p:nvSpPr>
        <p:spPr>
          <a:xfrm>
            <a:off x="348314" y="1418921"/>
            <a:ext cx="11479213" cy="4583678"/>
          </a:xfrm>
        </p:spPr>
        <p:txBody>
          <a:bodyPr/>
          <a:lstStyle>
            <a:lvl1pPr marL="0" indent="0">
              <a:buNone/>
              <a:defRPr/>
            </a:lvl1pPr>
          </a:lstStyle>
          <a:p>
            <a:r>
              <a:rPr lang="en-US"/>
              <a:t>Click icon to add table</a:t>
            </a:r>
            <a:endParaRPr lang="en-GB"/>
          </a:p>
        </p:txBody>
      </p:sp>
      <p:sp>
        <p:nvSpPr>
          <p:cNvPr id="3" name="Title Placeholder 1">
            <a:extLst>
              <a:ext uri="{FF2B5EF4-FFF2-40B4-BE49-F238E27FC236}">
                <a16:creationId xmlns:a16="http://schemas.microsoft.com/office/drawing/2014/main" id="{FBE86F77-8F63-93E4-66C9-FE2496CB1D9E}"/>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460155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One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DE711-2F60-F8AC-B7DA-EFF97C206C9D}"/>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12">
            <a:extLst>
              <a:ext uri="{FF2B5EF4-FFF2-40B4-BE49-F238E27FC236}">
                <a16:creationId xmlns:a16="http://schemas.microsoft.com/office/drawing/2014/main" id="{B459BF06-05D7-F36E-7F15-3CC62F57977B}"/>
              </a:ext>
            </a:extLst>
          </p:cNvPr>
          <p:cNvSpPr>
            <a:spLocks noGrp="1"/>
          </p:cNvSpPr>
          <p:nvPr>
            <p:ph sz="quarter" idx="10"/>
          </p:nvPr>
        </p:nvSpPr>
        <p:spPr>
          <a:xfrm>
            <a:off x="348314"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12">
            <a:extLst>
              <a:ext uri="{FF2B5EF4-FFF2-40B4-BE49-F238E27FC236}">
                <a16:creationId xmlns:a16="http://schemas.microsoft.com/office/drawing/2014/main" id="{2EF11368-C9D4-63F2-75C4-5A0420F34CE9}"/>
              </a:ext>
            </a:extLst>
          </p:cNvPr>
          <p:cNvSpPr>
            <a:spLocks noGrp="1"/>
          </p:cNvSpPr>
          <p:nvPr>
            <p:ph sz="quarter" idx="11"/>
          </p:nvPr>
        </p:nvSpPr>
        <p:spPr>
          <a:xfrm>
            <a:off x="6184900"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107655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8">
            <a:alphaModFix amt="35000"/>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B418154-5715-4432-A305-AF6A9522326B}"/>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1669225-F85E-4F0C-A433-4F3B4CCF31F8}"/>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10670000" y="6247807"/>
            <a:ext cx="1166400" cy="250323"/>
          </a:xfrm>
          <a:prstGeom prst="rect">
            <a:avLst/>
          </a:prstGeom>
        </p:spPr>
      </p:pic>
      <p:sp>
        <p:nvSpPr>
          <p:cNvPr id="10" name="Footer Placeholder 4" descr="HeaderReportName">
            <a:extLst>
              <a:ext uri="{FF2B5EF4-FFF2-40B4-BE49-F238E27FC236}">
                <a16:creationId xmlns:a16="http://schemas.microsoft.com/office/drawing/2014/main" id="{1813931E-ACE3-4B4B-B4F5-14CD8D1D6E9C}"/>
              </a:ext>
            </a:extLst>
          </p:cNvPr>
          <p:cNvSpPr txBox="1">
            <a:spLocks/>
          </p:cNvSpPr>
          <p:nvPr userDrawn="1"/>
        </p:nvSpPr>
        <p:spPr>
          <a:xfrm>
            <a:off x="6242049" y="-1"/>
            <a:ext cx="5592764" cy="498157"/>
          </a:xfrm>
          <a:prstGeom prst="rect">
            <a:avLst/>
          </a:prstGeom>
        </p:spPr>
        <p:txBody>
          <a:bodyPr vert="horz" wrap="none" lIns="0" tIns="0" rIns="0" bIns="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mn-cs"/>
              </a:rPr>
              <a:t>Smartphone Need-To-Know – April 2024 | April 2024</a:t>
            </a:r>
            <a:endParaRPr kumimoji="0" lang="en-US" sz="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Footer Placeholder 4">
            <a:extLst>
              <a:ext uri="{FF2B5EF4-FFF2-40B4-BE49-F238E27FC236}">
                <a16:creationId xmlns:a16="http://schemas.microsoft.com/office/drawing/2014/main" id="{DCB451DF-0933-ED26-4A6D-E7F683B19A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mn-ea"/>
                <a:cs typeface="+mn-cs"/>
              </a:rPr>
              <a:t>Copyright © </a:t>
            </a:r>
            <a:fld id="{0AEACA82-443F-F143-97A9-1017F472789A}" type="datetimeyyyy">
              <a:rPr kumimoji="0" lang="en-US" sz="7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85000"/>
                </a:lnSpc>
                <a:spcBef>
                  <a:spcPts val="0"/>
                </a:spcBef>
                <a:spcAft>
                  <a:spcPts val="0"/>
                </a:spcAft>
                <a:buClrTx/>
                <a:buSzTx/>
                <a:buFontTx/>
                <a:buNone/>
                <a:tabLst/>
                <a:defRPr/>
              </a:pPr>
              <a:t>2024</a:t>
            </a:fld>
            <a:r>
              <a:rPr kumimoji="0" lang="en-US" sz="700" b="0" i="0" u="none" strike="noStrike" kern="1200" cap="none" spc="0" normalizeH="0" baseline="0" noProof="0">
                <a:ln>
                  <a:noFill/>
                </a:ln>
                <a:solidFill>
                  <a:srgbClr val="000000"/>
                </a:solidFill>
                <a:effectLst/>
                <a:uLnTx/>
                <a:uFillTx/>
                <a:latin typeface="Calibri" panose="020F0502020204030204"/>
                <a:ea typeface="+mn-ea"/>
                <a:cs typeface="+mn-cs"/>
              </a:rPr>
              <a:t>. All rights reserved. Informa Tech, a trading division of Informa PLC</a:t>
            </a:r>
            <a:endParaRPr kumimoji="0" lang="en-GB" sz="7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Slide Number Placeholder 5">
            <a:extLst>
              <a:ext uri="{FF2B5EF4-FFF2-40B4-BE49-F238E27FC236}">
                <a16:creationId xmlns:a16="http://schemas.microsoft.com/office/drawing/2014/main" id="{AF1849B4-428F-3DAD-6BD4-27B3FC35912C}"/>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2B28AB8E-24F9-C9EF-4C75-C5E5393F6B26}"/>
              </a:ext>
            </a:extLst>
          </p:cNvPr>
          <p:cNvSpPr>
            <a:spLocks noGrp="1"/>
          </p:cNvSpPr>
          <p:nvPr>
            <p:ph type="title"/>
          </p:nvPr>
        </p:nvSpPr>
        <p:spPr>
          <a:xfrm>
            <a:off x="341590"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8" name="Text Placeholder 2">
            <a:extLst>
              <a:ext uri="{FF2B5EF4-FFF2-40B4-BE49-F238E27FC236}">
                <a16:creationId xmlns:a16="http://schemas.microsoft.com/office/drawing/2014/main" id="{8118A8F2-1C62-7D57-40F2-10DD5735E8ED}"/>
              </a:ext>
            </a:extLst>
          </p:cNvPr>
          <p:cNvSpPr>
            <a:spLocks noGrp="1"/>
          </p:cNvSpPr>
          <p:nvPr>
            <p:ph type="body" idx="1"/>
          </p:nvPr>
        </p:nvSpPr>
        <p:spPr>
          <a:xfrm>
            <a:off x="341590" y="1418899"/>
            <a:ext cx="11480800" cy="4553457"/>
          </a:xfrm>
          <a:prstGeom prst="rect">
            <a:avLst/>
          </a:prstGeom>
        </p:spPr>
        <p:txBody>
          <a:bodyPr vert="horz" lIns="0" tIns="7200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4609007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 id="2147484016" r:id="rId18"/>
    <p:sldLayoutId id="2147484017" r:id="rId19"/>
    <p:sldLayoutId id="2147484018" r:id="rId20"/>
    <p:sldLayoutId id="2147484019" r:id="rId21"/>
    <p:sldLayoutId id="2147484020" r:id="rId22"/>
    <p:sldLayoutId id="2147484021" r:id="rId23"/>
    <p:sldLayoutId id="2147484022" r:id="rId24"/>
    <p:sldLayoutId id="2147484023" r:id="rId25"/>
    <p:sldLayoutId id="2147484024" r:id="rId26"/>
  </p:sldLayoutIdLst>
  <p:hf sldNum="0" hdr="0" ftr="0" dt="0"/>
  <p:txStyles>
    <p:titleStyle>
      <a:lvl1pPr algn="l" defTabSz="914400" rtl="0" eaLnBrk="1" latinLnBrk="0" hangingPunct="1">
        <a:lnSpc>
          <a:spcPct val="8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95000"/>
        </a:lnSpc>
        <a:spcBef>
          <a:spcPts val="3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2pPr>
      <a:lvl3pPr marL="504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648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792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31">
          <p15:clr>
            <a:srgbClr val="F26B43"/>
          </p15:clr>
        </p15:guide>
        <p15:guide id="3" pos="3896">
          <p15:clr>
            <a:srgbClr val="F26B43"/>
          </p15:clr>
        </p15:guide>
        <p15:guide id="4" pos="3782">
          <p15:clr>
            <a:srgbClr val="F26B43"/>
          </p15:clr>
        </p15:guide>
        <p15:guide id="5" pos="5007">
          <p15:clr>
            <a:srgbClr val="F26B43"/>
          </p15:clr>
        </p15:guide>
        <p15:guide id="6" pos="5121">
          <p15:clr>
            <a:srgbClr val="F26B43"/>
          </p15:clr>
        </p15:guide>
        <p15:guide id="7" pos="6231">
          <p15:clr>
            <a:srgbClr val="F26B43"/>
          </p15:clr>
        </p15:guide>
        <p15:guide id="8" pos="6344">
          <p15:clr>
            <a:srgbClr val="F26B43"/>
          </p15:clr>
        </p15:guide>
        <p15:guide id="9" pos="7455">
          <p15:clr>
            <a:srgbClr val="F26B43"/>
          </p15:clr>
        </p15:guide>
        <p15:guide id="10" pos="2670">
          <p15:clr>
            <a:srgbClr val="F26B43"/>
          </p15:clr>
        </p15:guide>
        <p15:guide id="11" pos="2556">
          <p15:clr>
            <a:srgbClr val="F26B43"/>
          </p15:clr>
        </p15:guide>
        <p15:guide id="12" pos="1445">
          <p15:clr>
            <a:srgbClr val="F26B43"/>
          </p15:clr>
        </p15:guide>
        <p15:guide id="13" pos="1331">
          <p15:clr>
            <a:srgbClr val="F26B43"/>
          </p15:clr>
        </p15:guide>
        <p15:guide id="14" pos="212">
          <p15:clr>
            <a:srgbClr val="F26B43"/>
          </p15:clr>
        </p15:guide>
        <p15:guide id="15" orient="horz" pos="3778">
          <p15:clr>
            <a:srgbClr val="F26B43"/>
          </p15:clr>
        </p15:guide>
        <p15:guide id="16" orient="horz" pos="292">
          <p15:clr>
            <a:srgbClr val="F26B43"/>
          </p15:clr>
        </p15:guide>
        <p15:guide id="17" orient="horz" pos="890">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mailto:askananalyst@omdia.com"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hyperlink" Target="mailto:citations@omdia.com" TargetMode="External"/><Relationship Id="rId4" Type="http://schemas.openxmlformats.org/officeDocument/2006/relationships/hyperlink" Target="mailto:consulting@omdia.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7B84F1-1A82-D385-DAA4-D7C077088A57}"/>
              </a:ext>
            </a:extLst>
          </p:cNvPr>
          <p:cNvSpPr>
            <a:spLocks noGrp="1"/>
          </p:cNvSpPr>
          <p:nvPr>
            <p:ph type="body" sz="quarter" idx="12"/>
          </p:nvPr>
        </p:nvSpPr>
        <p:spPr/>
        <p:txBody>
          <a:bodyPr/>
          <a:lstStyle/>
          <a:p>
            <a:pPr marL="0" indent="0">
              <a:buNone/>
            </a:pPr>
            <a:r>
              <a:rPr lang="en-GB" dirty="0"/>
              <a:t>Jusy Hong, Senior Research Manager, Components &amp; Devices – Mobile Handsets</a:t>
            </a:r>
          </a:p>
          <a:p>
            <a:pPr marL="0" indent="0">
              <a:buNone/>
            </a:pPr>
            <a:r>
              <a:rPr lang="en-GB" dirty="0"/>
              <a:t>Zaker Li, Principal Analyst, Components &amp; Devices – Mobile Handsets</a:t>
            </a:r>
          </a:p>
          <a:p>
            <a:pPr marL="0" indent="0">
              <a:buNone/>
            </a:pPr>
            <a:r>
              <a:rPr lang="en-GB" dirty="0"/>
              <a:t>Aaron West, Senior Analyst, Components &amp; Devices – Mobile Handsets</a:t>
            </a:r>
          </a:p>
          <a:p>
            <a:pPr marL="0" indent="0">
              <a:buNone/>
            </a:pPr>
            <a:r>
              <a:rPr lang="en-GB" b="0" u="sng" dirty="0">
                <a:solidFill>
                  <a:schemeClr val="accent1"/>
                </a:solidFill>
              </a:rPr>
              <a:t>askananalyst@omdia.com</a:t>
            </a:r>
          </a:p>
        </p:txBody>
      </p:sp>
      <p:sp>
        <p:nvSpPr>
          <p:cNvPr id="3" name="Title 2">
            <a:extLst>
              <a:ext uri="{FF2B5EF4-FFF2-40B4-BE49-F238E27FC236}">
                <a16:creationId xmlns:a16="http://schemas.microsoft.com/office/drawing/2014/main" id="{3A9DAFE1-240F-6F57-4975-BF3980304DD7}"/>
              </a:ext>
            </a:extLst>
          </p:cNvPr>
          <p:cNvSpPr>
            <a:spLocks noGrp="1"/>
          </p:cNvSpPr>
          <p:nvPr>
            <p:ph type="ctrTitle"/>
          </p:nvPr>
        </p:nvSpPr>
        <p:spPr/>
        <p:txBody>
          <a:bodyPr/>
          <a:lstStyle/>
          <a:p>
            <a:r>
              <a:rPr lang="en-US" dirty="0"/>
              <a:t>Smartphone Need-To-Know – April 2024</a:t>
            </a:r>
          </a:p>
        </p:txBody>
      </p:sp>
    </p:spTree>
    <p:extLst>
      <p:ext uri="{BB962C8B-B14F-4D97-AF65-F5344CB8AC3E}">
        <p14:creationId xmlns:p14="http://schemas.microsoft.com/office/powerpoint/2010/main" val="270220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60458-9991-8DB9-5619-B655C08B38C2}"/>
              </a:ext>
            </a:extLst>
          </p:cNvPr>
          <p:cNvSpPr>
            <a:spLocks noGrp="1"/>
          </p:cNvSpPr>
          <p:nvPr>
            <p:ph type="title"/>
          </p:nvPr>
        </p:nvSpPr>
        <p:spPr/>
        <p:txBody>
          <a:bodyPr/>
          <a:lstStyle/>
          <a:p>
            <a:r>
              <a:rPr lang="en-US" sz="2800" dirty="0"/>
              <a:t>“Huawei continues to demonstrate a high level of brand confidence by launching Pura 70 without an official launch event. Pura is a new brand name for the Huawei P series that places greater emphasis on image capability and aesthetic design rather than hardware parameters. In terms of hardware, the most attractive upgrade is to the main camera of the Ultra model: a rear 50-megapixel main camera with a 1-inch sensor, f/1.6-f/4.0 variable aperture, and sensor-shift optical image stabilization.”</a:t>
            </a:r>
          </a:p>
        </p:txBody>
      </p:sp>
      <p:sp>
        <p:nvSpPr>
          <p:cNvPr id="3" name="Text Placeholder 2">
            <a:extLst>
              <a:ext uri="{FF2B5EF4-FFF2-40B4-BE49-F238E27FC236}">
                <a16:creationId xmlns:a16="http://schemas.microsoft.com/office/drawing/2014/main" id="{06E1D676-4AA4-C33F-C0BD-0605E50B97FD}"/>
              </a:ext>
            </a:extLst>
          </p:cNvPr>
          <p:cNvSpPr>
            <a:spLocks noGrp="1"/>
          </p:cNvSpPr>
          <p:nvPr>
            <p:ph type="body" sz="quarter" idx="10"/>
          </p:nvPr>
        </p:nvSpPr>
        <p:spPr/>
        <p:txBody>
          <a:bodyPr/>
          <a:lstStyle/>
          <a:p>
            <a:r>
              <a:rPr lang="fr-FR" dirty="0"/>
              <a:t>Zaker Li</a:t>
            </a:r>
          </a:p>
          <a:p>
            <a:r>
              <a:rPr lang="fr-FR" dirty="0"/>
              <a:t>Principal </a:t>
            </a:r>
            <a:r>
              <a:rPr lang="fr-FR" dirty="0" err="1"/>
              <a:t>Analyst</a:t>
            </a:r>
            <a:r>
              <a:rPr lang="fr-FR" dirty="0"/>
              <a:t>, Components &amp; </a:t>
            </a:r>
            <a:r>
              <a:rPr lang="fr-FR" dirty="0" err="1"/>
              <a:t>Devices</a:t>
            </a:r>
            <a:endParaRPr lang="fr-FR" dirty="0"/>
          </a:p>
        </p:txBody>
      </p:sp>
    </p:spTree>
    <p:extLst>
      <p:ext uri="{BB962C8B-B14F-4D97-AF65-F5344CB8AC3E}">
        <p14:creationId xmlns:p14="http://schemas.microsoft.com/office/powerpoint/2010/main" val="2525921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30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F89A0-B580-B367-78E0-3C35496FAEFB}"/>
              </a:ext>
            </a:extLst>
          </p:cNvPr>
          <p:cNvSpPr>
            <a:spLocks noGrp="1"/>
          </p:cNvSpPr>
          <p:nvPr>
            <p:ph sz="quarter" idx="10"/>
          </p:nvPr>
        </p:nvSpPr>
        <p:spPr/>
        <p:txBody>
          <a:bodyPr/>
          <a:lstStyle/>
          <a:p>
            <a:pPr marL="0" lvl="0" indent="0">
              <a:lnSpc>
                <a:spcPct val="110000"/>
              </a:lnSpc>
              <a:spcBef>
                <a:spcPts val="1700"/>
              </a:spcBef>
              <a:spcAft>
                <a:spcPts val="0"/>
              </a:spcAft>
              <a:buSzPct val="100000"/>
              <a:buNone/>
            </a:pPr>
            <a:r>
              <a:rPr lang="en-GB" sz="1200" b="1" dirty="0">
                <a:solidFill>
                  <a:prstClr val="black"/>
                </a:solidFill>
              </a:rPr>
              <a:t>Authors</a:t>
            </a:r>
          </a:p>
          <a:p>
            <a:pPr marL="0" lvl="1" indent="0">
              <a:spcBef>
                <a:spcPts val="600"/>
              </a:spcBef>
              <a:spcAft>
                <a:spcPts val="0"/>
              </a:spcAft>
              <a:buNone/>
            </a:pPr>
            <a:r>
              <a:rPr lang="sv-SE" sz="1200" dirty="0"/>
              <a:t>Jusy Hong, Senior Research Manager, Components &amp; Devices – Wireless Devices</a:t>
            </a:r>
          </a:p>
          <a:p>
            <a:pPr marL="0" lvl="1" indent="0">
              <a:spcBef>
                <a:spcPts val="600"/>
              </a:spcBef>
              <a:spcAft>
                <a:spcPts val="0"/>
              </a:spcAft>
              <a:buNone/>
            </a:pPr>
            <a:r>
              <a:rPr lang="sv-SE" sz="1200" dirty="0"/>
              <a:t>Zaker Li, Principal Analyst, Components &amp; Devices – Mobile Handsets</a:t>
            </a:r>
          </a:p>
          <a:p>
            <a:pPr marL="0" lvl="1" indent="0">
              <a:spcBef>
                <a:spcPts val="600"/>
              </a:spcBef>
              <a:spcAft>
                <a:spcPts val="0"/>
              </a:spcAft>
              <a:buNone/>
            </a:pPr>
            <a:r>
              <a:rPr lang="sv-SE" altLang="ko-KR" sz="1200" dirty="0"/>
              <a:t>Aaron West, Senior Analyst, Components &amp; Devices – Mobile Handsets</a:t>
            </a:r>
          </a:p>
          <a:p>
            <a:pPr marL="0" lvl="1" indent="0">
              <a:spcBef>
                <a:spcPts val="600"/>
              </a:spcBef>
              <a:spcAft>
                <a:spcPts val="0"/>
              </a:spcAft>
              <a:buNone/>
            </a:pPr>
            <a:r>
              <a:rPr lang="en-GB" sz="1200" dirty="0">
                <a:hlinkClick r:id="rId3"/>
              </a:rPr>
              <a:t>askananalyst@omdia.com</a:t>
            </a:r>
            <a:r>
              <a:rPr lang="en-GB" sz="1200" dirty="0"/>
              <a:t> </a:t>
            </a:r>
          </a:p>
          <a:p>
            <a:pPr marL="0" lvl="1" indent="0">
              <a:spcBef>
                <a:spcPts val="600"/>
              </a:spcBef>
              <a:spcAft>
                <a:spcPts val="0"/>
              </a:spcAft>
              <a:buNone/>
            </a:pPr>
            <a:endParaRPr lang="en-GB" sz="1200" dirty="0"/>
          </a:p>
          <a:p>
            <a:pPr marL="0" lvl="1" indent="0">
              <a:lnSpc>
                <a:spcPct val="110000"/>
              </a:lnSpc>
              <a:spcAft>
                <a:spcPts val="0"/>
              </a:spcAft>
              <a:buNone/>
            </a:pPr>
            <a:r>
              <a:rPr lang="en-GB" sz="1200" b="1" dirty="0">
                <a:solidFill>
                  <a:prstClr val="black"/>
                </a:solidFill>
              </a:rPr>
              <a:t>Omdia Consulting</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We hope that this analysis will help you make informed and imaginative business decisions. If you have further requirements, Omdia's consulting team may be able to help you. For more information about Omdia's consulting capabilities, please contact us directly at </a:t>
            </a:r>
            <a:r>
              <a:rPr lang="en-GB" sz="1200" dirty="0">
                <a:solidFill>
                  <a:prstClr val="black"/>
                </a:solidFill>
                <a:hlinkClick r:id="rId4"/>
              </a:rPr>
              <a:t>consulting@omdia.com</a:t>
            </a:r>
            <a:r>
              <a:rPr lang="en-GB" sz="1200" dirty="0">
                <a:solidFill>
                  <a:prstClr val="black"/>
                </a:solidFill>
              </a:rPr>
              <a:t>.</a:t>
            </a:r>
          </a:p>
          <a:p>
            <a:pPr marL="0" lvl="1" indent="0">
              <a:lnSpc>
                <a:spcPct val="110000"/>
              </a:lnSpc>
              <a:spcAft>
                <a:spcPts val="0"/>
              </a:spcAft>
              <a:buNone/>
            </a:pPr>
            <a:endParaRPr lang="en-GB" sz="1200" dirty="0">
              <a:solidFill>
                <a:prstClr val="black"/>
              </a:solidFill>
            </a:endParaRPr>
          </a:p>
          <a:p>
            <a:pPr marL="0" lvl="1" indent="0">
              <a:lnSpc>
                <a:spcPct val="110000"/>
              </a:lnSpc>
              <a:spcAft>
                <a:spcPts val="0"/>
              </a:spcAft>
              <a:buNone/>
            </a:pPr>
            <a:r>
              <a:rPr lang="en-GB" sz="1200" b="1" dirty="0">
                <a:solidFill>
                  <a:prstClr val="black"/>
                </a:solidFill>
              </a:rPr>
              <a:t>Citation Policy</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Request external citation and usage of Omdia research and data via </a:t>
            </a:r>
            <a:r>
              <a:rPr lang="en-GB" sz="1200" dirty="0">
                <a:solidFill>
                  <a:prstClr val="black"/>
                </a:solidFill>
                <a:hlinkClick r:id="rId5"/>
              </a:rPr>
              <a:t>citations@omdia.com</a:t>
            </a:r>
            <a:r>
              <a:rPr lang="en-GB" sz="1200" dirty="0">
                <a:solidFill>
                  <a:prstClr val="black"/>
                </a:solidFill>
              </a:rPr>
              <a:t>.</a:t>
            </a:r>
          </a:p>
          <a:p>
            <a:pPr marL="0" indent="0">
              <a:buNone/>
            </a:pPr>
            <a:endParaRPr lang="en-US" sz="1200" i="0" dirty="0">
              <a:effectLst/>
            </a:endParaRPr>
          </a:p>
          <a:p>
            <a:pPr marL="0" indent="0">
              <a:buNone/>
            </a:pPr>
            <a:endParaRPr lang="en-US" sz="1200" i="0" dirty="0">
              <a:effectLst/>
            </a:endParaRPr>
          </a:p>
          <a:p>
            <a:pPr marL="0" indent="0">
              <a:buNone/>
            </a:pPr>
            <a:endParaRPr lang="en-MY" sz="1200" dirty="0"/>
          </a:p>
        </p:txBody>
      </p:sp>
      <p:sp>
        <p:nvSpPr>
          <p:cNvPr id="2" name="Title 1">
            <a:extLst>
              <a:ext uri="{FF2B5EF4-FFF2-40B4-BE49-F238E27FC236}">
                <a16:creationId xmlns:a16="http://schemas.microsoft.com/office/drawing/2014/main" id="{8279D411-A44B-ECF6-52C0-E3D180A3F25A}"/>
              </a:ext>
            </a:extLst>
          </p:cNvPr>
          <p:cNvSpPr>
            <a:spLocks noGrp="1"/>
          </p:cNvSpPr>
          <p:nvPr>
            <p:ph type="title"/>
          </p:nvPr>
        </p:nvSpPr>
        <p:spPr/>
        <p:txBody>
          <a:bodyPr/>
          <a:lstStyle/>
          <a:p>
            <a:r>
              <a:rPr lang="en-GB" dirty="0"/>
              <a:t>Appendix</a:t>
            </a:r>
            <a:endParaRPr lang="en-MY" dirty="0"/>
          </a:p>
        </p:txBody>
      </p:sp>
    </p:spTree>
    <p:extLst>
      <p:ext uri="{BB962C8B-B14F-4D97-AF65-F5344CB8AC3E}">
        <p14:creationId xmlns:p14="http://schemas.microsoft.com/office/powerpoint/2010/main" val="133896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7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2F72F-2B30-9CFD-83DC-5447CE42E330}"/>
              </a:ext>
            </a:extLst>
          </p:cNvPr>
          <p:cNvSpPr>
            <a:spLocks noGrp="1"/>
          </p:cNvSpPr>
          <p:nvPr>
            <p:ph type="title"/>
          </p:nvPr>
        </p:nvSpPr>
        <p:spPr/>
        <p:txBody>
          <a:bodyPr/>
          <a:lstStyle/>
          <a:p>
            <a:r>
              <a:rPr lang="en-US" dirty="0"/>
              <a:t>Contents</a:t>
            </a:r>
          </a:p>
        </p:txBody>
      </p:sp>
      <p:sp>
        <p:nvSpPr>
          <p:cNvPr id="4" name="Text Placeholder 3">
            <a:extLst>
              <a:ext uri="{FF2B5EF4-FFF2-40B4-BE49-F238E27FC236}">
                <a16:creationId xmlns:a16="http://schemas.microsoft.com/office/drawing/2014/main" id="{6D3D4FB7-3D99-EF9D-1365-E132B3BE26DB}"/>
              </a:ext>
            </a:extLst>
          </p:cNvPr>
          <p:cNvSpPr>
            <a:spLocks noGrp="1"/>
          </p:cNvSpPr>
          <p:nvPr>
            <p:ph type="body" sz="quarter" idx="14"/>
          </p:nvPr>
        </p:nvSpPr>
        <p:spPr/>
        <p:txBody>
          <a:bodyPr/>
          <a:lstStyle/>
          <a:p>
            <a:r>
              <a:rPr lang="en-US" dirty="0"/>
              <a:t>The latest long-term Omdia smartphone forecast shows steady growth after a tumultuous past few years</a:t>
            </a:r>
            <a:r>
              <a:rPr lang="en-GB" dirty="0"/>
              <a:t>	3</a:t>
            </a:r>
          </a:p>
          <a:p>
            <a:r>
              <a:rPr lang="en-US" dirty="0"/>
              <a:t>AI features are expanding to more midrange phones and older devices</a:t>
            </a:r>
            <a:r>
              <a:rPr lang="en-GB" dirty="0"/>
              <a:t>	5</a:t>
            </a:r>
          </a:p>
          <a:p>
            <a:r>
              <a:rPr lang="en-US" dirty="0"/>
              <a:t>ZTE Nubia enters new South-Eastern Asian and Oceanian markets, including Australia and Thailand</a:t>
            </a:r>
            <a:r>
              <a:rPr lang="en-GB" dirty="0"/>
              <a:t>	7</a:t>
            </a:r>
          </a:p>
          <a:p>
            <a:r>
              <a:rPr lang="en-US" dirty="0"/>
              <a:t>Huawei releases new Pura 70 phones, rebranding the long-standing P series</a:t>
            </a:r>
            <a:r>
              <a:rPr lang="en-GB" dirty="0"/>
              <a:t>	9</a:t>
            </a:r>
          </a:p>
          <a:p>
            <a:r>
              <a:rPr lang="en-US" dirty="0"/>
              <a:t>Appendix	11</a:t>
            </a:r>
          </a:p>
        </p:txBody>
      </p:sp>
    </p:spTree>
    <p:extLst>
      <p:ext uri="{BB962C8B-B14F-4D97-AF65-F5344CB8AC3E}">
        <p14:creationId xmlns:p14="http://schemas.microsoft.com/office/powerpoint/2010/main" val="188828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p:txBody>
          <a:bodyPr/>
          <a:lstStyle/>
          <a:p>
            <a:r>
              <a:rPr lang="en-GB" sz="2800" dirty="0"/>
              <a:t>The latest long-term Omdia smartphone forecast shows steady growth after a tumultuous past few years</a:t>
            </a:r>
            <a:endParaRPr lang="en-US" dirty="0"/>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sz="quarter" idx="10"/>
          </p:nvPr>
        </p:nvSpPr>
        <p:spPr/>
        <p:txBody>
          <a:bodyPr>
            <a:noAutofit/>
          </a:bodyPr>
          <a:lstStyle/>
          <a:p>
            <a:r>
              <a:rPr lang="en-US" sz="1200" dirty="0"/>
              <a:t>Since 2019, the smartphone industry has been experiencing unusually rapid growths and declines because a series of events have rocked the global economy and supply chain. These events include pandemic restrictions in 2020 and 2021, supply chain issues in 2022 (particularly for Chinese manufacturing), and high inflation reducing consumer demand in 2023.</a:t>
            </a:r>
          </a:p>
          <a:p>
            <a:r>
              <a:rPr lang="en-US" sz="1200" dirty="0"/>
              <a:t>With smartphone shipments reaching their lowest point in several years in 2023 (totaling 1.165 billion), Omdia forecasts that the smartphone market will rebound slightly in 2024 to 1.228 billion global shipments. This is still below the total shipments recorded in 2022 and earlier but is the start of steady growth for several years.</a:t>
            </a:r>
          </a:p>
          <a:p>
            <a:r>
              <a:rPr lang="en-US" sz="1200" dirty="0"/>
              <a:t>The growth rate will remain initially higher (around 3%) as the economy recovers. This will last until 2026; slow growth will then continue.</a:t>
            </a:r>
          </a:p>
          <a:p>
            <a:r>
              <a:rPr lang="en-US" sz="1200" dirty="0"/>
              <a:t>The five-year compound annual growth rate (CAGR) from 2023 to 2029 is 2.1%, increasing to 1.319 billion global annual shipments in 2029.</a:t>
            </a:r>
          </a:p>
          <a:p>
            <a:pPr lvl="1"/>
            <a:r>
              <a:rPr lang="en-US" sz="1200" dirty="0"/>
              <a:t>This is above the shipments recorded in 2020 but below 2021, 2019, and pre–COVID-19 totals.</a:t>
            </a:r>
          </a:p>
        </p:txBody>
      </p:sp>
      <p:graphicFrame>
        <p:nvGraphicFramePr>
          <p:cNvPr id="9" name="Content Placeholder 8">
            <a:extLst>
              <a:ext uri="{FF2B5EF4-FFF2-40B4-BE49-F238E27FC236}">
                <a16:creationId xmlns:a16="http://schemas.microsoft.com/office/drawing/2014/main" id="{E8D27E22-8EFA-BBFD-31B2-A78929656E2D}"/>
              </a:ext>
            </a:extLst>
          </p:cNvPr>
          <p:cNvGraphicFramePr>
            <a:graphicFrameLocks noGrp="1"/>
          </p:cNvGraphicFramePr>
          <p:nvPr>
            <p:ph sz="quarter" idx="11"/>
            <p:extLst>
              <p:ext uri="{D42A27DB-BD31-4B8C-83A1-F6EECF244321}">
                <p14:modId xmlns:p14="http://schemas.microsoft.com/office/powerpoint/2010/main" val="3280085632"/>
              </p:ext>
            </p:extLst>
          </p:nvPr>
        </p:nvGraphicFramePr>
        <p:xfrm>
          <a:off x="6184900" y="1419225"/>
          <a:ext cx="5656263"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370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p:txBody>
          <a:bodyPr/>
          <a:lstStyle/>
          <a:p>
            <a:r>
              <a:rPr lang="en-US" sz="2800" dirty="0"/>
              <a:t>“The increasing demand for refurbished and used smartphones, the expansion of replacement cycles, and macroeconomic uncertainty still have a negative impact on new demand. Despite this, a growing global population, emerging markets, and replacement demand for AI features are key driving factors that outweigh the aforementioned negative factors. As such, Omdia expects the smartphone market to grow steadily until 2029 after transitioning to growth, starting in 2024.”</a:t>
            </a:r>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lstStyle/>
          <a:p>
            <a:r>
              <a:rPr lang="en-US" dirty="0"/>
              <a:t>Jusy Hong</a:t>
            </a:r>
          </a:p>
          <a:p>
            <a:r>
              <a:rPr lang="en-US" dirty="0"/>
              <a:t>Senior Research Manager, Components &amp; Devices</a:t>
            </a:r>
          </a:p>
        </p:txBody>
      </p:sp>
    </p:spTree>
    <p:extLst>
      <p:ext uri="{BB962C8B-B14F-4D97-AF65-F5344CB8AC3E}">
        <p14:creationId xmlns:p14="http://schemas.microsoft.com/office/powerpoint/2010/main" val="584224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DA1BB-9EEF-921B-D89C-60F7B137A3CE}"/>
              </a:ext>
            </a:extLst>
          </p:cNvPr>
          <p:cNvSpPr>
            <a:spLocks noGrp="1"/>
          </p:cNvSpPr>
          <p:nvPr>
            <p:ph type="title"/>
          </p:nvPr>
        </p:nvSpPr>
        <p:spPr/>
        <p:txBody>
          <a:bodyPr/>
          <a:lstStyle/>
          <a:p>
            <a:r>
              <a:rPr lang="en-GB" sz="2800" dirty="0"/>
              <a:t>AI features are expanding to more midrange phones and older devices</a:t>
            </a:r>
            <a:endParaRPr lang="en-US" dirty="0"/>
          </a:p>
        </p:txBody>
      </p:sp>
      <p:sp>
        <p:nvSpPr>
          <p:cNvPr id="5" name="Content Placeholder 4">
            <a:extLst>
              <a:ext uri="{FF2B5EF4-FFF2-40B4-BE49-F238E27FC236}">
                <a16:creationId xmlns:a16="http://schemas.microsoft.com/office/drawing/2014/main" id="{E9E8EDB2-5ECF-B4FF-4ECE-2117210A96D9}"/>
              </a:ext>
            </a:extLst>
          </p:cNvPr>
          <p:cNvSpPr>
            <a:spLocks noGrp="1"/>
          </p:cNvSpPr>
          <p:nvPr>
            <p:ph sz="quarter" idx="10"/>
          </p:nvPr>
        </p:nvSpPr>
        <p:spPr>
          <a:xfrm>
            <a:off x="348314" y="1419910"/>
            <a:ext cx="5655611" cy="4572000"/>
          </a:xfrm>
        </p:spPr>
        <p:txBody>
          <a:bodyPr/>
          <a:lstStyle/>
          <a:p>
            <a:r>
              <a:rPr lang="en-US" sz="1200" dirty="0"/>
              <a:t>Shortly after the Samsung Galaxy S24 series launched with Galaxy AI, Samsung announced that it would extend Galaxy AI into the older 2023 S23 series. On April 15, 2024, Samsung confirmed that the 2022 flagship devices (including the S22 series, foldables, and tablets) will also be getting Galaxy AI in the next update to </a:t>
            </a:r>
            <a:r>
              <a:rPr lang="en-US" sz="1200" dirty="0" err="1"/>
              <a:t>OneUI</a:t>
            </a:r>
            <a:r>
              <a:rPr lang="en-US" sz="1200" dirty="0"/>
              <a:t> (6.1) in early May.</a:t>
            </a:r>
          </a:p>
          <a:p>
            <a:pPr lvl="1"/>
            <a:r>
              <a:rPr lang="en-US" sz="1200" dirty="0"/>
              <a:t>Recipients of Galaxy AI include Samsung Galaxy Z Fold4 and Z Flip4 as well as Galaxy Tab S8, S8+, and S8 Ultra.</a:t>
            </a:r>
          </a:p>
          <a:p>
            <a:pPr lvl="1"/>
            <a:r>
              <a:rPr lang="en-GB" sz="1200" dirty="0"/>
              <a:t>Galaxy AI’s features include Circle to Search (searches on Google), Chat Assist, Interpreter, Live Translate, Note Assist, Transcript Assist, Browsing Assist, Generative Edit, Edit Suggestion, and AI-Generated Wallpapers.</a:t>
            </a:r>
          </a:p>
          <a:p>
            <a:pPr lvl="1"/>
            <a:r>
              <a:rPr lang="en-US" sz="1200" dirty="0"/>
              <a:t>For now, Galaxy AI features are confirmed to be free to use until 2025, but it is unclear whether this will continue or if Samsung will adopt a subscription model.</a:t>
            </a:r>
          </a:p>
          <a:p>
            <a:pPr marL="243450" indent="-171450"/>
            <a:r>
              <a:rPr lang="en-US" sz="1200" dirty="0"/>
              <a:t>OPPO also announced that it was bringing its AI Eraser tool to the Reno11 series (including Reno 11 5G, Pro 5G, and F 5G). This adds AI features to a more affordable phone than previously available, with the Reno11 F 5G model available at around $299.</a:t>
            </a:r>
          </a:p>
          <a:p>
            <a:pPr marL="243450" indent="-171450"/>
            <a:r>
              <a:rPr lang="en-US" sz="1200" dirty="0"/>
              <a:t>At a launch event in India, Motorola announced its new Edge 50 Pro with a large emphasis on the brand’s increased focus on AI, called </a:t>
            </a:r>
            <a:r>
              <a:rPr lang="en-US" sz="1200" dirty="0" err="1"/>
              <a:t>MotoAI</a:t>
            </a:r>
            <a:r>
              <a:rPr lang="en-US" sz="1200" dirty="0"/>
              <a:t>. This includes AI-enhanced photo processing to improve stabilization, improve long exposures, and auto-focus tracking.</a:t>
            </a:r>
          </a:p>
          <a:p>
            <a:pPr marL="387450" lvl="1" indent="-171450"/>
            <a:r>
              <a:rPr lang="en-US" sz="1200" dirty="0"/>
              <a:t>Motorola users will also have access to the generative AI features on Google Photos starting from May 8, 2024, including Magic Editor, Magic Eraser, and Photo Unblur.</a:t>
            </a:r>
          </a:p>
        </p:txBody>
      </p:sp>
      <p:pic>
        <p:nvPicPr>
          <p:cNvPr id="7" name="Content Placeholder 6" descr="A hand holding a cell phone&#10;&#10;Description automatically generated">
            <a:extLst>
              <a:ext uri="{FF2B5EF4-FFF2-40B4-BE49-F238E27FC236}">
                <a16:creationId xmlns:a16="http://schemas.microsoft.com/office/drawing/2014/main" id="{E4834880-48A4-7A4B-19BE-2B9279BB31B4}"/>
              </a:ext>
            </a:extLst>
          </p:cNvPr>
          <p:cNvPicPr>
            <a:picLocks noGrp="1" noChangeAspect="1"/>
          </p:cNvPicPr>
          <p:nvPr>
            <p:ph sz="quarter" idx="11"/>
          </p:nvPr>
        </p:nvPicPr>
        <p:blipFill>
          <a:blip r:embed="rId2" cstate="print">
            <a:extLst>
              <a:ext uri="{28A0092B-C50C-407E-A947-70E740481C1C}">
                <a14:useLocalDpi xmlns:a14="http://schemas.microsoft.com/office/drawing/2010/main"/>
              </a:ext>
            </a:extLst>
          </a:blip>
          <a:stretch>
            <a:fillRect/>
          </a:stretch>
        </p:blipFill>
        <p:spPr>
          <a:xfrm>
            <a:off x="6334255" y="2198543"/>
            <a:ext cx="5357553" cy="3013364"/>
          </a:xfrm>
          <a:prstGeom prst="rect">
            <a:avLst/>
          </a:prstGeom>
        </p:spPr>
      </p:pic>
      <p:sp>
        <p:nvSpPr>
          <p:cNvPr id="9" name="txtboxInfographicSourceLine">
            <a:extLst>
              <a:ext uri="{FF2B5EF4-FFF2-40B4-BE49-F238E27FC236}">
                <a16:creationId xmlns:a16="http://schemas.microsoft.com/office/drawing/2014/main" id="{B3539A7C-0E37-5E13-3E01-469DEE17B940}"/>
              </a:ext>
            </a:extLst>
          </p:cNvPr>
          <p:cNvSpPr txBox="1"/>
          <p:nvPr/>
        </p:nvSpPr>
        <p:spPr>
          <a:xfrm>
            <a:off x="6198545" y="5154277"/>
            <a:ext cx="4920234" cy="835410"/>
          </a:xfrm>
          <a:prstGeom prst="rect">
            <a:avLst/>
          </a:prstGeom>
          <a:noFill/>
        </p:spPr>
        <p:txBody>
          <a:bodyPr wrap="square" lIns="72000" tIns="0" rIns="0" bIns="72000" rtlCol="0" anchor="b">
            <a:noAutofit/>
          </a:bodyPr>
          <a:lstStyle/>
          <a:p>
            <a:endParaRPr lang="en-US" sz="800" dirty="0"/>
          </a:p>
          <a:p>
            <a:r>
              <a:rPr lang="en-US" sz="800" dirty="0"/>
              <a:t>Source: OPPO</a:t>
            </a:r>
          </a:p>
        </p:txBody>
      </p:sp>
      <p:sp>
        <p:nvSpPr>
          <p:cNvPr id="10" name="txtboxInfographicTitleBar">
            <a:extLst>
              <a:ext uri="{FF2B5EF4-FFF2-40B4-BE49-F238E27FC236}">
                <a16:creationId xmlns:a16="http://schemas.microsoft.com/office/drawing/2014/main" id="{B0832A0F-C22F-5CC7-78D8-365200852598}"/>
              </a:ext>
            </a:extLst>
          </p:cNvPr>
          <p:cNvSpPr/>
          <p:nvPr/>
        </p:nvSpPr>
        <p:spPr>
          <a:xfrm>
            <a:off x="6198546" y="1419910"/>
            <a:ext cx="5631422" cy="2762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it-IT" sz="1200" b="1" dirty="0">
                <a:solidFill>
                  <a:schemeClr val="tx1"/>
                </a:solidFill>
              </a:rPr>
              <a:t>OPPO’s AI eraser feature on the OPPO Reno11 F 5G</a:t>
            </a:r>
          </a:p>
        </p:txBody>
      </p:sp>
    </p:spTree>
    <p:extLst>
      <p:ext uri="{BB962C8B-B14F-4D97-AF65-F5344CB8AC3E}">
        <p14:creationId xmlns:p14="http://schemas.microsoft.com/office/powerpoint/2010/main" val="389687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299B21-1A24-AE54-5EE6-176D59E4EF6C}"/>
              </a:ext>
            </a:extLst>
          </p:cNvPr>
          <p:cNvSpPr>
            <a:spLocks noGrp="1"/>
          </p:cNvSpPr>
          <p:nvPr>
            <p:ph type="title"/>
          </p:nvPr>
        </p:nvSpPr>
        <p:spPr/>
        <p:txBody>
          <a:bodyPr/>
          <a:lstStyle/>
          <a:p>
            <a:r>
              <a:rPr lang="en-US" sz="2800" dirty="0"/>
              <a:t>“Generative AI features and on-device AI are rapidly expanding beyond just the latest flagship phones. This time six months ago, Google was just introducing new AI features to its Pixel 8 series. Now, most smartphone OEMs are introducing AI to their premium and even midrange phones. However, I remain wary. Samsung’s promise to keep Galaxy AI free until 2025 suggests that AI could go the way of other tech services, such as Uber, and assume a premium subscription model, locking some features behind a paywall or introducing advertising.”</a:t>
            </a:r>
          </a:p>
        </p:txBody>
      </p:sp>
      <p:sp>
        <p:nvSpPr>
          <p:cNvPr id="6" name="Text Placeholder 5">
            <a:extLst>
              <a:ext uri="{FF2B5EF4-FFF2-40B4-BE49-F238E27FC236}">
                <a16:creationId xmlns:a16="http://schemas.microsoft.com/office/drawing/2014/main" id="{A79170D0-12FA-9C17-8CFB-6AA84A217E7D}"/>
              </a:ext>
            </a:extLst>
          </p:cNvPr>
          <p:cNvSpPr>
            <a:spLocks noGrp="1"/>
          </p:cNvSpPr>
          <p:nvPr>
            <p:ph type="body" sz="quarter" idx="10"/>
          </p:nvPr>
        </p:nvSpPr>
        <p:spPr/>
        <p:txBody>
          <a:bodyPr/>
          <a:lstStyle/>
          <a:p>
            <a:r>
              <a:rPr lang="en-US" dirty="0"/>
              <a:t>Aaron West</a:t>
            </a:r>
          </a:p>
          <a:p>
            <a:r>
              <a:rPr lang="en-US" dirty="0"/>
              <a:t>Senior Analyst, Components &amp; Devices</a:t>
            </a:r>
          </a:p>
        </p:txBody>
      </p:sp>
    </p:spTree>
    <p:extLst>
      <p:ext uri="{BB962C8B-B14F-4D97-AF65-F5344CB8AC3E}">
        <p14:creationId xmlns:p14="http://schemas.microsoft.com/office/powerpoint/2010/main" val="47607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DEC5A8-6BFE-F450-3A85-3B905BA30516}"/>
              </a:ext>
            </a:extLst>
          </p:cNvPr>
          <p:cNvSpPr>
            <a:spLocks noGrp="1"/>
          </p:cNvSpPr>
          <p:nvPr>
            <p:ph type="title"/>
          </p:nvPr>
        </p:nvSpPr>
        <p:spPr/>
        <p:txBody>
          <a:bodyPr/>
          <a:lstStyle/>
          <a:p>
            <a:r>
              <a:rPr lang="en-US" dirty="0"/>
              <a:t>ZTE Nubia enters new South-Eastern Asian and Oceanian markets, including Australia and Thailand</a:t>
            </a:r>
          </a:p>
        </p:txBody>
      </p:sp>
      <p:sp>
        <p:nvSpPr>
          <p:cNvPr id="6" name="Content Placeholder 5">
            <a:extLst>
              <a:ext uri="{FF2B5EF4-FFF2-40B4-BE49-F238E27FC236}">
                <a16:creationId xmlns:a16="http://schemas.microsoft.com/office/drawing/2014/main" id="{C49C52C5-E594-E9EF-F99A-DB513D915648}"/>
              </a:ext>
            </a:extLst>
          </p:cNvPr>
          <p:cNvSpPr>
            <a:spLocks noGrp="1"/>
          </p:cNvSpPr>
          <p:nvPr>
            <p:ph idx="1"/>
          </p:nvPr>
        </p:nvSpPr>
        <p:spPr>
          <a:xfrm>
            <a:off x="348314" y="1419909"/>
            <a:ext cx="11480800" cy="1773155"/>
          </a:xfrm>
        </p:spPr>
        <p:txBody>
          <a:bodyPr/>
          <a:lstStyle/>
          <a:p>
            <a:r>
              <a:rPr lang="en-US" sz="1200" dirty="0"/>
              <a:t>The Nubia brand, part of ZTE, announced a range of new products at MWC 2024, including the world’s cheapest flip-style foldable phone (the Nubia Flip 5G, for around $499) and a new premium flagship model (the Z60 Ultra, for around $800 to $900).</a:t>
            </a:r>
          </a:p>
          <a:p>
            <a:r>
              <a:rPr lang="en-US" sz="1200" dirty="0"/>
              <a:t>It has announced that these devices will be available internationally, expanding into six new markets (Australia, Laos, Malaysia, New Zealand, Thailand, and Vietnam) on top of the existing markets that they already export to.</a:t>
            </a:r>
          </a:p>
          <a:p>
            <a:r>
              <a:rPr lang="en-US" sz="1200" dirty="0"/>
              <a:t>Historically, Samsung, OPPO, and Xiaomi dominate the South-Eastern Asian markets. ZTE hopes that its affordable devices can rival these brands in the established midrange market in this region.</a:t>
            </a:r>
          </a:p>
          <a:p>
            <a:r>
              <a:rPr lang="en-US" sz="1200" dirty="0"/>
              <a:t>Conversely, the Australian and New Zealand markets are much more like Western Europe or North America in that Apple and Samsung dominate them. Also, they are primarily a premium phone device market. </a:t>
            </a:r>
          </a:p>
        </p:txBody>
      </p:sp>
      <p:pic>
        <p:nvPicPr>
          <p:cNvPr id="9" name="Content Placeholder 8" descr="A close-up of a cell phone&#10;&#10;Description automatically generated">
            <a:extLst>
              <a:ext uri="{FF2B5EF4-FFF2-40B4-BE49-F238E27FC236}">
                <a16:creationId xmlns:a16="http://schemas.microsoft.com/office/drawing/2014/main" id="{202E4D6D-E3F8-C908-F8F4-914A7F0F2F5C}"/>
              </a:ext>
            </a:extLst>
          </p:cNvPr>
          <p:cNvPicPr>
            <a:picLocks noGrp="1" noChangeAspect="1"/>
          </p:cNvPicPr>
          <p:nvPr>
            <p:ph idx="16"/>
          </p:nvPr>
        </p:nvPicPr>
        <p:blipFill rotWithShape="1">
          <a:blip r:embed="rId2" cstate="print">
            <a:extLst>
              <a:ext uri="{28A0092B-C50C-407E-A947-70E740481C1C}">
                <a14:useLocalDpi xmlns:a14="http://schemas.microsoft.com/office/drawing/2010/main"/>
              </a:ext>
            </a:extLst>
          </a:blip>
          <a:srcRect/>
          <a:stretch/>
        </p:blipFill>
        <p:spPr>
          <a:xfrm>
            <a:off x="1478539" y="3524251"/>
            <a:ext cx="3370973" cy="2211292"/>
          </a:xfrm>
          <a:prstGeom prst="rect">
            <a:avLst/>
          </a:prstGeom>
        </p:spPr>
      </p:pic>
      <p:pic>
        <p:nvPicPr>
          <p:cNvPr id="10" name="Content Placeholder 9" descr="A group of rectangular cell phones&#10;&#10;Description automatically generated">
            <a:extLst>
              <a:ext uri="{FF2B5EF4-FFF2-40B4-BE49-F238E27FC236}">
                <a16:creationId xmlns:a16="http://schemas.microsoft.com/office/drawing/2014/main" id="{26A5E48A-A1AB-C639-5E6E-140444C44B64}"/>
              </a:ext>
            </a:extLst>
          </p:cNvPr>
          <p:cNvPicPr>
            <a:picLocks noGrp="1" noChangeAspect="1"/>
          </p:cNvPicPr>
          <p:nvPr>
            <p:ph idx="14"/>
          </p:nvPr>
        </p:nvPicPr>
        <p:blipFill>
          <a:blip r:embed="rId3" cstate="print">
            <a:extLst>
              <a:ext uri="{28A0092B-C50C-407E-A947-70E740481C1C}">
                <a14:useLocalDpi xmlns:a14="http://schemas.microsoft.com/office/drawing/2010/main"/>
              </a:ext>
            </a:extLst>
          </a:blip>
          <a:stretch>
            <a:fillRect/>
          </a:stretch>
        </p:blipFill>
        <p:spPr>
          <a:xfrm>
            <a:off x="7465937" y="3545034"/>
            <a:ext cx="3096640" cy="2169726"/>
          </a:xfrm>
          <a:prstGeom prst="rect">
            <a:avLst/>
          </a:prstGeom>
        </p:spPr>
      </p:pic>
      <p:sp>
        <p:nvSpPr>
          <p:cNvPr id="11" name="txtboxInfographicSourceLine">
            <a:extLst>
              <a:ext uri="{FF2B5EF4-FFF2-40B4-BE49-F238E27FC236}">
                <a16:creationId xmlns:a16="http://schemas.microsoft.com/office/drawing/2014/main" id="{BC2A72A6-6F79-B62C-C1F0-9684E1F929B3}"/>
              </a:ext>
            </a:extLst>
          </p:cNvPr>
          <p:cNvSpPr txBox="1"/>
          <p:nvPr/>
        </p:nvSpPr>
        <p:spPr>
          <a:xfrm>
            <a:off x="348314" y="5154277"/>
            <a:ext cx="4920234" cy="835410"/>
          </a:xfrm>
          <a:prstGeom prst="rect">
            <a:avLst/>
          </a:prstGeom>
          <a:noFill/>
        </p:spPr>
        <p:txBody>
          <a:bodyPr wrap="square" lIns="72000" tIns="0" rIns="0" bIns="72000" rtlCol="0" anchor="b">
            <a:noAutofit/>
          </a:bodyPr>
          <a:lstStyle/>
          <a:p>
            <a:endParaRPr lang="en-US" sz="800" dirty="0"/>
          </a:p>
          <a:p>
            <a:r>
              <a:rPr lang="en-US" sz="800" dirty="0"/>
              <a:t>Source: ZTE Nubia</a:t>
            </a:r>
          </a:p>
        </p:txBody>
      </p:sp>
      <p:sp>
        <p:nvSpPr>
          <p:cNvPr id="12" name="txtboxInfographicSourceLine">
            <a:extLst>
              <a:ext uri="{FF2B5EF4-FFF2-40B4-BE49-F238E27FC236}">
                <a16:creationId xmlns:a16="http://schemas.microsoft.com/office/drawing/2014/main" id="{4A8E2711-5847-6EAD-6993-F3AA754D6A65}"/>
              </a:ext>
            </a:extLst>
          </p:cNvPr>
          <p:cNvSpPr txBox="1"/>
          <p:nvPr/>
        </p:nvSpPr>
        <p:spPr>
          <a:xfrm>
            <a:off x="6198545" y="5154277"/>
            <a:ext cx="4920234" cy="835410"/>
          </a:xfrm>
          <a:prstGeom prst="rect">
            <a:avLst/>
          </a:prstGeom>
          <a:noFill/>
        </p:spPr>
        <p:txBody>
          <a:bodyPr wrap="square" lIns="72000" tIns="0" rIns="0" bIns="72000" rtlCol="0" anchor="b">
            <a:noAutofit/>
          </a:bodyPr>
          <a:lstStyle/>
          <a:p>
            <a:endParaRPr lang="en-US" sz="800" dirty="0"/>
          </a:p>
          <a:p>
            <a:r>
              <a:rPr lang="en-US" sz="800" dirty="0"/>
              <a:t>Source: ZTE Nubia</a:t>
            </a:r>
          </a:p>
        </p:txBody>
      </p:sp>
      <p:sp>
        <p:nvSpPr>
          <p:cNvPr id="13" name="txtboxInfographicTitleBar">
            <a:extLst>
              <a:ext uri="{FF2B5EF4-FFF2-40B4-BE49-F238E27FC236}">
                <a16:creationId xmlns:a16="http://schemas.microsoft.com/office/drawing/2014/main" id="{58FBC45D-EB93-DA04-E52D-D08E7D130DA7}"/>
              </a:ext>
            </a:extLst>
          </p:cNvPr>
          <p:cNvSpPr/>
          <p:nvPr/>
        </p:nvSpPr>
        <p:spPr>
          <a:xfrm>
            <a:off x="348314" y="3238501"/>
            <a:ext cx="5631422" cy="2762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it-IT" sz="1200" b="1" dirty="0">
                <a:solidFill>
                  <a:schemeClr val="tx1"/>
                </a:solidFill>
              </a:rPr>
              <a:t>The Nubia Flip 5G foldable smartphone</a:t>
            </a:r>
          </a:p>
        </p:txBody>
      </p:sp>
      <p:sp>
        <p:nvSpPr>
          <p:cNvPr id="14" name="txtboxInfographicTitleBar">
            <a:extLst>
              <a:ext uri="{FF2B5EF4-FFF2-40B4-BE49-F238E27FC236}">
                <a16:creationId xmlns:a16="http://schemas.microsoft.com/office/drawing/2014/main" id="{8E2CB659-F9FB-7E7E-90A8-BBE9AFC6A612}"/>
              </a:ext>
            </a:extLst>
          </p:cNvPr>
          <p:cNvSpPr/>
          <p:nvPr/>
        </p:nvSpPr>
        <p:spPr>
          <a:xfrm>
            <a:off x="6198546" y="3238501"/>
            <a:ext cx="5631422" cy="276225"/>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it-IT" sz="1200" b="1" dirty="0">
                <a:solidFill>
                  <a:schemeClr val="tx1"/>
                </a:solidFill>
              </a:rPr>
              <a:t>The Nubia Z60 Ultra flagship phone</a:t>
            </a:r>
          </a:p>
        </p:txBody>
      </p:sp>
    </p:spTree>
    <p:extLst>
      <p:ext uri="{BB962C8B-B14F-4D97-AF65-F5344CB8AC3E}">
        <p14:creationId xmlns:p14="http://schemas.microsoft.com/office/powerpoint/2010/main" val="377294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6188-6D22-6930-146E-0DA6655D718F}"/>
              </a:ext>
            </a:extLst>
          </p:cNvPr>
          <p:cNvSpPr>
            <a:spLocks noGrp="1"/>
          </p:cNvSpPr>
          <p:nvPr>
            <p:ph type="title"/>
          </p:nvPr>
        </p:nvSpPr>
        <p:spPr/>
        <p:txBody>
          <a:bodyPr/>
          <a:lstStyle/>
          <a:p>
            <a:r>
              <a:rPr lang="en-US" sz="2800" dirty="0"/>
              <a:t>“As ZTE enters new markets with Nubia, it is likely to have more success in the South-Eastern Asian markets, such as Thailand, rather than Australia and New Zealand. Apple and Samsung are the predominant smartphone brands in these markets, with most consumers buying premium devices. Establishing the Nubia name as a premium brand will be ZTE’s biggest challenge in this new expansion.”</a:t>
            </a:r>
          </a:p>
        </p:txBody>
      </p:sp>
      <p:sp>
        <p:nvSpPr>
          <p:cNvPr id="3" name="Text Placeholder 2">
            <a:extLst>
              <a:ext uri="{FF2B5EF4-FFF2-40B4-BE49-F238E27FC236}">
                <a16:creationId xmlns:a16="http://schemas.microsoft.com/office/drawing/2014/main" id="{F1571D53-C7DA-E488-6C2B-DDB53468375D}"/>
              </a:ext>
            </a:extLst>
          </p:cNvPr>
          <p:cNvSpPr>
            <a:spLocks noGrp="1"/>
          </p:cNvSpPr>
          <p:nvPr>
            <p:ph type="body" sz="quarter" idx="10"/>
          </p:nvPr>
        </p:nvSpPr>
        <p:spPr/>
        <p:txBody>
          <a:bodyPr/>
          <a:lstStyle/>
          <a:p>
            <a:r>
              <a:rPr lang="en-US" dirty="0"/>
              <a:t>Aaron West</a:t>
            </a:r>
          </a:p>
          <a:p>
            <a:r>
              <a:rPr lang="en-US" dirty="0"/>
              <a:t>Senior Analyst, Components &amp; Devices</a:t>
            </a:r>
          </a:p>
        </p:txBody>
      </p:sp>
    </p:spTree>
    <p:extLst>
      <p:ext uri="{BB962C8B-B14F-4D97-AF65-F5344CB8AC3E}">
        <p14:creationId xmlns:p14="http://schemas.microsoft.com/office/powerpoint/2010/main" val="313055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BD36FF98-A3E4-7D0B-3AE8-4EABD40029D7}"/>
              </a:ext>
            </a:extLst>
          </p:cNvPr>
          <p:cNvGraphicFramePr>
            <a:graphicFrameLocks noGrp="1"/>
          </p:cNvGraphicFramePr>
          <p:nvPr>
            <p:ph sz="half" idx="2"/>
            <p:extLst>
              <p:ext uri="{D42A27DB-BD31-4B8C-83A1-F6EECF244321}">
                <p14:modId xmlns:p14="http://schemas.microsoft.com/office/powerpoint/2010/main" val="2175271933"/>
              </p:ext>
            </p:extLst>
          </p:nvPr>
        </p:nvGraphicFramePr>
        <p:xfrm>
          <a:off x="4238625" y="2915127"/>
          <a:ext cx="7597771" cy="2859024"/>
        </p:xfrm>
        <a:graphic>
          <a:graphicData uri="http://schemas.openxmlformats.org/drawingml/2006/table">
            <a:tbl>
              <a:tblPr firstRow="1" bandRow="1">
                <a:tableStyleId>{D51ADE6A-740E-44AE-83CC-AE7238B6C88D}</a:tableStyleId>
              </a:tblPr>
              <a:tblGrid>
                <a:gridCol w="843219">
                  <a:extLst>
                    <a:ext uri="{9D8B030D-6E8A-4147-A177-3AD203B41FA5}">
                      <a16:colId xmlns:a16="http://schemas.microsoft.com/office/drawing/2014/main" val="96149366"/>
                    </a:ext>
                  </a:extLst>
                </a:gridCol>
                <a:gridCol w="1688638">
                  <a:extLst>
                    <a:ext uri="{9D8B030D-6E8A-4147-A177-3AD203B41FA5}">
                      <a16:colId xmlns:a16="http://schemas.microsoft.com/office/drawing/2014/main" val="2436906156"/>
                    </a:ext>
                  </a:extLst>
                </a:gridCol>
                <a:gridCol w="1688638">
                  <a:extLst>
                    <a:ext uri="{9D8B030D-6E8A-4147-A177-3AD203B41FA5}">
                      <a16:colId xmlns:a16="http://schemas.microsoft.com/office/drawing/2014/main" val="3612095655"/>
                    </a:ext>
                  </a:extLst>
                </a:gridCol>
                <a:gridCol w="1688638">
                  <a:extLst>
                    <a:ext uri="{9D8B030D-6E8A-4147-A177-3AD203B41FA5}">
                      <a16:colId xmlns:a16="http://schemas.microsoft.com/office/drawing/2014/main" val="616587593"/>
                    </a:ext>
                  </a:extLst>
                </a:gridCol>
                <a:gridCol w="1688638">
                  <a:extLst>
                    <a:ext uri="{9D8B030D-6E8A-4147-A177-3AD203B41FA5}">
                      <a16:colId xmlns:a16="http://schemas.microsoft.com/office/drawing/2014/main" val="4039637510"/>
                    </a:ext>
                  </a:extLst>
                </a:gridCol>
              </a:tblGrid>
              <a:tr h="0">
                <a:tc>
                  <a:txBody>
                    <a:bodyPr/>
                    <a:lstStyle/>
                    <a:p>
                      <a:r>
                        <a:rPr lang="en-US" altLang="zh-CN" sz="1000" dirty="0">
                          <a:latin typeface="+mn-lt"/>
                        </a:rPr>
                        <a:t>Model</a:t>
                      </a:r>
                    </a:p>
                  </a:txBody>
                  <a:tcPr marL="73152" marR="73152" marT="54864" marB="54864"/>
                </a:tc>
                <a:tc>
                  <a:txBody>
                    <a:bodyPr/>
                    <a:lstStyle/>
                    <a:p>
                      <a:r>
                        <a:rPr lang="en-GB" altLang="zh-CN" sz="1000" dirty="0">
                          <a:latin typeface="+mn-lt"/>
                        </a:rPr>
                        <a:t>Pura 70</a:t>
                      </a:r>
                      <a:endParaRPr lang="zh-CN" altLang="en-US" sz="1000" dirty="0">
                        <a:latin typeface="+mn-lt"/>
                      </a:endParaRPr>
                    </a:p>
                  </a:txBody>
                  <a:tcPr marL="73152" marR="73152" marT="54864" marB="54864"/>
                </a:tc>
                <a:tc>
                  <a:txBody>
                    <a:bodyPr/>
                    <a:lstStyle/>
                    <a:p>
                      <a:r>
                        <a:rPr lang="en-GB" altLang="zh-CN" sz="1000" dirty="0">
                          <a:latin typeface="+mn-lt"/>
                        </a:rPr>
                        <a:t>Pura 70 Pro</a:t>
                      </a:r>
                      <a:endParaRPr lang="zh-CN" altLang="en-US" sz="1000" dirty="0">
                        <a:latin typeface="+mn-lt"/>
                      </a:endParaRPr>
                    </a:p>
                  </a:txBody>
                  <a:tcPr marL="73152" marR="73152" marT="54864" marB="54864"/>
                </a:tc>
                <a:tc>
                  <a:txBody>
                    <a:bodyPr/>
                    <a:lstStyle/>
                    <a:p>
                      <a:r>
                        <a:rPr lang="en-GB" altLang="zh-CN" sz="1000" dirty="0">
                          <a:latin typeface="+mn-lt"/>
                        </a:rPr>
                        <a:t>Pura 70 Pro+</a:t>
                      </a:r>
                      <a:endParaRPr lang="zh-CN" altLang="en-US" sz="1000" dirty="0">
                        <a:latin typeface="+mn-lt"/>
                      </a:endParaRPr>
                    </a:p>
                  </a:txBody>
                  <a:tcPr marL="73152" marR="73152" marT="54864" marB="54864"/>
                </a:tc>
                <a:tc>
                  <a:txBody>
                    <a:bodyPr/>
                    <a:lstStyle/>
                    <a:p>
                      <a:r>
                        <a:rPr lang="en-GB" altLang="zh-CN" sz="1000" dirty="0">
                          <a:latin typeface="+mn-lt"/>
                        </a:rPr>
                        <a:t>Pura 70 Ultra</a:t>
                      </a:r>
                      <a:endParaRPr lang="zh-CN" altLang="en-US" sz="1000" dirty="0">
                        <a:latin typeface="+mn-lt"/>
                      </a:endParaRPr>
                    </a:p>
                  </a:txBody>
                  <a:tcPr marL="73152" marR="73152" marT="54864" marB="54864"/>
                </a:tc>
                <a:extLst>
                  <a:ext uri="{0D108BD9-81ED-4DB2-BD59-A6C34878D82A}">
                    <a16:rowId xmlns:a16="http://schemas.microsoft.com/office/drawing/2014/main" val="1868353482"/>
                  </a:ext>
                </a:extLst>
              </a:tr>
              <a:tr h="0">
                <a:tc>
                  <a:txBody>
                    <a:bodyPr/>
                    <a:lstStyle/>
                    <a:p>
                      <a:r>
                        <a:rPr lang="en-US" altLang="zh-CN" sz="1000" dirty="0">
                          <a:latin typeface="+mn-lt"/>
                        </a:rPr>
                        <a:t>Display</a:t>
                      </a:r>
                      <a:endParaRPr lang="zh-CN" altLang="en-US" sz="1000" dirty="0">
                        <a:latin typeface="+mn-lt"/>
                      </a:endParaRPr>
                    </a:p>
                  </a:txBody>
                  <a:tcPr marL="73152" marR="73152" marT="54864" marB="54864">
                    <a:lnL w="6350" cap="flat">
                      <a:noFill/>
                      <a:prstDash val="solid"/>
                      <a:round/>
                    </a:lnL>
                    <a:lnR w="0" cap="flat">
                      <a:noFill/>
                      <a:prstDash val="solid"/>
                      <a:round/>
                    </a:lnR>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6.6 inches, 1256x2760, 120Hz LTPO OLED, 2,500 nits peak brightness</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6.8 inches, 1260x2844, 120Hz LTPO OLED, 2,500 nits peak brightness</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6.8 inches, 1260x2844, 120Hz LTPO OLED, 2,500 nits peak brightness</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6.8 inches, 1260x2844, 120Hz LTPO OLED, 2,500 nits peak brightness</a:t>
                      </a:r>
                      <a:endParaRPr lang="zh-CN" altLang="en-US" sz="1000" dirty="0">
                        <a:latin typeface="+mn-lt"/>
                      </a:endParaRPr>
                    </a:p>
                  </a:txBody>
                  <a:tcPr marL="73152" marR="73152" marT="54864" marB="54864">
                    <a:lnL w="0" cap="flat">
                      <a:noFill/>
                      <a:prstDash val="solid"/>
                      <a:round/>
                    </a:lnL>
                  </a:tcPr>
                </a:tc>
                <a:extLst>
                  <a:ext uri="{0D108BD9-81ED-4DB2-BD59-A6C34878D82A}">
                    <a16:rowId xmlns:a16="http://schemas.microsoft.com/office/drawing/2014/main" val="3682735252"/>
                  </a:ext>
                </a:extLst>
              </a:tr>
              <a:tr h="0">
                <a:tc>
                  <a:txBody>
                    <a:bodyPr/>
                    <a:lstStyle/>
                    <a:p>
                      <a:r>
                        <a:rPr lang="en-US" altLang="zh-CN" sz="1000" dirty="0">
                          <a:latin typeface="+mn-lt"/>
                        </a:rPr>
                        <a:t>Chipset</a:t>
                      </a:r>
                      <a:endParaRPr lang="zh-CN" altLang="en-US" sz="1000" dirty="0">
                        <a:latin typeface="+mn-lt"/>
                      </a:endParaRPr>
                    </a:p>
                  </a:txBody>
                  <a:tcPr marL="73152" marR="73152" marT="54864" marB="54864">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Kirin 9010 (7nm)</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Kirin 9010 (7nm)</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Kirin 9010 (7nm)</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Kirin 9010 (7nm)</a:t>
                      </a:r>
                      <a:endParaRPr lang="zh-CN" altLang="en-US" sz="1000" dirty="0">
                        <a:latin typeface="+mn-lt"/>
                      </a:endParaRPr>
                    </a:p>
                  </a:txBody>
                  <a:tcPr marL="73152" marR="73152" marT="54864" marB="54864">
                    <a:lnL w="0" cap="flat">
                      <a:noFill/>
                      <a:prstDash val="solid"/>
                      <a:round/>
                    </a:lnL>
                  </a:tcPr>
                </a:tc>
                <a:extLst>
                  <a:ext uri="{0D108BD9-81ED-4DB2-BD59-A6C34878D82A}">
                    <a16:rowId xmlns:a16="http://schemas.microsoft.com/office/drawing/2014/main" val="772285565"/>
                  </a:ext>
                </a:extLst>
              </a:tr>
              <a:tr h="0">
                <a:tc>
                  <a:txBody>
                    <a:bodyPr/>
                    <a:lstStyle/>
                    <a:p>
                      <a:r>
                        <a:rPr lang="en-US" altLang="zh-CN" sz="1000" dirty="0">
                          <a:latin typeface="+mn-lt"/>
                        </a:rPr>
                        <a:t>Memory</a:t>
                      </a:r>
                      <a:endParaRPr lang="zh-CN" altLang="en-US" sz="1000" dirty="0">
                        <a:latin typeface="+mn-lt"/>
                      </a:endParaRPr>
                    </a:p>
                  </a:txBody>
                  <a:tcPr marL="73152" marR="73152" marT="54864" marB="54864">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256GB–1TB ROM, 12GB RAM</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256GB–1TB ROM, 12GB RAM</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512GB–1TB ROM, 16GB RAM</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512GB–1TB ROM, 16GB RAM</a:t>
                      </a:r>
                      <a:endParaRPr lang="zh-CN" altLang="en-US" sz="1000" dirty="0">
                        <a:latin typeface="+mn-lt"/>
                      </a:endParaRPr>
                    </a:p>
                  </a:txBody>
                  <a:tcPr marL="73152" marR="73152" marT="54864" marB="54864">
                    <a:lnL w="0" cap="flat">
                      <a:noFill/>
                      <a:prstDash val="solid"/>
                      <a:round/>
                    </a:lnL>
                  </a:tcPr>
                </a:tc>
                <a:extLst>
                  <a:ext uri="{0D108BD9-81ED-4DB2-BD59-A6C34878D82A}">
                    <a16:rowId xmlns:a16="http://schemas.microsoft.com/office/drawing/2014/main" val="746594199"/>
                  </a:ext>
                </a:extLst>
              </a:tr>
              <a:tr h="0">
                <a:tc>
                  <a:txBody>
                    <a:bodyPr/>
                    <a:lstStyle/>
                    <a:p>
                      <a:r>
                        <a:rPr lang="en-US" altLang="zh-CN" sz="1000" dirty="0">
                          <a:latin typeface="+mn-lt"/>
                        </a:rPr>
                        <a:t>Main camera</a:t>
                      </a:r>
                      <a:endParaRPr lang="zh-CN" altLang="en-US" sz="1000" dirty="0">
                        <a:latin typeface="+mn-lt"/>
                      </a:endParaRPr>
                    </a:p>
                  </a:txBody>
                  <a:tcPr marL="73152" marR="73152" marT="54864" marB="54864">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50MP wide OIS</a:t>
                      </a:r>
                    </a:p>
                    <a:p>
                      <a:r>
                        <a:rPr lang="en-GB" altLang="zh-CN" sz="1000" dirty="0">
                          <a:latin typeface="+mn-lt"/>
                        </a:rPr>
                        <a:t>12MP 5x periscope OIS</a:t>
                      </a:r>
                    </a:p>
                    <a:p>
                      <a:r>
                        <a:rPr lang="en-GB" altLang="zh-CN" sz="1000" dirty="0">
                          <a:latin typeface="+mn-lt"/>
                        </a:rPr>
                        <a:t>13MP ultrawide</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50MP wide OIS</a:t>
                      </a:r>
                    </a:p>
                    <a:p>
                      <a:r>
                        <a:rPr lang="en-GB" altLang="zh-CN" sz="1000" dirty="0">
                          <a:latin typeface="+mn-lt"/>
                        </a:rPr>
                        <a:t>48MP 3.5x telephoto OIS</a:t>
                      </a:r>
                    </a:p>
                    <a:p>
                      <a:r>
                        <a:rPr lang="en-GB" altLang="zh-CN" sz="1000" dirty="0">
                          <a:latin typeface="+mn-lt"/>
                        </a:rPr>
                        <a:t>12.5MP ultrawide</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50MP wide OIS</a:t>
                      </a:r>
                    </a:p>
                    <a:p>
                      <a:r>
                        <a:rPr lang="en-GB" altLang="zh-CN" sz="1000" dirty="0">
                          <a:latin typeface="+mn-lt"/>
                        </a:rPr>
                        <a:t>48MP 3.5x telephoto OIS</a:t>
                      </a:r>
                    </a:p>
                    <a:p>
                      <a:r>
                        <a:rPr lang="en-GB" altLang="zh-CN" sz="1000" dirty="0">
                          <a:latin typeface="+mn-lt"/>
                        </a:rPr>
                        <a:t>12.5MP ultrawide</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50MP wide 1-inch sensor OIS</a:t>
                      </a:r>
                    </a:p>
                    <a:p>
                      <a:r>
                        <a:rPr lang="en-GB" altLang="zh-CN" sz="1000" dirty="0">
                          <a:latin typeface="+mn-lt"/>
                        </a:rPr>
                        <a:t>50MP 3.5x telephoto OIS</a:t>
                      </a:r>
                    </a:p>
                    <a:p>
                      <a:r>
                        <a:rPr lang="en-GB" altLang="zh-CN" sz="1000" dirty="0">
                          <a:latin typeface="+mn-lt"/>
                        </a:rPr>
                        <a:t>40MP ultrawide</a:t>
                      </a:r>
                      <a:endParaRPr lang="zh-CN" altLang="en-US" sz="1000" dirty="0">
                        <a:latin typeface="+mn-lt"/>
                      </a:endParaRPr>
                    </a:p>
                  </a:txBody>
                  <a:tcPr marL="73152" marR="73152" marT="54864" marB="54864">
                    <a:lnL w="0" cap="flat">
                      <a:noFill/>
                      <a:prstDash val="solid"/>
                      <a:round/>
                    </a:lnL>
                  </a:tcPr>
                </a:tc>
                <a:extLst>
                  <a:ext uri="{0D108BD9-81ED-4DB2-BD59-A6C34878D82A}">
                    <a16:rowId xmlns:a16="http://schemas.microsoft.com/office/drawing/2014/main" val="4013572379"/>
                  </a:ext>
                </a:extLst>
              </a:tr>
              <a:tr h="0">
                <a:tc>
                  <a:txBody>
                    <a:bodyPr/>
                    <a:lstStyle/>
                    <a:p>
                      <a:r>
                        <a:rPr lang="en-US" altLang="zh-CN" sz="1000" dirty="0">
                          <a:latin typeface="+mn-lt"/>
                        </a:rPr>
                        <a:t>Front camera</a:t>
                      </a:r>
                      <a:endParaRPr lang="zh-CN" altLang="en-US" sz="1000" dirty="0">
                        <a:latin typeface="+mn-lt"/>
                      </a:endParaRPr>
                    </a:p>
                  </a:txBody>
                  <a:tcPr marL="73152" marR="73152" marT="54864" marB="54864">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13MP ultrawide</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13MP ultrawide</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13MP ultrawide</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13MP ultrawide</a:t>
                      </a:r>
                      <a:endParaRPr lang="zh-CN" altLang="en-US" sz="1000" dirty="0">
                        <a:latin typeface="+mn-lt"/>
                      </a:endParaRPr>
                    </a:p>
                  </a:txBody>
                  <a:tcPr marL="73152" marR="73152" marT="54864" marB="54864">
                    <a:lnL w="0" cap="flat">
                      <a:noFill/>
                      <a:prstDash val="solid"/>
                      <a:round/>
                    </a:lnL>
                  </a:tcPr>
                </a:tc>
                <a:extLst>
                  <a:ext uri="{0D108BD9-81ED-4DB2-BD59-A6C34878D82A}">
                    <a16:rowId xmlns:a16="http://schemas.microsoft.com/office/drawing/2014/main" val="1120951721"/>
                  </a:ext>
                </a:extLst>
              </a:tr>
              <a:tr h="0">
                <a:tc>
                  <a:txBody>
                    <a:bodyPr/>
                    <a:lstStyle/>
                    <a:p>
                      <a:r>
                        <a:rPr lang="en-US" altLang="zh-CN" sz="1000" dirty="0">
                          <a:latin typeface="+mn-lt"/>
                        </a:rPr>
                        <a:t>Battery</a:t>
                      </a:r>
                      <a:endParaRPr lang="zh-CN" altLang="en-US" sz="1000" dirty="0">
                        <a:latin typeface="+mn-lt"/>
                      </a:endParaRPr>
                    </a:p>
                  </a:txBody>
                  <a:tcPr marL="73152" marR="73152" marT="54864" marB="54864">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4900mAh with 66W wired and 50W wireless charging</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5050mAh with 100W wired and 80W wireless charging</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5050mAh with 100W wired and 80W wireless charging</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5200mAh with 100W wired and 80W wireless charging</a:t>
                      </a:r>
                      <a:endParaRPr lang="zh-CN" altLang="en-US" sz="1000" dirty="0">
                        <a:latin typeface="+mn-lt"/>
                      </a:endParaRPr>
                    </a:p>
                  </a:txBody>
                  <a:tcPr marL="73152" marR="73152" marT="54864" marB="54864">
                    <a:lnL w="0" cap="flat">
                      <a:noFill/>
                      <a:prstDash val="solid"/>
                      <a:round/>
                    </a:lnL>
                  </a:tcPr>
                </a:tc>
                <a:extLst>
                  <a:ext uri="{0D108BD9-81ED-4DB2-BD59-A6C34878D82A}">
                    <a16:rowId xmlns:a16="http://schemas.microsoft.com/office/drawing/2014/main" val="4128134738"/>
                  </a:ext>
                </a:extLst>
              </a:tr>
              <a:tr h="0">
                <a:tc>
                  <a:txBody>
                    <a:bodyPr/>
                    <a:lstStyle/>
                    <a:p>
                      <a:r>
                        <a:rPr lang="en-US" altLang="zh-CN" sz="1000" dirty="0">
                          <a:latin typeface="+mn-lt"/>
                        </a:rPr>
                        <a:t>Launch price</a:t>
                      </a:r>
                      <a:endParaRPr lang="zh-CN" altLang="en-US" sz="1000" dirty="0">
                        <a:latin typeface="+mn-lt"/>
                      </a:endParaRPr>
                    </a:p>
                  </a:txBody>
                  <a:tcPr marL="73152" marR="73152" marT="54864" marB="54864">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¥5,499 (~$760)</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¥6,499 (~$900)</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¥8,099 (~$1,120)</a:t>
                      </a:r>
                      <a:endParaRPr lang="zh-CN" altLang="en-US" sz="1000" dirty="0">
                        <a:latin typeface="+mn-lt"/>
                      </a:endParaRPr>
                    </a:p>
                  </a:txBody>
                  <a:tcPr marL="73152" marR="73152" marT="54864" marB="54864">
                    <a:lnL w="0" cap="flat">
                      <a:noFill/>
                      <a:prstDash val="solid"/>
                      <a:round/>
                    </a:lnL>
                    <a:lnR w="0" cap="flat">
                      <a:noFill/>
                      <a:prstDash val="solid"/>
                      <a:round/>
                    </a:lnR>
                  </a:tcPr>
                </a:tc>
                <a:tc>
                  <a:txBody>
                    <a:bodyPr/>
                    <a:lstStyle/>
                    <a:p>
                      <a:r>
                        <a:rPr lang="en-GB" altLang="zh-CN" sz="1000" dirty="0">
                          <a:latin typeface="+mn-lt"/>
                        </a:rPr>
                        <a:t>¥9,999 (~$1,380)</a:t>
                      </a:r>
                      <a:endParaRPr lang="zh-CN" altLang="en-US" sz="1000" dirty="0">
                        <a:latin typeface="+mn-lt"/>
                      </a:endParaRPr>
                    </a:p>
                  </a:txBody>
                  <a:tcPr marL="73152" marR="73152" marT="54864" marB="54864">
                    <a:lnL w="0" cap="flat">
                      <a:noFill/>
                      <a:prstDash val="solid"/>
                      <a:round/>
                    </a:lnL>
                  </a:tcPr>
                </a:tc>
                <a:extLst>
                  <a:ext uri="{0D108BD9-81ED-4DB2-BD59-A6C34878D82A}">
                    <a16:rowId xmlns:a16="http://schemas.microsoft.com/office/drawing/2014/main" val="3835233256"/>
                  </a:ext>
                </a:extLst>
              </a:tr>
            </a:tbl>
          </a:graphicData>
        </a:graphic>
      </p:graphicFrame>
      <p:sp>
        <p:nvSpPr>
          <p:cNvPr id="7" name="Content Placeholder 6">
            <a:extLst>
              <a:ext uri="{FF2B5EF4-FFF2-40B4-BE49-F238E27FC236}">
                <a16:creationId xmlns:a16="http://schemas.microsoft.com/office/drawing/2014/main" id="{12D1E646-F07C-812A-F1E9-FD216685CC39}"/>
              </a:ext>
            </a:extLst>
          </p:cNvPr>
          <p:cNvSpPr>
            <a:spLocks noGrp="1"/>
          </p:cNvSpPr>
          <p:nvPr>
            <p:ph idx="1"/>
          </p:nvPr>
        </p:nvSpPr>
        <p:spPr/>
        <p:txBody>
          <a:bodyPr/>
          <a:lstStyle/>
          <a:p>
            <a:r>
              <a:rPr lang="en-GB" sz="1200" dirty="0"/>
              <a:t>To mark the 12</a:t>
            </a:r>
            <a:r>
              <a:rPr lang="en-GB" sz="1200" baseline="30000" dirty="0"/>
              <a:t>th</a:t>
            </a:r>
            <a:r>
              <a:rPr lang="en-GB" sz="1200" dirty="0"/>
              <a:t> anniversary of the P series, Huawei surprise-dropped three new phones without a large launch event. The new Pura 70 phones also mark a naming convention change for the P series and include</a:t>
            </a:r>
          </a:p>
          <a:p>
            <a:pPr lvl="1"/>
            <a:r>
              <a:rPr lang="en-GB" sz="1200" dirty="0"/>
              <a:t>Huawei Pura 70</a:t>
            </a:r>
          </a:p>
          <a:p>
            <a:pPr lvl="1"/>
            <a:r>
              <a:rPr lang="en-GB" sz="1200" dirty="0"/>
              <a:t>Huawei Pura 70 Pro</a:t>
            </a:r>
          </a:p>
          <a:p>
            <a:pPr lvl="1"/>
            <a:r>
              <a:rPr lang="en-GB" sz="1200" dirty="0"/>
              <a:t>Huawei Pura 70 Pro+</a:t>
            </a:r>
          </a:p>
          <a:p>
            <a:pPr lvl="1"/>
            <a:r>
              <a:rPr lang="en-GB" sz="1200" dirty="0"/>
              <a:t>Huawei Pura 70 Ultra</a:t>
            </a:r>
          </a:p>
          <a:p>
            <a:r>
              <a:rPr lang="en-GB" sz="1200" dirty="0"/>
              <a:t>This “Pura” branding is new for Huawei and could mean a permanent name change for future P-series releases. This is the first time Huawei introduced an Ultra model to the P series, and it is the only one with Huawei’s XMAGE photography branding on its camera module.</a:t>
            </a:r>
          </a:p>
          <a:p>
            <a:r>
              <a:rPr lang="en-GB" sz="1200" dirty="0"/>
              <a:t>Following the scrutiny Huawei experienced for the Mate 60 series in September 2023, some questions have been raised on what chipset the Pura 70 series will use in addition to the source. China’s SMIC reportedly manufactures the Kirin 9000 series of chips, but Huawei has declined to comment on the source.</a:t>
            </a:r>
          </a:p>
          <a:p>
            <a:pPr lvl="1"/>
            <a:r>
              <a:rPr lang="en-GB" sz="1200" dirty="0"/>
              <a:t>This is after the US government began a review of the chipset; it stated last month that SMIC might have violated US export rules.</a:t>
            </a:r>
          </a:p>
        </p:txBody>
      </p:sp>
      <p:sp>
        <p:nvSpPr>
          <p:cNvPr id="6" name="Title 5">
            <a:extLst>
              <a:ext uri="{FF2B5EF4-FFF2-40B4-BE49-F238E27FC236}">
                <a16:creationId xmlns:a16="http://schemas.microsoft.com/office/drawing/2014/main" id="{A1245246-13DA-0611-86A0-FF26547FFDC9}"/>
              </a:ext>
            </a:extLst>
          </p:cNvPr>
          <p:cNvSpPr>
            <a:spLocks noGrp="1"/>
          </p:cNvSpPr>
          <p:nvPr>
            <p:ph type="title"/>
          </p:nvPr>
        </p:nvSpPr>
        <p:spPr>
          <a:xfrm>
            <a:off x="348314" y="476250"/>
            <a:ext cx="11488082" cy="684214"/>
          </a:xfrm>
        </p:spPr>
        <p:txBody>
          <a:bodyPr/>
          <a:lstStyle/>
          <a:p>
            <a:r>
              <a:rPr lang="en-GB" sz="2800" dirty="0"/>
              <a:t>Huawei releases new Pura 70 phones, rebranding the long-standing P series</a:t>
            </a:r>
            <a:endParaRPr lang="en-US" dirty="0"/>
          </a:p>
        </p:txBody>
      </p:sp>
      <p:sp>
        <p:nvSpPr>
          <p:cNvPr id="10" name="txtboxInfographicSourceLine">
            <a:extLst>
              <a:ext uri="{FF2B5EF4-FFF2-40B4-BE49-F238E27FC236}">
                <a16:creationId xmlns:a16="http://schemas.microsoft.com/office/drawing/2014/main" id="{2CA059CD-FAF8-C6DD-37E0-130EABC74B1A}"/>
              </a:ext>
            </a:extLst>
          </p:cNvPr>
          <p:cNvSpPr txBox="1"/>
          <p:nvPr/>
        </p:nvSpPr>
        <p:spPr>
          <a:xfrm>
            <a:off x="4238625" y="5154277"/>
            <a:ext cx="4920234" cy="835410"/>
          </a:xfrm>
          <a:prstGeom prst="rect">
            <a:avLst/>
          </a:prstGeom>
          <a:noFill/>
        </p:spPr>
        <p:txBody>
          <a:bodyPr wrap="square" lIns="72000" tIns="0" rIns="0" bIns="72000" rtlCol="0" anchor="b">
            <a:noAutofit/>
          </a:bodyPr>
          <a:lstStyle/>
          <a:p>
            <a:endParaRPr lang="en-US" sz="800" dirty="0"/>
          </a:p>
          <a:p>
            <a:r>
              <a:rPr lang="en-US" sz="800" dirty="0"/>
              <a:t>Source: Huawei and Omdia</a:t>
            </a:r>
          </a:p>
        </p:txBody>
      </p:sp>
      <p:sp>
        <p:nvSpPr>
          <p:cNvPr id="11" name="txtboxInfographicCopyright">
            <a:extLst>
              <a:ext uri="{FF2B5EF4-FFF2-40B4-BE49-F238E27FC236}">
                <a16:creationId xmlns:a16="http://schemas.microsoft.com/office/drawing/2014/main" id="{1A42D970-EBA7-CC40-E69A-30524ADBBD9E}"/>
              </a:ext>
            </a:extLst>
          </p:cNvPr>
          <p:cNvSpPr txBox="1"/>
          <p:nvPr/>
        </p:nvSpPr>
        <p:spPr>
          <a:xfrm>
            <a:off x="10911125" y="5321685"/>
            <a:ext cx="923688" cy="668002"/>
          </a:xfrm>
          <a:prstGeom prst="rect">
            <a:avLst/>
          </a:prstGeom>
          <a:noFill/>
        </p:spPr>
        <p:txBody>
          <a:bodyPr wrap="none" lIns="0" tIns="0" rIns="72000" bIns="72000" rtlCol="0" anchor="b">
            <a:noAutofit/>
          </a:bodyPr>
          <a:lstStyle/>
          <a:p>
            <a:pPr algn="r"/>
            <a:r>
              <a:rPr lang="en-US" sz="800" dirty="0"/>
              <a:t>© 2024 Omdia</a:t>
            </a:r>
          </a:p>
        </p:txBody>
      </p:sp>
      <p:pic>
        <p:nvPicPr>
          <p:cNvPr id="12" name="Picture 11" descr="A pink cell phone with a pink background&#10;&#10;Description automatically generated with medium confidence">
            <a:extLst>
              <a:ext uri="{FF2B5EF4-FFF2-40B4-BE49-F238E27FC236}">
                <a16:creationId xmlns:a16="http://schemas.microsoft.com/office/drawing/2014/main" id="{FF3D2240-18FC-A7B0-2CCF-F373CA996D7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28411" y="1490786"/>
            <a:ext cx="1008898" cy="1336790"/>
          </a:xfrm>
          <a:prstGeom prst="rect">
            <a:avLst/>
          </a:prstGeom>
        </p:spPr>
      </p:pic>
      <p:pic>
        <p:nvPicPr>
          <p:cNvPr id="13" name="Picture 12" descr="A back and side view of a cell phone&#10;&#10;Description automatically generated">
            <a:extLst>
              <a:ext uri="{FF2B5EF4-FFF2-40B4-BE49-F238E27FC236}">
                <a16:creationId xmlns:a16="http://schemas.microsoft.com/office/drawing/2014/main" id="{4723EEAC-1CD3-A12B-89D2-D1169660569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1230" y="1449826"/>
            <a:ext cx="1070725" cy="1418711"/>
          </a:xfrm>
          <a:prstGeom prst="rect">
            <a:avLst/>
          </a:prstGeom>
        </p:spPr>
      </p:pic>
      <p:pic>
        <p:nvPicPr>
          <p:cNvPr id="14" name="Picture 13" descr="A close up of a phone&#10;&#10;Description automatically generated">
            <a:extLst>
              <a:ext uri="{FF2B5EF4-FFF2-40B4-BE49-F238E27FC236}">
                <a16:creationId xmlns:a16="http://schemas.microsoft.com/office/drawing/2014/main" id="{A572A5FF-0F43-0B99-BB7F-33DC11E903D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25505" y="1452488"/>
            <a:ext cx="1066707" cy="1413387"/>
          </a:xfrm>
          <a:prstGeom prst="rect">
            <a:avLst/>
          </a:prstGeom>
        </p:spPr>
      </p:pic>
      <p:pic>
        <p:nvPicPr>
          <p:cNvPr id="15" name="Picture 14" descr="A back of a cell phone&#10;&#10;Description automatically generated">
            <a:extLst>
              <a:ext uri="{FF2B5EF4-FFF2-40B4-BE49-F238E27FC236}">
                <a16:creationId xmlns:a16="http://schemas.microsoft.com/office/drawing/2014/main" id="{62189A17-B2C6-EC82-771B-D052D6BDF0B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75762" y="1449826"/>
            <a:ext cx="1070725" cy="1418711"/>
          </a:xfrm>
          <a:prstGeom prst="rect">
            <a:avLst/>
          </a:prstGeom>
        </p:spPr>
      </p:pic>
    </p:spTree>
    <p:extLst>
      <p:ext uri="{BB962C8B-B14F-4D97-AF65-F5344CB8AC3E}">
        <p14:creationId xmlns:p14="http://schemas.microsoft.com/office/powerpoint/2010/main" val="2333915537"/>
      </p:ext>
    </p:extLst>
  </p:cSld>
  <p:clrMapOvr>
    <a:masterClrMapping/>
  </p:clrMapOvr>
</p:sld>
</file>

<file path=ppt/theme/theme1.xml><?xml version="1.0" encoding="utf-8"?>
<a:theme xmlns:a="http://schemas.openxmlformats.org/drawingml/2006/main" name="2_Office Theme">
  <a:themeElements>
    <a:clrScheme name="Omdia Col Test">
      <a:dk1>
        <a:srgbClr val="000000"/>
      </a:dk1>
      <a:lt1>
        <a:srgbClr val="FFFFFF"/>
      </a:lt1>
      <a:dk2>
        <a:srgbClr val="4B4B4B"/>
      </a:dk2>
      <a:lt2>
        <a:srgbClr val="999999"/>
      </a:lt2>
      <a:accent1>
        <a:srgbClr val="6D2CA7"/>
      </a:accent1>
      <a:accent2>
        <a:srgbClr val="EB4EAC"/>
      </a:accent2>
      <a:accent3>
        <a:srgbClr val="3472E4"/>
      </a:accent3>
      <a:accent4>
        <a:srgbClr val="1DA786"/>
      </a:accent4>
      <a:accent5>
        <a:srgbClr val="EDA509"/>
      </a:accent5>
      <a:accent6>
        <a:srgbClr val="E44C24"/>
      </a:accent6>
      <a:hlink>
        <a:srgbClr val="6D2CA7"/>
      </a:hlink>
      <a:folHlink>
        <a:srgbClr val="A05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effectLst/>
      </a:spPr>
      <a:bodyPr wrap="square" lIns="90000" rIns="90000" rtlCol="0" anchor="t">
        <a:spAutoFit/>
      </a:bodyPr>
      <a:lstStyle>
        <a:defPPr algn="l">
          <a:defRPr sz="1400" dirty="0" err="1" smtClean="0"/>
        </a:defPPr>
      </a:lstStyle>
    </a:txDef>
  </a:objectDefaults>
  <a:extraClrSchemeLst/>
  <a:extLst>
    <a:ext uri="{05A4C25C-085E-4340-85A3-A5531E510DB2}">
      <thm15:themeFamily xmlns:thm15="http://schemas.microsoft.com/office/thememl/2012/main" name="modified_New_generic_PPT_12pt - Copy.pptx" id="{8F27BBBA-823C-4ACB-AE4C-1F1277CCB67D}" vid="{4B4B70D5-0C63-439A-A283-40009929CD61}"/>
    </a:ext>
  </a:extLst>
</a:theme>
</file>

<file path=ppt/theme/theme2.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1780</Words>
  <Application>Microsoft Office PowerPoint</Application>
  <PresentationFormat>Widescreen</PresentationFormat>
  <Paragraphs>130</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2_Office Theme</vt:lpstr>
      <vt:lpstr>Smartphone Need-To-Know – April 2024</vt:lpstr>
      <vt:lpstr>Contents</vt:lpstr>
      <vt:lpstr>The latest long-term Omdia smartphone forecast shows steady growth after a tumultuous past few years</vt:lpstr>
      <vt:lpstr>“The increasing demand for refurbished and used smartphones, the expansion of replacement cycles, and macroeconomic uncertainty still have a negative impact on new demand. Despite this, a growing global population, emerging markets, and replacement demand for AI features are key driving factors that outweigh the aforementioned negative factors. As such, Omdia expects the smartphone market to grow steadily until 2029 after transitioning to growth, starting in 2024.”</vt:lpstr>
      <vt:lpstr>AI features are expanding to more midrange phones and older devices</vt:lpstr>
      <vt:lpstr>“Generative AI features and on-device AI are rapidly expanding beyond just the latest flagship phones. This time six months ago, Google was just introducing new AI features to its Pixel 8 series. Now, most smartphone OEMs are introducing AI to their premium and even midrange phones. However, I remain wary. Samsung’s promise to keep Galaxy AI free until 2025 suggests that AI could go the way of other tech services, such as Uber, and assume a premium subscription model, locking some features behind a paywall or introducing advertising.”</vt:lpstr>
      <vt:lpstr>ZTE Nubia enters new South-Eastern Asian and Oceanian markets, including Australia and Thailand</vt:lpstr>
      <vt:lpstr>“As ZTE enters new markets with Nubia, it is likely to have more success in the South-Eastern Asian markets, such as Thailand, rather than Australia and New Zealand. Apple and Samsung are the predominant smartphone brands in these markets, with most consumers buying premium devices. Establishing the Nubia name as a premium brand will be ZTE’s biggest challenge in this new expansion.”</vt:lpstr>
      <vt:lpstr>Huawei releases new Pura 70 phones, rebranding the long-standing P series</vt:lpstr>
      <vt:lpstr>“Huawei continues to demonstrate a high level of brand confidence by launching Pura 70 without an official launch event. Pura is a new brand name for the Huawei P series that places greater emphasis on image capability and aesthetic design rather than hardware parameters. In terms of hardware, the most attractive upgrade is to the main camera of the Ultra model: a rear 50-megapixel main camera with a 1-inch sensor, f/1.6-f/4.0 variable aperture, and sensor-shift optical image stabilization.”</vt:lpstr>
      <vt:lpstr>PowerPoint Presentation</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Smartphone Need-To-Know – April 2024</dc:title>
  <dc:creator/>
  <cp:lastModifiedBy/>
  <cp:revision>1</cp:revision>
  <dcterms:created xsi:type="dcterms:W3CDTF">2024-04-22T08:18:56Z</dcterms:created>
  <dcterms:modified xsi:type="dcterms:W3CDTF">2024-04-22T08:21:19Z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2_Office Theme:3</vt:lpwstr>
  </property>
  <property fmtid="{D5CDD505-2E9C-101B-9397-08002B2CF9AE}" pid="3" name="ClassificationContentMarkingFooterText">
    <vt:lpwstr>Information Classification: General</vt:lpwstr>
  </property>
  <property fmtid="{D5CDD505-2E9C-101B-9397-08002B2CF9AE}" pid="4" name="MSIP_Label_e1b4a6d7-967f-4d55-9d13-d94940dabb24_Enabled">
    <vt:lpwstr>true</vt:lpwstr>
  </property>
  <property fmtid="{D5CDD505-2E9C-101B-9397-08002B2CF9AE}" pid="5" name="MSIP_Label_e1b4a6d7-967f-4d55-9d13-d94940dabb24_SetDate">
    <vt:lpwstr>2024-04-22T08:21:18Z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d565354f-a5f1-4c47-aa8e-f3870a7bdd86</vt:lpwstr>
  </property>
  <property fmtid="{D5CDD505-2E9C-101B-9397-08002B2CF9AE}" pid="10" name="MSIP_Label_e1b4a6d7-967f-4d55-9d13-d94940dabb24_ContentBits">
    <vt:lpwstr>0</vt:lpwstr>
  </property>
</Properties>
</file>