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71" r:id="rId1"/>
  </p:sldMasterIdLst>
  <p:notesMasterIdLst>
    <p:notesMasterId r:id="rId15"/>
  </p:notesMasterIdLst>
  <p:handoutMasterIdLst>
    <p:handoutMasterId r:id="rId16"/>
  </p:handoutMasterIdLst>
  <p:sldIdLst>
    <p:sldId id="6449" r:id="rId2"/>
    <p:sldId id="2147473218" r:id="rId3"/>
    <p:sldId id="2147473227" r:id="rId4"/>
    <p:sldId id="2147473232" r:id="rId5"/>
    <p:sldId id="2147473236" r:id="rId6"/>
    <p:sldId id="2147473240" r:id="rId7"/>
    <p:sldId id="2147473237" r:id="rId8"/>
    <p:sldId id="491" r:id="rId9"/>
    <p:sldId id="2147473238" r:id="rId10"/>
    <p:sldId id="2147473241" r:id="rId11"/>
    <p:sldId id="6394" r:id="rId12"/>
    <p:sldId id="214747321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03A"/>
    <a:srgbClr val="6D2CA7"/>
    <a:srgbClr val="E44D25"/>
    <a:srgbClr val="7B260F"/>
    <a:srgbClr val="AE3716"/>
    <a:srgbClr val="C84227"/>
    <a:srgbClr val="2D67CE"/>
    <a:srgbClr val="204281"/>
    <a:srgbClr val="3063C2"/>
    <a:srgbClr val="3F6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72" autoAdjust="0"/>
    <p:restoredTop sz="94249" autoAdjust="0"/>
  </p:normalViewPr>
  <p:slideViewPr>
    <p:cSldViewPr snapToGrid="0" showGuides="1">
      <p:cViewPr varScale="1">
        <p:scale>
          <a:sx n="112" d="100"/>
          <a:sy n="112" d="100"/>
        </p:scale>
        <p:origin x="246" y="96"/>
      </p:cViewPr>
      <p:guideLst>
        <p:guide pos="3840"/>
        <p:guide orient="horz" pos="2183"/>
      </p:guideLst>
    </p:cSldViewPr>
  </p:slideViewPr>
  <p:notesTextViewPr>
    <p:cViewPr>
      <p:scale>
        <a:sx n="1" d="1"/>
        <a:sy n="1" d="1"/>
      </p:scale>
      <p:origin x="0" y="0"/>
    </p:cViewPr>
  </p:notesTextViewPr>
  <p:notesViewPr>
    <p:cSldViewPr snapToGrid="0" showGuides="1">
      <p:cViewPr varScale="1">
        <p:scale>
          <a:sx n="121" d="100"/>
          <a:sy n="121" d="100"/>
        </p:scale>
        <p:origin x="50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23/05/2024</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23/05/2024</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
        <p:nvSpPr>
          <p:cNvPr id="8" name="Footer Placeholder 7">
            <a:extLst>
              <a:ext uri="{FF2B5EF4-FFF2-40B4-BE49-F238E27FC236}">
                <a16:creationId xmlns:a16="http://schemas.microsoft.com/office/drawing/2014/main" id="{D86E47AA-A902-4B46-1232-0F1B576DC59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512763"/>
            <a:ext cx="6764337" cy="3805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15562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12</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customersuccess@omdia.com"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19654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1960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3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53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722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38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641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53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194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4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4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1016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1050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3201F-D277-FA1F-012C-2688183E2CB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6" name="TextBox 5">
            <a:extLst>
              <a:ext uri="{FF2B5EF4-FFF2-40B4-BE49-F238E27FC236}">
                <a16:creationId xmlns:a16="http://schemas.microsoft.com/office/drawing/2014/main" id="{C21B1634-6E67-DC76-63DC-3549CE45D3CA}"/>
              </a:ext>
            </a:extLst>
          </p:cNvPr>
          <p:cNvSpPr txBox="1"/>
          <p:nvPr userDrawn="1"/>
        </p:nvSpPr>
        <p:spPr>
          <a:xfrm>
            <a:off x="256585" y="483116"/>
            <a:ext cx="9635127" cy="3370153"/>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dirty="0">
                <a:solidFill>
                  <a:schemeClr val="tx1"/>
                </a:solidFill>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GB" sz="1200" dirty="0">
              <a:solidFill>
                <a:schemeClr val="tx1"/>
              </a:solidFill>
            </a:endParaRPr>
          </a:p>
          <a:p>
            <a:r>
              <a:rPr lang="en-GB" sz="1200" dirty="0">
                <a:solidFill>
                  <a:schemeClr val="tx1"/>
                </a:solidFill>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endParaRPr lang="en-GB" sz="1200" dirty="0">
              <a:solidFill>
                <a:schemeClr val="tx1"/>
              </a:solidFill>
            </a:endParaRPr>
          </a:p>
          <a:p>
            <a:r>
              <a:rPr lang="en-GB" sz="1200" dirty="0">
                <a:solidFill>
                  <a:schemeClr val="tx1"/>
                </a:solidFill>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dirty="0">
              <a:solidFill>
                <a:schemeClr val="tx1"/>
              </a:solidFill>
            </a:endParaRPr>
          </a:p>
          <a:p>
            <a:r>
              <a:rPr lang="en-GB" sz="1200" dirty="0">
                <a:solidFill>
                  <a:schemeClr val="tx1"/>
                </a:solidFill>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endParaRPr lang="en-GB" sz="1200" dirty="0">
              <a:solidFill>
                <a:schemeClr val="tx1"/>
              </a:solidFill>
            </a:endParaRPr>
          </a:p>
        </p:txBody>
      </p:sp>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3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a:prstGeom prst="rect">
            <a:avLst/>
          </a:prstGeo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6944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96822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169287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649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07437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a:prstGeom prst="rect">
            <a:avLst/>
          </a:prstGeo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5419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251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0195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Smartphone Need-To-Know – May 2024 </a:t>
            </a:r>
            <a:r>
              <a:rPr lang="en-GB" dirty="0">
                <a:solidFill>
                  <a:schemeClr val="tx1"/>
                </a:solidFill>
              </a:rPr>
              <a:t>| May 2024</a:t>
            </a:r>
            <a:endParaRPr lang="en-US" dirty="0">
              <a:solidFill>
                <a:schemeClr val="tx1"/>
              </a:solidFill>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 name="Text Placeholder 1">
            <a:extLst>
              <a:ext uri="{FF2B5EF4-FFF2-40B4-BE49-F238E27FC236}">
                <a16:creationId xmlns:a16="http://schemas.microsoft.com/office/drawing/2014/main" id="{069BD909-7C0F-A085-04FD-52D504564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10952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9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5" r:id="rId20"/>
    <p:sldLayoutId id="2147483991" r:id="rId21"/>
    <p:sldLayoutId id="2147483992" r:id="rId22"/>
    <p:sldLayoutId id="2147483993" r:id="rId23"/>
    <p:sldLayoutId id="2147483994" r:id="rId24"/>
    <p:sldLayoutId id="2147483997" r:id="rId25"/>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userDrawn="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userDrawn="1">
          <p15:clr>
            <a:srgbClr val="F26B43"/>
          </p15:clr>
        </p15:guide>
        <p15:guide id="15" orient="horz" pos="3778" userDrawn="1">
          <p15:clr>
            <a:srgbClr val="F26B43"/>
          </p15:clr>
        </p15:guide>
        <p15:guide id="16" orient="horz" pos="292" userDrawn="1">
          <p15:clr>
            <a:srgbClr val="F26B43"/>
          </p15:clr>
        </p15:guide>
        <p15:guide id="17" orient="horz" pos="89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mdia.tech.informa.com/om121893/global-smartphone-shipment-preliminary-result--1q24"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mailto:citations@omdia.com" TargetMode="External"/><Relationship Id="rId5" Type="http://schemas.openxmlformats.org/officeDocument/2006/relationships/hyperlink" Target="mailto:consulting@omdia.com" TargetMode="External"/><Relationship Id="rId4" Type="http://schemas.openxmlformats.org/officeDocument/2006/relationships/hyperlink" Target="mailto:askananalyst@omdia.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76D43-51A3-B923-E7A9-B1801B6989B4}"/>
              </a:ext>
            </a:extLst>
          </p:cNvPr>
          <p:cNvSpPr>
            <a:spLocks noGrp="1"/>
          </p:cNvSpPr>
          <p:nvPr>
            <p:ph type="body" sz="quarter" idx="12"/>
          </p:nvPr>
        </p:nvSpPr>
        <p:spPr/>
        <p:txBody>
          <a:bodyPr/>
          <a:lstStyle/>
          <a:p>
            <a:pPr lvl="1"/>
            <a:r>
              <a:rPr lang="en-DE" b="1" dirty="0"/>
              <a:t>Jusy Hong</a:t>
            </a:r>
            <a:r>
              <a:rPr lang="en-MY" b="1" dirty="0"/>
              <a:t>, </a:t>
            </a:r>
            <a:r>
              <a:rPr lang="en-US" b="1" dirty="0"/>
              <a:t>Senior</a:t>
            </a:r>
            <a:r>
              <a:rPr lang="ko-KR" altLang="en-US" b="1" dirty="0"/>
              <a:t> </a:t>
            </a:r>
            <a:r>
              <a:rPr lang="en-US" altLang="ko-KR" b="1" dirty="0"/>
              <a:t>Research</a:t>
            </a:r>
            <a:r>
              <a:rPr lang="ko-KR" altLang="en-US" b="1" dirty="0"/>
              <a:t> </a:t>
            </a:r>
            <a:r>
              <a:rPr lang="en-US" altLang="ko-KR" b="1" dirty="0"/>
              <a:t>Manager</a:t>
            </a:r>
            <a:r>
              <a:rPr lang="en-US" b="1" dirty="0"/>
              <a:t>, Components &amp; Devices – Mobile Handsets</a:t>
            </a:r>
            <a:endParaRPr lang="en-DE" b="1" dirty="0"/>
          </a:p>
          <a:p>
            <a:pPr lvl="1"/>
            <a:r>
              <a:rPr lang="en-DE" b="1" dirty="0"/>
              <a:t>Zaker Li</a:t>
            </a:r>
            <a:r>
              <a:rPr lang="en-MY" b="1" dirty="0"/>
              <a:t>, </a:t>
            </a:r>
            <a:r>
              <a:rPr lang="en-US" b="1" dirty="0"/>
              <a:t>Principal A</a:t>
            </a:r>
            <a:r>
              <a:rPr lang="en-DE" b="1" dirty="0"/>
              <a:t>n</a:t>
            </a:r>
            <a:r>
              <a:rPr lang="en-US" b="1" dirty="0"/>
              <a:t>a</a:t>
            </a:r>
            <a:r>
              <a:rPr lang="en-DE" b="1" dirty="0"/>
              <a:t>l</a:t>
            </a:r>
            <a:r>
              <a:rPr lang="en-US" b="1" dirty="0"/>
              <a:t>y</a:t>
            </a:r>
            <a:r>
              <a:rPr lang="en-DE" b="1" dirty="0"/>
              <a:t>s</a:t>
            </a:r>
            <a:r>
              <a:rPr lang="en-US" b="1" dirty="0"/>
              <a:t>t, Components &amp; Devices – Mobile Handsets</a:t>
            </a:r>
          </a:p>
          <a:p>
            <a:pPr lvl="1"/>
            <a:r>
              <a:rPr lang="en-US" altLang="ko-KR" b="1" dirty="0"/>
              <a:t>Aaron West, Senior</a:t>
            </a:r>
            <a:r>
              <a:rPr lang="en-DE" altLang="ko-KR" b="1" dirty="0"/>
              <a:t> </a:t>
            </a:r>
            <a:r>
              <a:rPr lang="en-US" altLang="ko-KR" b="1" dirty="0"/>
              <a:t>A</a:t>
            </a:r>
            <a:r>
              <a:rPr lang="en-DE" altLang="ko-KR" b="1" dirty="0"/>
              <a:t>n</a:t>
            </a:r>
            <a:r>
              <a:rPr lang="en-US" altLang="ko-KR" b="1" dirty="0"/>
              <a:t>a</a:t>
            </a:r>
            <a:r>
              <a:rPr lang="en-DE" altLang="ko-KR" b="1" dirty="0"/>
              <a:t>l</a:t>
            </a:r>
            <a:r>
              <a:rPr lang="en-US" altLang="ko-KR" b="1" dirty="0"/>
              <a:t>y</a:t>
            </a:r>
            <a:r>
              <a:rPr lang="en-DE" altLang="ko-KR" b="1" dirty="0"/>
              <a:t>s</a:t>
            </a:r>
            <a:r>
              <a:rPr lang="en-US" altLang="ko-KR" b="1" dirty="0"/>
              <a:t>t, Components &amp; Devices – Mobile Handsets</a:t>
            </a:r>
            <a:endParaRPr lang="en-GB" altLang="ko-KR" b="1" dirty="0"/>
          </a:p>
          <a:p>
            <a:pPr lvl="1"/>
            <a:r>
              <a:rPr lang="en-US" dirty="0">
                <a:hlinkClick r:id="rId3"/>
              </a:rPr>
              <a:t>askananalyst@omdia.com</a:t>
            </a:r>
            <a:r>
              <a:rPr lang="en-US" dirty="0"/>
              <a:t> </a:t>
            </a:r>
            <a:endParaRPr lang="en-DE" dirty="0"/>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p:txBody>
          <a:bodyPr/>
          <a:lstStyle/>
          <a:p>
            <a:r>
              <a:rPr lang="en-US" dirty="0"/>
              <a:t>Smartphone Need-To-Know – May 2024</a:t>
            </a:r>
          </a:p>
        </p:txBody>
      </p:sp>
    </p:spTree>
    <p:extLst>
      <p:ext uri="{BB962C8B-B14F-4D97-AF65-F5344CB8AC3E}">
        <p14:creationId xmlns:p14="http://schemas.microsoft.com/office/powerpoint/2010/main" val="8790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lstStyle/>
          <a:p>
            <a:r>
              <a:rPr lang="en-GB" sz="2800" dirty="0">
                <a:latin typeface="+mj-lt"/>
              </a:rPr>
              <a:t>“vivo’s release of a super-premium flagship phone follows the same trend as Xiaomi’s 14 Ultra and OPPO’s </a:t>
            </a:r>
            <a:r>
              <a:rPr lang="en-GB" sz="2800" dirty="0"/>
              <a:t>Find X7 Ultra—</a:t>
            </a:r>
            <a:r>
              <a:rPr lang="en-US" sz="2800" dirty="0"/>
              <a:t>even following the same ‘Ultra’ moniker. All three have top-of-the-line specs and push the envelope of camera specs available in smartphones. However, so far, the only one to be brought to the international market is Xiaomi, with OPPO and vivo remaining exclusive to the Chinese market. Regardless, the positive reviews and media coverage of their phones will improve brand recognition in international markets.</a:t>
            </a:r>
            <a:r>
              <a:rPr lang="en-US" sz="2800" dirty="0">
                <a:latin typeface="+mj-lt"/>
              </a:rPr>
              <a:t>”</a:t>
            </a:r>
            <a:endParaRPr lang="en-US" sz="28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a:xfrm>
            <a:off x="338473" y="4010252"/>
            <a:ext cx="5361572" cy="1333499"/>
          </a:xfrm>
        </p:spPr>
        <p:txBody>
          <a:bodyPr>
            <a:noAutofit/>
          </a:bodyPr>
          <a:lstStyle/>
          <a:p>
            <a:r>
              <a:rPr lang="en-US" dirty="0"/>
              <a:t>Zaker Li</a:t>
            </a:r>
            <a:br>
              <a:rPr lang="en-MY" dirty="0"/>
            </a:br>
            <a:r>
              <a:rPr lang="en-US" dirty="0"/>
              <a:t>Principal Smartphone Analyst, Components &amp; Devices</a:t>
            </a:r>
          </a:p>
        </p:txBody>
      </p:sp>
    </p:spTree>
    <p:extLst>
      <p:ext uri="{BB962C8B-B14F-4D97-AF65-F5344CB8AC3E}">
        <p14:creationId xmlns:p14="http://schemas.microsoft.com/office/powerpoint/2010/main" val="154036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5BD-32CA-31D9-A005-2251C42A2F96}"/>
              </a:ext>
            </a:extLst>
          </p:cNvPr>
          <p:cNvSpPr>
            <a:spLocks noGrp="1"/>
          </p:cNvSpPr>
          <p:nvPr>
            <p:ph type="title"/>
          </p:nvPr>
        </p:nvSpPr>
        <p:spPr/>
        <p:txBody>
          <a:bodyPr/>
          <a:lstStyle/>
          <a:p>
            <a:r>
              <a:rPr lang="en-MY" dirty="0"/>
              <a:t>Appendix</a:t>
            </a:r>
          </a:p>
        </p:txBody>
      </p:sp>
    </p:spTree>
    <p:extLst>
      <p:ext uri="{BB962C8B-B14F-4D97-AF65-F5344CB8AC3E}">
        <p14:creationId xmlns:p14="http://schemas.microsoft.com/office/powerpoint/2010/main" val="205430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lIns="0" tIns="72000" rIns="0" bIns="0"/>
          <a:lstStyle/>
          <a:p>
            <a:pPr marL="0" marR="0" lvl="0" indent="0" algn="l" defTabSz="914400" rtl="0" eaLnBrk="1" fontAlgn="auto" latinLnBrk="0" hangingPunct="1">
              <a:lnSpc>
                <a:spcPct val="110000"/>
              </a:lnSpc>
              <a:spcBef>
                <a:spcPts val="1700"/>
              </a:spcBef>
              <a:spcAft>
                <a:spcPts val="0"/>
              </a:spcAft>
              <a:buClr>
                <a:srgbClr val="6D2CA7"/>
              </a:buClr>
              <a:buSzPct val="100000"/>
              <a:buFont typeface="Calibri" panose="020F0502020204030204" pitchFamily="34" charset="0"/>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Further reading</a:t>
            </a:r>
          </a:p>
          <a:p>
            <a:pPr marL="0" marR="0" lvl="0" indent="0" algn="l" defTabSz="914400" rtl="0" eaLnBrk="1" fontAlgn="auto" latinLnBrk="0" hangingPunct="1">
              <a:lnSpc>
                <a:spcPct val="110000"/>
              </a:lnSpc>
              <a:spcBef>
                <a:spcPts val="1200"/>
              </a:spcBef>
              <a:spcAft>
                <a:spcPts val="0"/>
              </a:spcAft>
              <a:buClr>
                <a:srgbClr val="6D2CA7"/>
              </a:buClr>
              <a:buSzPct val="100000"/>
              <a:buFont typeface="Calibri" panose="020F0502020204030204" pitchFamily="34" charset="0"/>
              <a:buNone/>
              <a:tabLst/>
              <a:defRPr/>
            </a:pPr>
            <a:r>
              <a:rPr lang="en-GB" sz="1200" i="1" dirty="0">
                <a:solidFill>
                  <a:prstClr val="black"/>
                </a:solidFill>
                <a:latin typeface="Calibri" panose="020F0502020204030204"/>
                <a:hlinkClick r:id="rId3"/>
              </a:rPr>
              <a:t>Global Smartphone Shipment Preliminary Result – 1Q24</a:t>
            </a:r>
            <a:r>
              <a:rPr kumimoji="0" lang="en-GB" sz="1200" b="0" i="0" u="none" strike="noStrike" kern="1200" cap="none" spc="0" normalizeH="0" baseline="0" noProof="0" dirty="0">
                <a:ln>
                  <a:noFill/>
                </a:ln>
                <a:solidFill>
                  <a:prstClr val="black"/>
                </a:solidFill>
                <a:effectLst/>
                <a:uLnTx/>
                <a:uFillTx/>
                <a:latin typeface="Calibri" panose="020F0502020204030204"/>
                <a:hlinkClick r:id="rId3"/>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(May 2024)</a:t>
            </a:r>
          </a:p>
          <a:p>
            <a:pPr marL="0" lvl="0" indent="0">
              <a:lnSpc>
                <a:spcPct val="110000"/>
              </a:lnSpc>
              <a:spcBef>
                <a:spcPts val="1700"/>
              </a:spcBef>
              <a:spcAft>
                <a:spcPts val="0"/>
              </a:spcAft>
              <a:buSzPct val="100000"/>
              <a:buNone/>
            </a:pPr>
            <a:r>
              <a:rPr lang="en-GB" sz="1200" b="1" dirty="0">
                <a:solidFill>
                  <a:prstClr val="black"/>
                </a:solidFill>
              </a:rPr>
              <a:t>Authors</a:t>
            </a:r>
          </a:p>
          <a:p>
            <a:pPr marL="0" lvl="1" indent="0">
              <a:spcBef>
                <a:spcPts val="600"/>
              </a:spcBef>
              <a:spcAft>
                <a:spcPts val="0"/>
              </a:spcAft>
              <a:buNone/>
            </a:pPr>
            <a:r>
              <a:rPr lang="sv-SE" sz="1200" dirty="0"/>
              <a:t>Jusy Hong, Senior Research Manager, Components &amp; Devices – Wireless Devices</a:t>
            </a:r>
          </a:p>
          <a:p>
            <a:pPr marL="0" lvl="1" indent="0">
              <a:spcBef>
                <a:spcPts val="600"/>
              </a:spcBef>
              <a:spcAft>
                <a:spcPts val="0"/>
              </a:spcAft>
              <a:buNone/>
            </a:pPr>
            <a:r>
              <a:rPr lang="sv-SE" sz="1200" dirty="0"/>
              <a:t>Zaker Li, Principal Analyst, Components &amp; Devices – Mobile Handsets</a:t>
            </a:r>
          </a:p>
          <a:p>
            <a:pPr marL="0" lvl="1" indent="0">
              <a:spcBef>
                <a:spcPts val="600"/>
              </a:spcBef>
              <a:spcAft>
                <a:spcPts val="0"/>
              </a:spcAft>
              <a:buNone/>
            </a:pPr>
            <a:r>
              <a:rPr lang="sv-SE" altLang="ko-KR" sz="1200" dirty="0"/>
              <a:t>Aaron West, Senior Analyst, Components &amp; Devices – Mobile Handsets</a:t>
            </a:r>
          </a:p>
          <a:p>
            <a:pPr marL="0" lvl="1" indent="0">
              <a:spcBef>
                <a:spcPts val="600"/>
              </a:spcBef>
              <a:spcAft>
                <a:spcPts val="0"/>
              </a:spcAft>
              <a:buNone/>
            </a:pPr>
            <a:r>
              <a:rPr lang="en-GB" sz="1200" dirty="0">
                <a:hlinkClick r:id="rId4"/>
              </a:rPr>
              <a:t>askananalyst@omdia.com</a:t>
            </a:r>
            <a:r>
              <a:rPr lang="en-GB" sz="1200" dirty="0"/>
              <a:t> </a:t>
            </a:r>
          </a:p>
          <a:p>
            <a:pPr marL="0" lvl="1" indent="0">
              <a:spcBef>
                <a:spcPts val="600"/>
              </a:spcBef>
              <a:spcAft>
                <a:spcPts val="0"/>
              </a:spcAft>
              <a:buNone/>
            </a:pPr>
            <a:endParaRPr lang="en-GB" sz="1200" dirty="0"/>
          </a:p>
          <a:p>
            <a:pPr marL="0" lvl="1" indent="0">
              <a:lnSpc>
                <a:spcPct val="110000"/>
              </a:lnSpc>
              <a:spcAft>
                <a:spcPts val="0"/>
              </a:spcAft>
              <a:buNone/>
            </a:pPr>
            <a:r>
              <a:rPr lang="en-GB" sz="1200" b="1" dirty="0">
                <a:solidFill>
                  <a:prstClr val="black"/>
                </a:solidFill>
              </a:rPr>
              <a:t>Omdia Consulting</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GB" sz="1200" dirty="0">
                <a:solidFill>
                  <a:prstClr val="black"/>
                </a:solidFill>
                <a:hlinkClick r:id="rId5"/>
              </a:rPr>
              <a:t>consulting@omdia.com</a:t>
            </a:r>
            <a:r>
              <a:rPr lang="en-GB" sz="1200" dirty="0">
                <a:solidFill>
                  <a:prstClr val="black"/>
                </a:solidFill>
              </a:rPr>
              <a:t>.</a:t>
            </a:r>
          </a:p>
          <a:p>
            <a:pPr marL="0" lvl="1" indent="0">
              <a:lnSpc>
                <a:spcPct val="110000"/>
              </a:lnSpc>
              <a:spcAft>
                <a:spcPts val="0"/>
              </a:spcAft>
              <a:buNone/>
            </a:pPr>
            <a:endParaRPr lang="en-GB" sz="1200" dirty="0">
              <a:solidFill>
                <a:prstClr val="black"/>
              </a:solidFill>
            </a:endParaRPr>
          </a:p>
          <a:p>
            <a:pPr marL="0" lvl="1" indent="0">
              <a:lnSpc>
                <a:spcPct val="110000"/>
              </a:lnSpc>
              <a:spcAft>
                <a:spcPts val="0"/>
              </a:spcAft>
              <a:buNone/>
            </a:pPr>
            <a:r>
              <a:rPr lang="en-GB" sz="1200" b="1" dirty="0">
                <a:solidFill>
                  <a:prstClr val="black"/>
                </a:solidFill>
              </a:rPr>
              <a:t>Citation Policy</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Request external citation and usage of Omdia research and data via </a:t>
            </a:r>
            <a:r>
              <a:rPr lang="en-GB" sz="1200" dirty="0">
                <a:solidFill>
                  <a:prstClr val="black"/>
                </a:solidFill>
                <a:hlinkClick r:id="rId6"/>
              </a:rPr>
              <a:t>citations@omdia.com</a:t>
            </a:r>
            <a:r>
              <a:rPr lang="en-GB" sz="1200" dirty="0">
                <a:solidFill>
                  <a:prstClr val="black"/>
                </a:solidFill>
              </a:rPr>
              <a:t>.</a:t>
            </a:r>
          </a:p>
          <a:p>
            <a:pPr marL="0" indent="0">
              <a:buNone/>
            </a:pPr>
            <a:endParaRPr lang="en-US" sz="1200" i="0" dirty="0">
              <a:effectLst/>
            </a:endParaRPr>
          </a:p>
          <a:p>
            <a:pPr marL="0" indent="0">
              <a:buNone/>
            </a:pPr>
            <a:endParaRPr lang="en-US" sz="1200" i="0" dirty="0">
              <a:effectLst/>
            </a:endParaRPr>
          </a:p>
          <a:p>
            <a:pPr marL="0" indent="0">
              <a:buNone/>
            </a:pPr>
            <a:endParaRPr lang="en-MY" sz="1200"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GB" dirty="0"/>
              <a:t>Appendix</a:t>
            </a:r>
            <a:endParaRPr lang="en-MY" dirty="0"/>
          </a:p>
        </p:txBody>
      </p:sp>
    </p:spTree>
    <p:extLst>
      <p:ext uri="{BB962C8B-B14F-4D97-AF65-F5344CB8AC3E}">
        <p14:creationId xmlns:p14="http://schemas.microsoft.com/office/powerpoint/2010/main" val="133896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3"/>
          </p:nvPr>
        </p:nvSpPr>
        <p:spPr/>
        <p:txBody>
          <a:bodyPr>
            <a:normAutofit/>
          </a:bodyPr>
          <a:lstStyle/>
          <a:p>
            <a:r>
              <a:rPr lang="en-GB" dirty="0"/>
              <a:t>Initial smartphone shipment data for 2024 shows industry recovery								3</a:t>
            </a:r>
          </a:p>
          <a:p>
            <a:r>
              <a:rPr lang="en-GB" dirty="0"/>
              <a:t>Google launches the Pixel 8a early to dedicate entire I/O event to AI								5</a:t>
            </a:r>
          </a:p>
          <a:p>
            <a:r>
              <a:rPr lang="en-GB" dirty="0"/>
              <a:t>HMD launching a remake of the classic Nokia 3210 feature phone, as well as the first own-brand HMD Pulse smartphones 				7</a:t>
            </a:r>
          </a:p>
          <a:p>
            <a:r>
              <a:rPr lang="en-GB" dirty="0"/>
              <a:t>Vivo launches X100 Ultra with a 200MP periscope camera and X100s with the latest MediaTek </a:t>
            </a:r>
            <a:r>
              <a:rPr lang="en-GB" dirty="0" err="1"/>
              <a:t>Dimensity</a:t>
            </a:r>
            <a:r>
              <a:rPr lang="en-GB" dirty="0"/>
              <a:t> 9300+ chipset				9</a:t>
            </a:r>
          </a:p>
          <a:p>
            <a:r>
              <a:rPr lang="en-US" dirty="0"/>
              <a:t>Appendix								11</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sz="2800" dirty="0"/>
              <a:t>Initial </a:t>
            </a:r>
            <a:r>
              <a:rPr lang="en-US" dirty="0"/>
              <a:t>smartphone shipment data for 2024 shows industry recovery</a:t>
            </a:r>
            <a:r>
              <a:rPr lang="en-GB" sz="2800" dirty="0"/>
              <a:t>	</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sz="quarter" idx="10"/>
          </p:nvPr>
        </p:nvSpPr>
        <p:spPr/>
        <p:txBody>
          <a:bodyPr lIns="0" tIns="72000" rIns="0" bIns="0">
            <a:noAutofit/>
          </a:bodyPr>
          <a:lstStyle/>
          <a:p>
            <a:r>
              <a:rPr lang="en-US" altLang="ko-KR" sz="1200" dirty="0"/>
              <a:t>Smartphone shipments totaled 300.4 million units, an 11.6% increase compared to 1Q23. This marks the second consecutive quarter of year-on-year (YoY) increase after a prolonged period of market stagnation and decline from 2Q21 to 4Q23, suggesting that the industry is stabilizing after a period of turbulence.</a:t>
            </a:r>
          </a:p>
          <a:p>
            <a:r>
              <a:rPr lang="en-US" altLang="ko-KR" sz="1200" dirty="0"/>
              <a:t>Many OEMs, including Xiaomi, Honor, Motorola, and Realme, recorded large double-digit YoY growth, with Transsion and Huawei seeing triple-digit growth. Both Apple and OPPO saw a YoY decline.</a:t>
            </a:r>
          </a:p>
          <a:p>
            <a:pPr marL="216000" marR="0" lvl="0" indent="-216000" fontAlgn="auto">
              <a:spcAft>
                <a:spcPts val="400"/>
              </a:spcAft>
              <a:buSzTx/>
              <a:buFont typeface="Calibri" panose="020F0502020204030204" pitchFamily="34" charset="0"/>
              <a:buChar char="•"/>
              <a:tabLst/>
              <a:defRPr/>
            </a:pPr>
            <a:r>
              <a:rPr lang="en-US" sz="1200" dirty="0"/>
              <a:t>Apple’s shipments surged in 4Q23 after the release of the iPhone 15 series but </a:t>
            </a:r>
            <a:r>
              <a:rPr lang="en-US" altLang="ko-KR" sz="1200" dirty="0"/>
              <a:t>decreased to 50.7 million units in 1Q24, marking a decline compared to the previous year. The YoY decrease in 1Q24 can be attributed to delayed production and shipments from 4Q22 to 1Q23, which resulted in higher-than-usual shipments in 1Q23. Given Apple’s successful performance in 4Q23, a decline in 1Q24 should not be unexpected or alarming.</a:t>
            </a:r>
          </a:p>
          <a:p>
            <a:pPr marL="216000" marR="0" lvl="0" indent="-216000" fontAlgn="auto">
              <a:spcAft>
                <a:spcPts val="400"/>
              </a:spcAft>
              <a:buSzTx/>
              <a:buFont typeface="Calibri" panose="020F0502020204030204" pitchFamily="34" charset="0"/>
              <a:buChar char="•"/>
              <a:tabLst/>
              <a:defRPr/>
            </a:pPr>
            <a:r>
              <a:rPr lang="en-US" altLang="ko-KR" sz="1200" dirty="0"/>
              <a:t>China is an important market for Apple with the second largest shipment volume after the US. However, Apple has been facing severe competition with Huawei in the premium segment in the Chinese local market since the second half of last year, which is another reason for disappointing iPhone shipments in the first quarter. Performance in the Chinese market will be an important factor in determining Apple’s overall shipments this year.</a:t>
            </a:r>
          </a:p>
          <a:p>
            <a:pPr>
              <a:buClr>
                <a:srgbClr val="6D2CA7"/>
              </a:buClr>
            </a:pPr>
            <a:endParaRPr lang="en-US" altLang="ko-KR" sz="1200" dirty="0"/>
          </a:p>
          <a:p>
            <a:pPr marL="0" indent="0">
              <a:buClr>
                <a:srgbClr val="6D2CA7"/>
              </a:buClr>
              <a:buNone/>
            </a:pPr>
            <a:endParaRPr lang="en-US" altLang="ko-KR" sz="1200" dirty="0"/>
          </a:p>
          <a:p>
            <a:endParaRPr lang="en-US" sz="1200" dirty="0"/>
          </a:p>
        </p:txBody>
      </p:sp>
      <p:graphicFrame>
        <p:nvGraphicFramePr>
          <p:cNvPr id="6" name="Content Placeholder 8">
            <a:extLst>
              <a:ext uri="{FF2B5EF4-FFF2-40B4-BE49-F238E27FC236}">
                <a16:creationId xmlns:a16="http://schemas.microsoft.com/office/drawing/2014/main" id="{52165C3A-9D4C-5F1B-698D-C416C9AEB0C8}"/>
              </a:ext>
            </a:extLst>
          </p:cNvPr>
          <p:cNvGraphicFramePr>
            <a:graphicFrameLocks noGrp="1"/>
          </p:cNvGraphicFramePr>
          <p:nvPr>
            <p:ph sz="quarter" idx="11"/>
            <p:extLst>
              <p:ext uri="{D42A27DB-BD31-4B8C-83A1-F6EECF244321}">
                <p14:modId xmlns:p14="http://schemas.microsoft.com/office/powerpoint/2010/main" val="3887327469"/>
              </p:ext>
            </p:extLst>
          </p:nvPr>
        </p:nvGraphicFramePr>
        <p:xfrm>
          <a:off x="6184900" y="1419225"/>
          <a:ext cx="5655609" cy="4572001"/>
        </p:xfrm>
        <a:graphic>
          <a:graphicData uri="http://schemas.openxmlformats.org/drawingml/2006/table">
            <a:tbl>
              <a:tblPr/>
              <a:tblGrid>
                <a:gridCol w="347261">
                  <a:extLst>
                    <a:ext uri="{9D8B030D-6E8A-4147-A177-3AD203B41FA5}">
                      <a16:colId xmlns:a16="http://schemas.microsoft.com/office/drawing/2014/main" val="884078768"/>
                    </a:ext>
                  </a:extLst>
                </a:gridCol>
                <a:gridCol w="704535">
                  <a:extLst>
                    <a:ext uri="{9D8B030D-6E8A-4147-A177-3AD203B41FA5}">
                      <a16:colId xmlns:a16="http://schemas.microsoft.com/office/drawing/2014/main" val="1288551"/>
                    </a:ext>
                  </a:extLst>
                </a:gridCol>
                <a:gridCol w="685193">
                  <a:extLst>
                    <a:ext uri="{9D8B030D-6E8A-4147-A177-3AD203B41FA5}">
                      <a16:colId xmlns:a16="http://schemas.microsoft.com/office/drawing/2014/main" val="1811921578"/>
                    </a:ext>
                  </a:extLst>
                </a:gridCol>
                <a:gridCol w="559803">
                  <a:extLst>
                    <a:ext uri="{9D8B030D-6E8A-4147-A177-3AD203B41FA5}">
                      <a16:colId xmlns:a16="http://schemas.microsoft.com/office/drawing/2014/main" val="1084771976"/>
                    </a:ext>
                  </a:extLst>
                </a:gridCol>
                <a:gridCol w="719184">
                  <a:extLst>
                    <a:ext uri="{9D8B030D-6E8A-4147-A177-3AD203B41FA5}">
                      <a16:colId xmlns:a16="http://schemas.microsoft.com/office/drawing/2014/main" val="999379975"/>
                    </a:ext>
                  </a:extLst>
                </a:gridCol>
                <a:gridCol w="400421">
                  <a:extLst>
                    <a:ext uri="{9D8B030D-6E8A-4147-A177-3AD203B41FA5}">
                      <a16:colId xmlns:a16="http://schemas.microsoft.com/office/drawing/2014/main" val="482647640"/>
                    </a:ext>
                  </a:extLst>
                </a:gridCol>
                <a:gridCol w="723575">
                  <a:extLst>
                    <a:ext uri="{9D8B030D-6E8A-4147-A177-3AD203B41FA5}">
                      <a16:colId xmlns:a16="http://schemas.microsoft.com/office/drawing/2014/main" val="2086455659"/>
                    </a:ext>
                  </a:extLst>
                </a:gridCol>
                <a:gridCol w="396031">
                  <a:extLst>
                    <a:ext uri="{9D8B030D-6E8A-4147-A177-3AD203B41FA5}">
                      <a16:colId xmlns:a16="http://schemas.microsoft.com/office/drawing/2014/main" val="3794476913"/>
                    </a:ext>
                  </a:extLst>
                </a:gridCol>
                <a:gridCol w="559803">
                  <a:extLst>
                    <a:ext uri="{9D8B030D-6E8A-4147-A177-3AD203B41FA5}">
                      <a16:colId xmlns:a16="http://schemas.microsoft.com/office/drawing/2014/main" val="1845333343"/>
                    </a:ext>
                  </a:extLst>
                </a:gridCol>
                <a:gridCol w="559803">
                  <a:extLst>
                    <a:ext uri="{9D8B030D-6E8A-4147-A177-3AD203B41FA5}">
                      <a16:colId xmlns:a16="http://schemas.microsoft.com/office/drawing/2014/main" val="1633551203"/>
                    </a:ext>
                  </a:extLst>
                </a:gridCol>
              </a:tblGrid>
              <a:tr h="374822">
                <a:tc gridSpan="10">
                  <a:txBody>
                    <a:bodyPr/>
                    <a:lstStyle/>
                    <a:p>
                      <a:pPr algn="l" fontAlgn="ctr"/>
                      <a:r>
                        <a:rPr lang="en-US" sz="1200" b="0" i="0" u="none" strike="noStrike" dirty="0">
                          <a:solidFill>
                            <a:srgbClr val="6D2CA7"/>
                          </a:solidFill>
                          <a:effectLst/>
                          <a:latin typeface="+mn-lt"/>
                          <a:ea typeface="맑은 고딕" panose="020B0503020000020004" pitchFamily="34" charset="-127"/>
                        </a:rPr>
                        <a:t>Quarterly results, 1Q24</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ko-KR" sz="1000" b="1" i="0" u="none" strike="noStrike" dirty="0">
                          <a:solidFill>
                            <a:srgbClr val="000000"/>
                          </a:solidFill>
                          <a:effectLst/>
                          <a:latin typeface="Calibri" panose="020F0502020204030204" pitchFamily="34" charset="0"/>
                        </a:rPr>
                        <a:t>(millions of units)</a:t>
                      </a:r>
                    </a:p>
                  </a:txBody>
                  <a:tcPr marL="8207" marR="8207" marT="820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482674658"/>
                  </a:ext>
                </a:extLst>
              </a:tr>
              <a:tr h="271387">
                <a:tc rowSpan="2">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Rank</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OEM</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1Q24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latinLnBrk="1"/>
                      <a:endParaRPr lang="ko-KR" altLang="en-US"/>
                    </a:p>
                  </a:txBody>
                  <a:tcPr/>
                </a:tc>
                <a:tc gridSpan="2">
                  <a:txBody>
                    <a:bodyPr/>
                    <a:lstStyle/>
                    <a:p>
                      <a:pPr algn="ct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4Q23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latinLnBrk="1"/>
                      <a:endParaRPr lang="ko-KR" altLang="en-US"/>
                    </a:p>
                  </a:txBody>
                  <a:tcPr/>
                </a:tc>
                <a:tc gridSpan="2">
                  <a:txBody>
                    <a:bodyPr/>
                    <a:lstStyle/>
                    <a:p>
                      <a:pPr algn="ct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1Q23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latinLnBrk="1"/>
                      <a:endParaRPr lang="ko-KR" altLang="en-US"/>
                    </a:p>
                  </a:txBody>
                  <a:tcPr/>
                </a:tc>
                <a:tc rowSpan="2">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QoQ</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YoY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39534504"/>
                  </a:ext>
                </a:extLst>
              </a:tr>
              <a:tr h="259627">
                <a:tc vMerge="1">
                  <a:txBody>
                    <a:bodyPr/>
                    <a:lstStyle/>
                    <a:p>
                      <a:pPr latinLnBrk="1"/>
                      <a:endParaRPr lang="ko-KR" altLang="en-US"/>
                    </a:p>
                  </a:txBody>
                  <a:tcPr/>
                </a:tc>
                <a:tc vMerge="1">
                  <a:txBody>
                    <a:bodyPr/>
                    <a:lstStyle/>
                    <a:p>
                      <a:pPr latinLnBrk="1"/>
                      <a:endParaRPr lang="ko-KR" altLang="en-US"/>
                    </a:p>
                  </a:txBody>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Shipments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Shipments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Shipments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2994745862"/>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Samsung</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60.4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53.2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60.3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0.2%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5062326"/>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2</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Apple</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50.7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78.7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57.3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21%</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-35.6%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-11.5%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30664272"/>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Xiaomi</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40.8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41.2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30.5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11%</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33.8%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62576739"/>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Transsion</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27.5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30.1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111.5%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48647959"/>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OPPO Group</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25.0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24.4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26.5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49907283"/>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vivo</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23.0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24.0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21.4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-4.2%</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17042187"/>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Honor</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16.5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16.0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11.2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3.1%</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47.3%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5936253"/>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Huawei</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12.3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6.4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6.5%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104.7%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84441645"/>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Motorola</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12.5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4.0%</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23.8%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36338221"/>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Realme</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12.1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8.2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-16.5%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23.2%</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47896183"/>
                  </a:ext>
                </a:extLst>
              </a:tr>
              <a:tr h="271387">
                <a:tc>
                  <a:txBody>
                    <a:bodyPr/>
                    <a:lstStyle/>
                    <a:p>
                      <a:pPr algn="l" fontAlgn="ctr"/>
                      <a:r>
                        <a:rPr lang="ko-KR" altLang="en-US" sz="1000" b="1" i="0" u="none" strike="noStrike">
                          <a:solidFill>
                            <a:srgbClr val="000000"/>
                          </a:solidFill>
                          <a:effectLst/>
                          <a:latin typeface="Calibri" panose="020F0502020204030204" pitchFamily="34" charset="0"/>
                          <a:ea typeface="맑은 고딕" panose="020B0503020000020004" pitchFamily="50" charset="-127"/>
                        </a:rPr>
                        <a:t>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Others</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20.3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23.5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23.8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-14.7%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362629"/>
                  </a:ext>
                </a:extLst>
              </a:tr>
              <a:tr h="271387">
                <a:tc>
                  <a:txBody>
                    <a:bodyPr/>
                    <a:lstStyle/>
                    <a:p>
                      <a:pPr algn="l" fontAlgn="ctr"/>
                      <a:r>
                        <a:rPr lang="ko-KR" altLang="en-US" sz="1000" b="1" i="0" u="none" strike="noStrike">
                          <a:solidFill>
                            <a:srgbClr val="000000"/>
                          </a:solidFill>
                          <a:effectLst/>
                          <a:latin typeface="Calibri" panose="020F0502020204030204" pitchFamily="34" charset="0"/>
                          <a:ea typeface="맑은 고딕" panose="020B0503020000020004" pitchFamily="50" charset="-127"/>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Total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300.4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328.0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269.1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-8.4%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16603821"/>
                  </a:ext>
                </a:extLst>
              </a:tr>
              <a:tr h="409521">
                <a:tc gridSpan="8">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ko-KR" sz="800" b="0" i="0" u="none" strike="noStrike" kern="1200" dirty="0">
                          <a:solidFill>
                            <a:srgbClr val="000000"/>
                          </a:solidFill>
                          <a:effectLst/>
                          <a:latin typeface="+mj-lt"/>
                          <a:ea typeface="+mn-ea"/>
                          <a:cs typeface="+mn-cs"/>
                        </a:rPr>
                        <a:t>Notes: M/S stands for market share.</a:t>
                      </a:r>
                    </a:p>
                    <a:p>
                      <a:pPr marL="0" marR="0" lvl="0" indent="0" algn="l" defTabSz="914400" rtl="0" eaLnBrk="1" fontAlgn="t" latinLnBrk="0" hangingPunct="1">
                        <a:lnSpc>
                          <a:spcPct val="100000"/>
                        </a:lnSpc>
                        <a:spcBef>
                          <a:spcPts val="0"/>
                        </a:spcBef>
                        <a:spcAft>
                          <a:spcPts val="0"/>
                        </a:spcAft>
                        <a:buClrTx/>
                        <a:buSzTx/>
                        <a:buFontTx/>
                        <a:buNone/>
                        <a:tabLst/>
                        <a:defRPr/>
                      </a:pPr>
                      <a:r>
                        <a:rPr lang="en-US" altLang="ko-KR" sz="800" b="0" i="0" u="none" strike="noStrike" kern="1200" dirty="0">
                          <a:solidFill>
                            <a:srgbClr val="000000"/>
                          </a:solidFill>
                          <a:effectLst/>
                          <a:latin typeface="+mj-lt"/>
                          <a:ea typeface="+mn-ea"/>
                          <a:cs typeface="+mn-cs"/>
                        </a:rPr>
                        <a:t>             OPPO Group includes OPPO and OnePlus. Transsion includes Tecno, itel, and </a:t>
                      </a:r>
                      <a:r>
                        <a:rPr lang="en-US" altLang="ko-KR" sz="800" b="0" i="0" u="none" strike="noStrike" dirty="0">
                          <a:solidFill>
                            <a:srgbClr val="000000"/>
                          </a:solidFill>
                          <a:effectLst/>
                          <a:latin typeface="+mj-lt"/>
                          <a:ea typeface="+mn-ea"/>
                        </a:rPr>
                        <a:t>Infinix.</a:t>
                      </a:r>
                      <a:endParaRPr lang="ko-KR" altLang="en-US" sz="800" dirty="0">
                        <a:latin typeface="+mj-lt"/>
                      </a:endParaRPr>
                    </a:p>
                    <a:p>
                      <a:pPr algn="l" fontAlgn="t"/>
                      <a:r>
                        <a:rPr lang="en-US" sz="800" b="0" i="0" u="none" strike="noStrike" dirty="0">
                          <a:solidFill>
                            <a:srgbClr val="000000"/>
                          </a:solidFill>
                          <a:effectLst/>
                          <a:latin typeface="+mj-lt"/>
                          <a:ea typeface="맑은 고딕" panose="020B0503020000020004" pitchFamily="34" charset="-127"/>
                        </a:rPr>
                        <a:t>Source: Omdia</a:t>
                      </a:r>
                      <a:endParaRPr lang="en-US" sz="800" b="0" i="1" u="none" strike="noStrike" dirty="0">
                        <a:solidFill>
                          <a:srgbClr val="000000"/>
                        </a:solidFill>
                        <a:effectLst/>
                        <a:latin typeface="+mj-lt"/>
                        <a:ea typeface="맑은 고딕" panose="020B0503020000020004" pitchFamily="34" charset="-127"/>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2">
                  <a:txBody>
                    <a:bodyPr/>
                    <a:lstStyle/>
                    <a:p>
                      <a:pPr algn="r" fontAlgn="t"/>
                      <a:r>
                        <a:rPr lang="en-US" sz="800" b="0" i="0" u="none" strike="noStrike" dirty="0">
                          <a:solidFill>
                            <a:srgbClr val="000000"/>
                          </a:solidFill>
                          <a:effectLst/>
                          <a:latin typeface="+mj-lt"/>
                          <a:ea typeface="맑은 고딕" panose="020B0503020000020004" pitchFamily="34" charset="-127"/>
                        </a:rPr>
                        <a:t>© 2024 Omdia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latinLnBrk="1"/>
                      <a:endParaRPr lang="ko-KR" altLang="en-US"/>
                    </a:p>
                  </a:txBody>
                  <a:tcPr/>
                </a:tc>
                <a:extLst>
                  <a:ext uri="{0D108BD9-81ED-4DB2-BD59-A6C34878D82A}">
                    <a16:rowId xmlns:a16="http://schemas.microsoft.com/office/drawing/2014/main" val="963477264"/>
                  </a:ext>
                </a:extLst>
              </a:tr>
            </a:tbl>
          </a:graphicData>
        </a:graphic>
      </p:graphicFrame>
    </p:spTree>
    <p:extLst>
      <p:ext uri="{BB962C8B-B14F-4D97-AF65-F5344CB8AC3E}">
        <p14:creationId xmlns:p14="http://schemas.microsoft.com/office/powerpoint/2010/main" val="42437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US" sz="2800" dirty="0"/>
              <a:t>“The smartphone market is polarized into low-end and premium smartphones, which is the most noticeable trend.</a:t>
            </a:r>
            <a:r>
              <a:rPr lang="en-GB" sz="2800" dirty="0"/>
              <a:t> This has disproportionately benefited Apple and Huawei, while other brands focusing on mid-priced phones, such as Samsung, OPPO, and Realme, have faced challenges. As we move through 2024, the global market is expected to grow YoY, particularly in the first half. However, </a:t>
            </a:r>
            <a:r>
              <a:rPr lang="en-US" altLang="ko-KR" sz="2800" dirty="0"/>
              <a:t>the smartphone market polarization</a:t>
            </a:r>
            <a:r>
              <a:rPr lang="en-GB" sz="2800" dirty="0"/>
              <a:t> will continue to affect which OEMs will benefit the most from this growth.”</a:t>
            </a:r>
            <a:endParaRPr lang="en-US" sz="28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dirty="0"/>
              <a:t>Jusy Hong</a:t>
            </a:r>
            <a:br>
              <a:rPr lang="en-MY" dirty="0"/>
            </a:br>
            <a:r>
              <a:rPr lang="en-US" dirty="0"/>
              <a:t>Senior Research Manager,</a:t>
            </a:r>
          </a:p>
          <a:p>
            <a:pPr>
              <a:spcBef>
                <a:spcPts val="0"/>
              </a:spcBef>
              <a:spcAft>
                <a:spcPts val="0"/>
              </a:spcAft>
            </a:pPr>
            <a:r>
              <a:rPr lang="en-US" dirty="0"/>
              <a:t>Components &amp; Devices</a:t>
            </a:r>
          </a:p>
        </p:txBody>
      </p:sp>
    </p:spTree>
    <p:extLst>
      <p:ext uri="{BB962C8B-B14F-4D97-AF65-F5344CB8AC3E}">
        <p14:creationId xmlns:p14="http://schemas.microsoft.com/office/powerpoint/2010/main" val="224718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sz="2800" dirty="0"/>
              <a:t>Google launches the Pixel 8a early to dedicate entire I/O event to AI</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idx="1"/>
          </p:nvPr>
        </p:nvSpPr>
        <p:spPr>
          <a:xfrm>
            <a:off x="348313" y="1419909"/>
            <a:ext cx="7924015" cy="4577666"/>
          </a:xfrm>
        </p:spPr>
        <p:txBody>
          <a:bodyPr lIns="0" tIns="72000" rIns="0" bIns="0">
            <a:noAutofit/>
          </a:bodyPr>
          <a:lstStyle/>
          <a:p>
            <a:r>
              <a:rPr lang="en-US" sz="1200" dirty="0"/>
              <a:t>Google launched its new affordable midrange smartphone, the Pixel 8a, on May 7, 2024, instead of the expected announcement date of May 14 at Google’s I/O event. It features the latest Tensor G3 chipset from Google, which is also on the Pixel 8 and Pixel 8 Pro and will receive the same seven years of OS and security support. </a:t>
            </a:r>
          </a:p>
          <a:p>
            <a:r>
              <a:rPr lang="en-US" sz="1200" dirty="0"/>
              <a:t>The most significant upgrade compared with the previous Pixel 7a is the new chipset, with other improvements being minimal. It has a higher 120Hz display refresh rate and a higher peak brightness of 2000 nits. The battery also has a slightly larger capacity, and the phone has a more rounded design, bringing it closer to the Pixel 8.</a:t>
            </a:r>
          </a:p>
          <a:p>
            <a:r>
              <a:rPr lang="en-US" sz="1200" dirty="0"/>
              <a:t>On May 14, Google hosted its annual I/O event, unveiling and demonstrating new artificial intelligence (AI) work and generative features. These include collaborative generative AI (GenAI) audio, Music AI Sandbox, the new video generator Veo, and an improved AI overview when searching (coming to the US market first), which can make a shopping list, meal plan, travel agenda, and more. The features also include a search with video, a Gmail email summarizer, suggested tasks, and task and bookkeeping automation.</a:t>
            </a:r>
          </a:p>
          <a:p>
            <a:r>
              <a:rPr lang="en-US" sz="1200" dirty="0"/>
              <a:t>Google unveiled a key technical development by extending the long context window to 2 million tokens later this year.</a:t>
            </a:r>
          </a:p>
          <a:p>
            <a:r>
              <a:rPr lang="en-US" sz="1200" dirty="0"/>
              <a:t>Android-specific AI advancements include the following:</a:t>
            </a:r>
          </a:p>
          <a:p>
            <a:pPr lvl="1"/>
            <a:r>
              <a:rPr lang="en-US" sz="1200" dirty="0"/>
              <a:t>Improved Google’s “Circle To Search,” allowing students to scan questions for help</a:t>
            </a:r>
          </a:p>
          <a:p>
            <a:pPr lvl="1"/>
            <a:r>
              <a:rPr lang="en-US" sz="1200" dirty="0"/>
              <a:t>Aiming to double the number of active phones with access to Circle To Search from 100 million to 200 million by the end of the year</a:t>
            </a:r>
          </a:p>
          <a:p>
            <a:pPr lvl="1"/>
            <a:r>
              <a:rPr lang="en-US" sz="1200" dirty="0"/>
              <a:t>Embedding Google Gemini as the new personal assistant, allowing for it to anticipate your needs more, with more context awareness to understand YouTube videos and PDFs for quick answers</a:t>
            </a:r>
          </a:p>
          <a:p>
            <a:pPr lvl="1"/>
            <a:r>
              <a:rPr lang="en-US" sz="1200" dirty="0"/>
              <a:t>More on-device Gemini Nano AI, starting with Pixel phones later this year. This includes accessibility features that provide more understanding and awareness of what is said in calls to stop scam calls. All of this is done on-device, ensuring total security and privacy.</a:t>
            </a:r>
          </a:p>
        </p:txBody>
      </p:sp>
      <p:sp>
        <p:nvSpPr>
          <p:cNvPr id="5" name="TextBox 4">
            <a:extLst>
              <a:ext uri="{FF2B5EF4-FFF2-40B4-BE49-F238E27FC236}">
                <a16:creationId xmlns:a16="http://schemas.microsoft.com/office/drawing/2014/main" id="{C89D5365-AB3B-DBAD-4F20-5BD4A4270A1A}"/>
              </a:ext>
            </a:extLst>
          </p:cNvPr>
          <p:cNvSpPr txBox="1"/>
          <p:nvPr/>
        </p:nvSpPr>
        <p:spPr>
          <a:xfrm>
            <a:off x="8374877" y="5801837"/>
            <a:ext cx="1413857"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Source: Omdia</a:t>
            </a:r>
            <a:endParaRPr lang="en-GB" dirty="0"/>
          </a:p>
        </p:txBody>
      </p:sp>
      <p:graphicFrame>
        <p:nvGraphicFramePr>
          <p:cNvPr id="6" name="Table 5">
            <a:extLst>
              <a:ext uri="{FF2B5EF4-FFF2-40B4-BE49-F238E27FC236}">
                <a16:creationId xmlns:a16="http://schemas.microsoft.com/office/drawing/2014/main" id="{943EA495-6DD9-24C9-9A39-BE6E866F37D0}"/>
              </a:ext>
            </a:extLst>
          </p:cNvPr>
          <p:cNvGraphicFramePr>
            <a:graphicFrameLocks noGrp="1"/>
          </p:cNvGraphicFramePr>
          <p:nvPr>
            <p:extLst>
              <p:ext uri="{D42A27DB-BD31-4B8C-83A1-F6EECF244321}">
                <p14:modId xmlns:p14="http://schemas.microsoft.com/office/powerpoint/2010/main" val="3584546454"/>
              </p:ext>
            </p:extLst>
          </p:nvPr>
        </p:nvGraphicFramePr>
        <p:xfrm>
          <a:off x="8391970" y="2471350"/>
          <a:ext cx="3432403" cy="3322320"/>
        </p:xfrm>
        <a:graphic>
          <a:graphicData uri="http://schemas.openxmlformats.org/drawingml/2006/table">
            <a:tbl>
              <a:tblPr firstRow="1" bandRow="1">
                <a:tableStyleId>{D51ADE6A-740E-44AE-83CC-AE7238B6C88D}</a:tableStyleId>
              </a:tblPr>
              <a:tblGrid>
                <a:gridCol w="685765">
                  <a:extLst>
                    <a:ext uri="{9D8B030D-6E8A-4147-A177-3AD203B41FA5}">
                      <a16:colId xmlns:a16="http://schemas.microsoft.com/office/drawing/2014/main" val="96149366"/>
                    </a:ext>
                  </a:extLst>
                </a:gridCol>
                <a:gridCol w="1373319">
                  <a:extLst>
                    <a:ext uri="{9D8B030D-6E8A-4147-A177-3AD203B41FA5}">
                      <a16:colId xmlns:a16="http://schemas.microsoft.com/office/drawing/2014/main" val="3612095655"/>
                    </a:ext>
                  </a:extLst>
                </a:gridCol>
                <a:gridCol w="1373319">
                  <a:extLst>
                    <a:ext uri="{9D8B030D-6E8A-4147-A177-3AD203B41FA5}">
                      <a16:colId xmlns:a16="http://schemas.microsoft.com/office/drawing/2014/main" val="616587593"/>
                    </a:ext>
                  </a:extLst>
                </a:gridCol>
              </a:tblGrid>
              <a:tr h="230925">
                <a:tc>
                  <a:txBody>
                    <a:bodyPr/>
                    <a:lstStyle/>
                    <a:p>
                      <a:r>
                        <a:rPr lang="en-US" altLang="zh-CN" sz="1000" dirty="0">
                          <a:latin typeface="+mn-lt"/>
                        </a:rPr>
                        <a:t>Model</a:t>
                      </a:r>
                    </a:p>
                  </a:txBody>
                  <a:tcPr/>
                </a:tc>
                <a:tc>
                  <a:txBody>
                    <a:bodyPr/>
                    <a:lstStyle/>
                    <a:p>
                      <a:r>
                        <a:rPr lang="en-GB" altLang="zh-CN" sz="1000" dirty="0">
                          <a:latin typeface="+mn-lt"/>
                        </a:rPr>
                        <a:t>Pixel 8a</a:t>
                      </a:r>
                      <a:endParaRPr lang="zh-CN" altLang="en-US" sz="1000" dirty="0">
                        <a:latin typeface="+mn-lt"/>
                      </a:endParaRPr>
                    </a:p>
                  </a:txBody>
                  <a:tcPr/>
                </a:tc>
                <a:tc>
                  <a:txBody>
                    <a:bodyPr/>
                    <a:lstStyle/>
                    <a:p>
                      <a:r>
                        <a:rPr lang="en-GB" altLang="zh-CN" sz="1000" dirty="0">
                          <a:latin typeface="+mn-lt"/>
                        </a:rPr>
                        <a:t>Pixel 7a</a:t>
                      </a:r>
                      <a:endParaRPr lang="zh-CN" altLang="en-US" sz="1000" dirty="0">
                        <a:latin typeface="+mn-lt"/>
                      </a:endParaRPr>
                    </a:p>
                  </a:txBody>
                  <a:tcPr/>
                </a:tc>
                <a:extLst>
                  <a:ext uri="{0D108BD9-81ED-4DB2-BD59-A6C34878D82A}">
                    <a16:rowId xmlns:a16="http://schemas.microsoft.com/office/drawing/2014/main" val="1868353482"/>
                  </a:ext>
                </a:extLst>
              </a:tr>
              <a:tr h="459042">
                <a:tc>
                  <a:txBody>
                    <a:bodyPr/>
                    <a:lstStyle/>
                    <a:p>
                      <a:r>
                        <a:rPr lang="en-US" altLang="zh-CN" sz="1000" dirty="0">
                          <a:latin typeface="+mn-lt"/>
                        </a:rPr>
                        <a:t>Display</a:t>
                      </a:r>
                      <a:endParaRPr lang="zh-CN" altLang="en-US" sz="1000" dirty="0">
                        <a:latin typeface="+mn-lt"/>
                      </a:endParaRPr>
                    </a:p>
                  </a:txBody>
                  <a:tcPr>
                    <a:lnL w="6350" cap="flat">
                      <a:noFill/>
                      <a:prstDash val="solid"/>
                      <a:round/>
                    </a:lnL>
                    <a:lnR w="0" cap="flat">
                      <a:noFill/>
                      <a:prstDash val="solid"/>
                      <a:round/>
                    </a:lnR>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6.1 Inches, 1080x2400, 120Hz OLED, 2000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6.1 Inches, 1080x2400, 90Hz OLED, 1000 nits peak brightness</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682735252"/>
                  </a:ext>
                </a:extLst>
              </a:tr>
              <a:tr h="201578">
                <a:tc>
                  <a:txBody>
                    <a:bodyPr/>
                    <a:lstStyle/>
                    <a:p>
                      <a:r>
                        <a:rPr lang="en-US" altLang="zh-CN" sz="1000" dirty="0">
                          <a:latin typeface="+mn-lt"/>
                        </a:rPr>
                        <a:t>Chipset</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Google Tensor G3 (4nm)</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Google Tensor G2 (5nm)</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772285565"/>
                  </a:ext>
                </a:extLst>
              </a:tr>
              <a:tr h="327565">
                <a:tc>
                  <a:txBody>
                    <a:bodyPr/>
                    <a:lstStyle/>
                    <a:p>
                      <a:r>
                        <a:rPr lang="en-US" altLang="zh-CN" sz="1000" dirty="0">
                          <a:latin typeface="+mn-lt"/>
                        </a:rPr>
                        <a:t>Memory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128–256GB ROM, 8GB RAM</a:t>
                      </a:r>
                      <a:endParaRPr lang="zh-CN" altLang="en-US" sz="1000" dirty="0">
                        <a:latin typeface="+mn-lt"/>
                      </a:endParaRPr>
                    </a:p>
                  </a:txBody>
                  <a:tcPr>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128GB ROM, 8GB RAM</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746594199"/>
                  </a:ext>
                </a:extLst>
              </a:tr>
              <a:tr h="378361">
                <a:tc>
                  <a:txBody>
                    <a:bodyPr/>
                    <a:lstStyle/>
                    <a:p>
                      <a:r>
                        <a:rPr lang="en-US" altLang="zh-CN" sz="1000" dirty="0">
                          <a:latin typeface="+mn-lt"/>
                        </a:rPr>
                        <a:t>Main camera</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64MP wide OIS</a:t>
                      </a:r>
                    </a:p>
                    <a:p>
                      <a:r>
                        <a:rPr lang="en-GB" altLang="zh-CN" sz="1000" dirty="0">
                          <a:latin typeface="+mn-lt"/>
                        </a:rPr>
                        <a:t>13MP ultrawide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64MP wide OIS</a:t>
                      </a:r>
                    </a:p>
                    <a:p>
                      <a:r>
                        <a:rPr lang="en-GB" altLang="zh-CN" sz="1000" dirty="0">
                          <a:latin typeface="+mn-lt"/>
                        </a:rPr>
                        <a:t>13MP ultrawide</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4013572379"/>
                  </a:ext>
                </a:extLst>
              </a:tr>
              <a:tr h="327565">
                <a:tc>
                  <a:txBody>
                    <a:bodyPr/>
                    <a:lstStyle/>
                    <a:p>
                      <a:r>
                        <a:rPr lang="en-US" altLang="zh-CN" sz="1000" dirty="0">
                          <a:latin typeface="+mn-lt"/>
                        </a:rPr>
                        <a:t>Front camera</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13MP ultrawide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13MP ultrawide</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1120951721"/>
                  </a:ext>
                </a:extLst>
              </a:tr>
              <a:tr h="453551">
                <a:tc>
                  <a:txBody>
                    <a:bodyPr/>
                    <a:lstStyle/>
                    <a:p>
                      <a:r>
                        <a:rPr lang="en-US" altLang="zh-CN" sz="1000" dirty="0">
                          <a:latin typeface="+mn-lt"/>
                        </a:rPr>
                        <a:t>Battery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4492mAh with 18W wired and 7.5W wireless charging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4385mAh with 18W wired and 7.5W wireless charging</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4128134738"/>
                  </a:ext>
                </a:extLst>
              </a:tr>
              <a:tr h="327565">
                <a:tc>
                  <a:txBody>
                    <a:bodyPr/>
                    <a:lstStyle/>
                    <a:p>
                      <a:r>
                        <a:rPr lang="en-US" altLang="zh-CN" sz="1000" dirty="0">
                          <a:latin typeface="+mn-lt"/>
                        </a:rPr>
                        <a:t>Launch price</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$499</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$499</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835233256"/>
                  </a:ext>
                </a:extLst>
              </a:tr>
            </a:tbl>
          </a:graphicData>
        </a:graphic>
      </p:graphicFrame>
      <p:pic>
        <p:nvPicPr>
          <p:cNvPr id="1026" name="Picture 2">
            <a:extLst>
              <a:ext uri="{FF2B5EF4-FFF2-40B4-BE49-F238E27FC236}">
                <a16:creationId xmlns:a16="http://schemas.microsoft.com/office/drawing/2014/main" id="{742ECE14-4D16-1AE2-8BE1-570B63688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8493" y="718697"/>
            <a:ext cx="1047816" cy="13883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ogle Pixel 7a&#10;MORE PICTURES">
            <a:extLst>
              <a:ext uri="{FF2B5EF4-FFF2-40B4-BE49-F238E27FC236}">
                <a16:creationId xmlns:a16="http://schemas.microsoft.com/office/drawing/2014/main" id="{F44153A2-3E7B-8576-9C71-17E032253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3650" y="728662"/>
            <a:ext cx="1047816" cy="1388356"/>
          </a:xfrm>
          <a:prstGeom prst="rect">
            <a:avLst/>
          </a:prstGeom>
          <a:noFill/>
          <a:extLst>
            <a:ext uri="{909E8E84-426E-40DD-AFC4-6F175D3DCCD1}">
              <a14:hiddenFill xmlns:a14="http://schemas.microsoft.com/office/drawing/2010/main">
                <a:solidFill>
                  <a:srgbClr val="FFFFFF"/>
                </a:solidFill>
              </a14:hiddenFill>
            </a:ext>
          </a:extLst>
        </p:spPr>
      </p:pic>
      <p:sp>
        <p:nvSpPr>
          <p:cNvPr id="7" name="txtboxInfographicCopyright">
            <a:extLst>
              <a:ext uri="{FF2B5EF4-FFF2-40B4-BE49-F238E27FC236}">
                <a16:creationId xmlns:a16="http://schemas.microsoft.com/office/drawing/2014/main" id="{7FA9A935-74B6-513D-1A07-389B67EF7DA3}"/>
              </a:ext>
            </a:extLst>
          </p:cNvPr>
          <p:cNvSpPr txBox="1"/>
          <p:nvPr/>
        </p:nvSpPr>
        <p:spPr>
          <a:xfrm>
            <a:off x="10640314" y="5323368"/>
            <a:ext cx="1242304" cy="668002"/>
          </a:xfrm>
          <a:prstGeom prst="rect">
            <a:avLst/>
          </a:prstGeom>
          <a:noFill/>
        </p:spPr>
        <p:txBody>
          <a:bodyPr wrap="none" lIns="0" tIns="0" rIns="72000" bIns="72000" rtlCol="0" anchor="b">
            <a:noAutofit/>
          </a:bodyPr>
          <a:lstStyle/>
          <a:p>
            <a:pPr algn="r"/>
            <a:r>
              <a:rPr lang="en-US" sz="800" dirty="0"/>
              <a:t>© 2024 Omdia</a:t>
            </a:r>
          </a:p>
        </p:txBody>
      </p:sp>
      <p:sp>
        <p:nvSpPr>
          <p:cNvPr id="4" name="TextBox 3">
            <a:extLst>
              <a:ext uri="{FF2B5EF4-FFF2-40B4-BE49-F238E27FC236}">
                <a16:creationId xmlns:a16="http://schemas.microsoft.com/office/drawing/2014/main" id="{79020C6B-58BD-3C83-AED4-F0B6FFA585B1}"/>
              </a:ext>
            </a:extLst>
          </p:cNvPr>
          <p:cNvSpPr txBox="1"/>
          <p:nvPr/>
        </p:nvSpPr>
        <p:spPr>
          <a:xfrm>
            <a:off x="8415472" y="2176460"/>
            <a:ext cx="1413857"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Source: Google</a:t>
            </a:r>
            <a:endParaRPr lang="en-GB" dirty="0"/>
          </a:p>
        </p:txBody>
      </p:sp>
      <p:sp>
        <p:nvSpPr>
          <p:cNvPr id="8" name="TextBox 7">
            <a:extLst>
              <a:ext uri="{FF2B5EF4-FFF2-40B4-BE49-F238E27FC236}">
                <a16:creationId xmlns:a16="http://schemas.microsoft.com/office/drawing/2014/main" id="{491FE30D-82BC-0F97-9FF7-2A711B129EC9}"/>
              </a:ext>
            </a:extLst>
          </p:cNvPr>
          <p:cNvSpPr txBox="1"/>
          <p:nvPr/>
        </p:nvSpPr>
        <p:spPr>
          <a:xfrm>
            <a:off x="9972473" y="2171946"/>
            <a:ext cx="1413857"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Source: Google</a:t>
            </a:r>
            <a:endParaRPr lang="en-GB" dirty="0"/>
          </a:p>
        </p:txBody>
      </p:sp>
    </p:spTree>
    <p:extLst>
      <p:ext uri="{BB962C8B-B14F-4D97-AF65-F5344CB8AC3E}">
        <p14:creationId xmlns:p14="http://schemas.microsoft.com/office/powerpoint/2010/main" val="160503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US" sz="2800" dirty="0"/>
              <a:t>“Google first started adding GenAI features into phones with the launch of the Pixel 8 just nine months ago. It is clear from Google’s latest I/O event that AI is rapidly developing and being layered into Android OS. Just three months ago, AI was seen as a premium-only feature, but with the Pixel 8a and other midrange devices getting GenAI features and Google Gemini AI being added to the Google voice assistant, this expansion is happening faster than many anticipated.”</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a:xfrm>
            <a:off x="338472" y="4010252"/>
            <a:ext cx="5224127" cy="1333499"/>
          </a:xfrm>
        </p:spPr>
        <p:txBody>
          <a:bodyPr>
            <a:noAutofit/>
          </a:bodyPr>
          <a:lstStyle/>
          <a:p>
            <a:r>
              <a:rPr lang="en-US" dirty="0"/>
              <a:t>Aaron West</a:t>
            </a:r>
            <a:br>
              <a:rPr lang="en-MY" dirty="0"/>
            </a:br>
            <a:r>
              <a:rPr lang="en-US" dirty="0"/>
              <a:t>Senior Smartphone Analyst, Components &amp; Devices</a:t>
            </a:r>
          </a:p>
        </p:txBody>
      </p:sp>
    </p:spTree>
    <p:extLst>
      <p:ext uri="{BB962C8B-B14F-4D97-AF65-F5344CB8AC3E}">
        <p14:creationId xmlns:p14="http://schemas.microsoft.com/office/powerpoint/2010/main" val="64438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sz="2800" dirty="0"/>
              <a:t>HMD launching a remake of the classic Nokia 3210 feature phone, as well as the first own-brand HMD Pulse smartphones</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p:txBody>
          <a:bodyPr lIns="0" tIns="72000" rIns="0" bIns="0">
            <a:noAutofit/>
          </a:bodyPr>
          <a:lstStyle/>
          <a:p>
            <a:r>
              <a:rPr lang="en-GB" sz="1200" dirty="0"/>
              <a:t>Following on from teasing the return of a “classic,” HMD has unveiled that it is bringing the iconic Nokia 3210 back with a modern redesign for its 25th birthday. It features a redesigned exterior, a larger display (with a preinstalled game of Snake), Bluetooth 5.0, a USB-C connector, and 4G networking. It is available for £74.99 or €74.90.</a:t>
            </a:r>
          </a:p>
          <a:p>
            <a:r>
              <a:rPr lang="en-GB" sz="1200" dirty="0"/>
              <a:t>HMD also unveiled its first smartphones without Nokia branding, relying on the HMD brand instead, with the Pulse, Pulse+, and Pulse Pro. All three are low-end smartphones ranging from €140/£100 for the Pulse to €180/£149.99. All three use the same Unisoc T606 chipset and 6.65-inch LCD 720p+ 90Hz display. The biggest distinguishing factor between the three is the camera, with the base model Pulse having a 13MP back camera, a depth sensor, and an 8MP front camera. The Pulse+ has a 50MP main camera and the same front camera. The Pulse Pro has the same 50MP main camera and an upgraded 50MP front camera.</a:t>
            </a:r>
          </a:p>
          <a:p>
            <a:r>
              <a:rPr lang="en-US" sz="1200" dirty="0"/>
              <a:t>According to HMD, the battery on all three phones has a 5,000mAh capacity and is “QuickFix replaceable.”</a:t>
            </a:r>
            <a:r>
              <a:rPr lang="en-GB" sz="1200" dirty="0"/>
              <a:t> This means that it can be replaced at home in five minutes with simple tools. The phones are also IP52-rated, meaning </a:t>
            </a:r>
            <a:r>
              <a:rPr lang="en-US" sz="1200" dirty="0"/>
              <a:t>they are dust-protected but not totally dustproof</a:t>
            </a:r>
            <a:r>
              <a:rPr lang="en-GB" sz="1200" dirty="0"/>
              <a:t> and safe from light water drops. This is good, considering the price and ease of repair, but HMD does note that to maintain the IP52 rating when replacing the battery, you must follow the instructions carefully.</a:t>
            </a:r>
          </a:p>
        </p:txBody>
      </p:sp>
      <p:sp>
        <p:nvSpPr>
          <p:cNvPr id="10" name="TextBox 9">
            <a:extLst>
              <a:ext uri="{FF2B5EF4-FFF2-40B4-BE49-F238E27FC236}">
                <a16:creationId xmlns:a16="http://schemas.microsoft.com/office/drawing/2014/main" id="{739845F1-C2A7-EA42-977A-B3680E67F0A8}"/>
              </a:ext>
            </a:extLst>
          </p:cNvPr>
          <p:cNvSpPr txBox="1"/>
          <p:nvPr/>
        </p:nvSpPr>
        <p:spPr>
          <a:xfrm>
            <a:off x="355696" y="5818802"/>
            <a:ext cx="1231660" cy="215444"/>
          </a:xfrm>
          <a:prstGeom prst="rect">
            <a:avLst/>
          </a:prstGeom>
          <a:noFill/>
          <a:effectLst/>
        </p:spPr>
        <p:txBody>
          <a:bodyPr wrap="square">
            <a:spAutoFit/>
          </a:bodyPr>
          <a:lstStyle/>
          <a:p>
            <a:r>
              <a:rPr lang="en-GB" sz="800" dirty="0">
                <a:latin typeface="Calibri" panose="020F0502020204030204" pitchFamily="34" charset="0"/>
              </a:rPr>
              <a:t>Source</a:t>
            </a:r>
            <a:r>
              <a:rPr lang="en-GB" sz="800" dirty="0">
                <a:solidFill>
                  <a:srgbClr val="000000"/>
                </a:solidFill>
                <a:latin typeface="Calibri" panose="020F0502020204030204" pitchFamily="34" charset="0"/>
              </a:rPr>
              <a:t>: HMD Global</a:t>
            </a:r>
            <a:endParaRPr lang="en-GB" dirty="0"/>
          </a:p>
        </p:txBody>
      </p:sp>
      <p:sp>
        <p:nvSpPr>
          <p:cNvPr id="13" name="TextBox 12">
            <a:extLst>
              <a:ext uri="{FF2B5EF4-FFF2-40B4-BE49-F238E27FC236}">
                <a16:creationId xmlns:a16="http://schemas.microsoft.com/office/drawing/2014/main" id="{17A10171-BAA7-F7FC-D9D8-2A21DAC99676}"/>
              </a:ext>
            </a:extLst>
          </p:cNvPr>
          <p:cNvSpPr txBox="1"/>
          <p:nvPr/>
        </p:nvSpPr>
        <p:spPr>
          <a:xfrm>
            <a:off x="6096000" y="3395944"/>
            <a:ext cx="3721495" cy="276999"/>
          </a:xfrm>
          <a:prstGeom prst="rect">
            <a:avLst/>
          </a:prstGeom>
          <a:noFill/>
          <a:effectLst/>
        </p:spPr>
        <p:txBody>
          <a:bodyPr wrap="square">
            <a:spAutoFit/>
          </a:bodyPr>
          <a:lstStyle/>
          <a:p>
            <a:r>
              <a:rPr lang="en-US" sz="1200" b="1" dirty="0"/>
              <a:t>HMD Pulse, Pulse+, and Pulse Pro</a:t>
            </a:r>
          </a:p>
        </p:txBody>
      </p:sp>
      <p:sp>
        <p:nvSpPr>
          <p:cNvPr id="15" name="TextBox 14">
            <a:extLst>
              <a:ext uri="{FF2B5EF4-FFF2-40B4-BE49-F238E27FC236}">
                <a16:creationId xmlns:a16="http://schemas.microsoft.com/office/drawing/2014/main" id="{6AF8E8C3-6301-B042-CCA1-49331705CC2A}"/>
              </a:ext>
            </a:extLst>
          </p:cNvPr>
          <p:cNvSpPr txBox="1"/>
          <p:nvPr/>
        </p:nvSpPr>
        <p:spPr>
          <a:xfrm>
            <a:off x="348314" y="3480856"/>
            <a:ext cx="3721495" cy="276999"/>
          </a:xfrm>
          <a:prstGeom prst="rect">
            <a:avLst/>
          </a:prstGeom>
          <a:noFill/>
          <a:effectLst/>
        </p:spPr>
        <p:txBody>
          <a:bodyPr wrap="square">
            <a:spAutoFit/>
          </a:bodyPr>
          <a:lstStyle/>
          <a:p>
            <a:r>
              <a:rPr lang="en-US" sz="1200" b="1" dirty="0"/>
              <a:t>Nokia 3210 classic and new version side by side</a:t>
            </a:r>
          </a:p>
        </p:txBody>
      </p:sp>
      <p:sp>
        <p:nvSpPr>
          <p:cNvPr id="16" name="TextBox 15">
            <a:extLst>
              <a:ext uri="{FF2B5EF4-FFF2-40B4-BE49-F238E27FC236}">
                <a16:creationId xmlns:a16="http://schemas.microsoft.com/office/drawing/2014/main" id="{1E09C8FE-FB1B-6012-8A52-F589BC294E96}"/>
              </a:ext>
            </a:extLst>
          </p:cNvPr>
          <p:cNvSpPr txBox="1"/>
          <p:nvPr/>
        </p:nvSpPr>
        <p:spPr>
          <a:xfrm>
            <a:off x="6184900" y="5809372"/>
            <a:ext cx="1231660" cy="215444"/>
          </a:xfrm>
          <a:prstGeom prst="rect">
            <a:avLst/>
          </a:prstGeom>
          <a:noFill/>
          <a:effectLst/>
        </p:spPr>
        <p:txBody>
          <a:bodyPr wrap="square">
            <a:spAutoFit/>
          </a:bodyPr>
          <a:lstStyle/>
          <a:p>
            <a:r>
              <a:rPr lang="en-GB" sz="800" dirty="0">
                <a:latin typeface="Calibri" panose="020F0502020204030204" pitchFamily="34" charset="0"/>
              </a:rPr>
              <a:t>Source</a:t>
            </a:r>
            <a:r>
              <a:rPr lang="en-GB" sz="800" dirty="0">
                <a:solidFill>
                  <a:srgbClr val="000000"/>
                </a:solidFill>
                <a:latin typeface="Calibri" panose="020F0502020204030204" pitchFamily="34" charset="0"/>
              </a:rPr>
              <a:t>: HMD Global</a:t>
            </a:r>
            <a:endParaRPr lang="en-GB" dirty="0"/>
          </a:p>
        </p:txBody>
      </p:sp>
      <p:grpSp>
        <p:nvGrpSpPr>
          <p:cNvPr id="2" name="Group 1">
            <a:extLst>
              <a:ext uri="{FF2B5EF4-FFF2-40B4-BE49-F238E27FC236}">
                <a16:creationId xmlns:a16="http://schemas.microsoft.com/office/drawing/2014/main" id="{540234B4-BF50-F722-4A2E-C8C25CCFC0F0}"/>
              </a:ext>
            </a:extLst>
          </p:cNvPr>
          <p:cNvGrpSpPr/>
          <p:nvPr/>
        </p:nvGrpSpPr>
        <p:grpSpPr>
          <a:xfrm>
            <a:off x="1974078" y="3770452"/>
            <a:ext cx="1939896" cy="1909759"/>
            <a:chOff x="1959185" y="3896882"/>
            <a:chExt cx="1783874" cy="1756161"/>
          </a:xfrm>
        </p:grpSpPr>
        <p:pic>
          <p:nvPicPr>
            <p:cNvPr id="2050" name="Picture 2" descr="Nokia 3210 - Wikipedia">
              <a:extLst>
                <a:ext uri="{FF2B5EF4-FFF2-40B4-BE49-F238E27FC236}">
                  <a16:creationId xmlns:a16="http://schemas.microsoft.com/office/drawing/2014/main" id="{DEF7A8C2-2412-E6B5-17B0-7105E1228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185" y="3896882"/>
              <a:ext cx="714253" cy="17561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kia 3210 mobile">
              <a:extLst>
                <a:ext uri="{FF2B5EF4-FFF2-40B4-BE49-F238E27FC236}">
                  <a16:creationId xmlns:a16="http://schemas.microsoft.com/office/drawing/2014/main" id="{82A1A4FC-6C89-69DC-653E-AEA05FAAEC1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609605" y="3896882"/>
              <a:ext cx="1133454" cy="1756161"/>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C8D46A16-EC95-0A75-4CE8-659A3862C5AE}"/>
              </a:ext>
            </a:extLst>
          </p:cNvPr>
          <p:cNvPicPr>
            <a:picLocks noChangeAspect="1"/>
          </p:cNvPicPr>
          <p:nvPr/>
        </p:nvPicPr>
        <p:blipFill>
          <a:blip r:embed="rId4"/>
          <a:stretch>
            <a:fillRect/>
          </a:stretch>
        </p:blipFill>
        <p:spPr>
          <a:xfrm>
            <a:off x="6288929" y="3633672"/>
            <a:ext cx="5446519" cy="2216435"/>
          </a:xfrm>
          <a:prstGeom prst="rect">
            <a:avLst/>
          </a:prstGeom>
        </p:spPr>
      </p:pic>
    </p:spTree>
    <p:extLst>
      <p:ext uri="{BB962C8B-B14F-4D97-AF65-F5344CB8AC3E}">
        <p14:creationId xmlns:p14="http://schemas.microsoft.com/office/powerpoint/2010/main" val="66413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lstStyle/>
          <a:p>
            <a:r>
              <a:rPr lang="en-GB" sz="2800" dirty="0">
                <a:latin typeface="+mj-lt"/>
              </a:rPr>
              <a:t>“Bringing back th</a:t>
            </a:r>
            <a:r>
              <a:rPr lang="en-GB" sz="2800" dirty="0"/>
              <a:t>e classic Nokia 3210 is all part of HMD’s multi-brand strategy: leveraging the iconic Nokia name for its feature phones while also creating own-branded smartphones to cultivate the HMD image of a modern, fresh, fun company. Part of the brand’s unique selling point (USP) is creating repairable phones, which HMD is continuing to commit to, as well as offering consumers a way of ‘digital detoxing’ through its range of feature phones.</a:t>
            </a:r>
            <a:r>
              <a:rPr lang="en-US" sz="2800" dirty="0">
                <a:latin typeface="+mj-lt"/>
              </a:rPr>
              <a:t>”</a:t>
            </a:r>
            <a:endParaRPr lang="en-US" sz="28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a:xfrm>
            <a:off x="338472" y="4010252"/>
            <a:ext cx="5090777" cy="1333499"/>
          </a:xfrm>
        </p:spPr>
        <p:txBody>
          <a:bodyPr>
            <a:noAutofit/>
          </a:bodyPr>
          <a:lstStyle/>
          <a:p>
            <a:r>
              <a:rPr lang="en-US" dirty="0"/>
              <a:t>Aaron West</a:t>
            </a:r>
            <a:br>
              <a:rPr lang="en-MY" dirty="0"/>
            </a:br>
            <a:r>
              <a:rPr lang="en-US" dirty="0"/>
              <a:t>Senior Smartphone Analyst, Components &amp; Devices</a:t>
            </a:r>
          </a:p>
        </p:txBody>
      </p:sp>
    </p:spTree>
    <p:extLst>
      <p:ext uri="{BB962C8B-B14F-4D97-AF65-F5344CB8AC3E}">
        <p14:creationId xmlns:p14="http://schemas.microsoft.com/office/powerpoint/2010/main" val="157912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sz="2800" dirty="0"/>
              <a:t>Vivo launches X100 Ultra with a 200MP periscope camera and X100s with the latest MediaTek Dimensity 9300+ chipset</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sz="quarter" idx="10"/>
          </p:nvPr>
        </p:nvSpPr>
        <p:spPr>
          <a:xfrm>
            <a:off x="348314" y="1419910"/>
            <a:ext cx="5655611" cy="4572000"/>
          </a:xfrm>
        </p:spPr>
        <p:txBody>
          <a:bodyPr lIns="0" tIns="72000" rIns="0" bIns="0">
            <a:noAutofit/>
          </a:bodyPr>
          <a:lstStyle/>
          <a:p>
            <a:r>
              <a:rPr lang="en-GB" sz="1200" dirty="0"/>
              <a:t>On May 13, vivo unveiled its latest X100 series phones, including a new X100 Ultra, which follows a similar trend to the Xiaomi 14 Ultra with top-tier specifications, particularly with the camera.</a:t>
            </a:r>
          </a:p>
          <a:p>
            <a:pPr lvl="1"/>
            <a:r>
              <a:rPr lang="en-GB" sz="1200" dirty="0"/>
              <a:t>The X100 Ultra has a 1-inch main camera sensor capable of 50MP with gimbal OIS and laser autofocus, as well as a 200MP periscope camera with OIS capable of 3.7x optical zoom.</a:t>
            </a:r>
          </a:p>
          <a:p>
            <a:pPr lvl="1"/>
            <a:r>
              <a:rPr lang="en-GB" sz="1200" dirty="0"/>
              <a:t>With a 1/1.4-inch sensor on the periscope camera, this is the largest telephoto sensor on a smartphone.</a:t>
            </a:r>
          </a:p>
          <a:p>
            <a:pPr lvl="1"/>
            <a:r>
              <a:rPr lang="en-GB" sz="1200" dirty="0"/>
              <a:t>It has a 6.78-inch </a:t>
            </a:r>
            <a:r>
              <a:rPr lang="en-US" sz="1200" dirty="0"/>
              <a:t>low-temperature polycrystalline oxide (</a:t>
            </a:r>
            <a:r>
              <a:rPr lang="en-GB" sz="1200" dirty="0"/>
              <a:t>LTPO) AMOLED display with 1440x3200 resolution, 120Hz refresh rate, and 3000 nits peak brightness.</a:t>
            </a:r>
          </a:p>
          <a:p>
            <a:pPr lvl="1"/>
            <a:r>
              <a:rPr lang="en-GB" sz="1200" dirty="0"/>
              <a:t>It is equipped with the latest Snapdragon 8 Gen 3 and has a huge 5,500mAh battery.</a:t>
            </a:r>
          </a:p>
          <a:p>
            <a:pPr lvl="1"/>
            <a:r>
              <a:rPr lang="en-GB" sz="1200" dirty="0"/>
              <a:t>It has been reported to remain exclusive to the domestic Chinese market.</a:t>
            </a:r>
          </a:p>
          <a:p>
            <a:r>
              <a:rPr lang="en-GB" sz="1200" dirty="0"/>
              <a:t>The company also launched a refresh of the standard new X100 and X100 Pro, with two new phones called the X100s and X100s Pro.</a:t>
            </a:r>
          </a:p>
          <a:p>
            <a:pPr lvl="1"/>
            <a:r>
              <a:rPr lang="en-GB" sz="1200" dirty="0"/>
              <a:t>Each has MediaTek’s latest Dimensity 9300+ chipset, improving on previous versions.</a:t>
            </a:r>
          </a:p>
          <a:p>
            <a:pPr lvl="1"/>
            <a:r>
              <a:rPr lang="en-GB" sz="1200" dirty="0"/>
              <a:t>The X100s model also improves on the X100 by being 0.7mm thinner, at 7.8mm thick compared to 8.5mm. </a:t>
            </a:r>
          </a:p>
        </p:txBody>
      </p:sp>
      <p:sp>
        <p:nvSpPr>
          <p:cNvPr id="6" name="TextBox 5">
            <a:extLst>
              <a:ext uri="{FF2B5EF4-FFF2-40B4-BE49-F238E27FC236}">
                <a16:creationId xmlns:a16="http://schemas.microsoft.com/office/drawing/2014/main" id="{47252DF0-85C3-9844-06E9-9DACADD7976D}"/>
              </a:ext>
            </a:extLst>
          </p:cNvPr>
          <p:cNvSpPr txBox="1"/>
          <p:nvPr/>
        </p:nvSpPr>
        <p:spPr>
          <a:xfrm>
            <a:off x="6206100" y="5776466"/>
            <a:ext cx="3670798"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Source: vivo		</a:t>
            </a:r>
            <a:endParaRPr lang="en-GB" dirty="0"/>
          </a:p>
        </p:txBody>
      </p:sp>
      <p:sp>
        <p:nvSpPr>
          <p:cNvPr id="4" name="TextBox 3">
            <a:extLst>
              <a:ext uri="{FF2B5EF4-FFF2-40B4-BE49-F238E27FC236}">
                <a16:creationId xmlns:a16="http://schemas.microsoft.com/office/drawing/2014/main" id="{E48FE9EC-55C5-D83E-7234-D1EAFF6729BC}"/>
              </a:ext>
            </a:extLst>
          </p:cNvPr>
          <p:cNvSpPr txBox="1"/>
          <p:nvPr/>
        </p:nvSpPr>
        <p:spPr>
          <a:xfrm>
            <a:off x="6218824" y="1412628"/>
            <a:ext cx="4683095" cy="276999"/>
          </a:xfrm>
          <a:prstGeom prst="rect">
            <a:avLst/>
          </a:prstGeom>
          <a:noFill/>
          <a:effectLst/>
        </p:spPr>
        <p:txBody>
          <a:bodyPr wrap="square">
            <a:spAutoFit/>
          </a:bodyPr>
          <a:lstStyle/>
          <a:p>
            <a:r>
              <a:rPr lang="en-US" sz="1200" b="1" dirty="0"/>
              <a:t>New vivo phones, in order left to right: X100s, X100s Pro, X100 Ultra</a:t>
            </a:r>
          </a:p>
        </p:txBody>
      </p:sp>
      <p:grpSp>
        <p:nvGrpSpPr>
          <p:cNvPr id="10" name="Group 9">
            <a:extLst>
              <a:ext uri="{FF2B5EF4-FFF2-40B4-BE49-F238E27FC236}">
                <a16:creationId xmlns:a16="http://schemas.microsoft.com/office/drawing/2014/main" id="{AE007848-D239-2F6E-61DB-984C70A31A2E}"/>
              </a:ext>
            </a:extLst>
          </p:cNvPr>
          <p:cNvGrpSpPr/>
          <p:nvPr/>
        </p:nvGrpSpPr>
        <p:grpSpPr>
          <a:xfrm>
            <a:off x="6088715" y="2519904"/>
            <a:ext cx="5906591" cy="2398990"/>
            <a:chOff x="6302513" y="2598791"/>
            <a:chExt cx="4999016" cy="2030373"/>
          </a:xfrm>
        </p:grpSpPr>
        <p:pic>
          <p:nvPicPr>
            <p:cNvPr id="11" name="Picture 4">
              <a:extLst>
                <a:ext uri="{FF2B5EF4-FFF2-40B4-BE49-F238E27FC236}">
                  <a16:creationId xmlns:a16="http://schemas.microsoft.com/office/drawing/2014/main" id="{83A78498-0825-5300-89FF-EDFDEAABC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243" y="2598791"/>
              <a:ext cx="1850766" cy="20242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17EE614A-B23A-01D9-9B9A-EEE71831A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513" y="2604889"/>
              <a:ext cx="1850766" cy="20242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28EE57E-B7B8-2A91-5DE5-0D14DB561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763" y="2685546"/>
              <a:ext cx="1850766" cy="18507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1605786"/>
      </p:ext>
    </p:extLst>
  </p:cSld>
  <p:clrMapOvr>
    <a:masterClrMapping/>
  </p:clrMapOvr>
</p:sld>
</file>

<file path=ppt/theme/theme1.xml><?xml version="1.0" encoding="utf-8"?>
<a:theme xmlns:a="http://schemas.openxmlformats.org/drawingml/2006/main" name="1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2273</Words>
  <Application>Microsoft Office PowerPoint</Application>
  <PresentationFormat>Widescreen</PresentationFormat>
  <Paragraphs>243</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Smartphone Need-To-Know – May 2024</vt:lpstr>
      <vt:lpstr>Contents</vt:lpstr>
      <vt:lpstr>Initial smartphone shipment data for 2024 shows industry recovery </vt:lpstr>
      <vt:lpstr>“The smartphone market is polarized into low-end and premium smartphones, which is the most noticeable trend. This has disproportionately benefited Apple and Huawei, while other brands focusing on mid-priced phones, such as Samsung, OPPO, and Realme, have faced challenges. As we move through 2024, the global market is expected to grow YoY, particularly in the first half. However, the smartphone market polarization will continue to affect which OEMs will benefit the most from this growth.”</vt:lpstr>
      <vt:lpstr>Google launches the Pixel 8a early to dedicate entire I/O event to AI</vt:lpstr>
      <vt:lpstr>“Google first started adding GenAI features into phones with the launch of the Pixel 8 just nine months ago. It is clear from Google’s latest I/O event that AI is rapidly developing and being layered into Android OS. Just three months ago, AI was seen as a premium-only feature, but with the Pixel 8a and other midrange devices getting GenAI features and Google Gemini AI being added to the Google voice assistant, this expansion is happening faster than many anticipated.”</vt:lpstr>
      <vt:lpstr>HMD launching a remake of the classic Nokia 3210 feature phone, as well as the first own-brand HMD Pulse smartphones</vt:lpstr>
      <vt:lpstr>“Bringing back the classic Nokia 3210 is all part of HMD’s multi-brand strategy: leveraging the iconic Nokia name for its feature phones while also creating own-branded smartphones to cultivate the HMD image of a modern, fresh, fun company. Part of the brand’s unique selling point (USP) is creating repairable phones, which HMD is continuing to commit to, as well as offering consumers a way of ‘digital detoxing’ through its range of feature phones.”</vt:lpstr>
      <vt:lpstr>Vivo launches X100 Ultra with a 200MP periscope camera and X100s with the latest MediaTek Dimensity 9300+ chipset</vt:lpstr>
      <vt:lpstr>“vivo’s release of a super-premium flagship phone follows the same trend as Xiaomi’s 14 Ultra and OPPO’s Find X7 Ultra—even following the same ‘Ultra’ moniker. All three have top-of-the-line specs and push the envelope of camera specs available in smartphones. However, so far, the only one to be brought to the international market is Xiaomi, with OPPO and vivo remaining exclusive to the Chinese market. Regardless, the positive reviews and media coverage of their phones will improve brand recognition in international markets.”</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2024-03-19T09:47:41Z</dcterms:created>
  <dcterms:modified xsi:type="dcterms:W3CDTF">2024-05-23T01:35:51Z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Theme:6</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2024-03-19T09:48:09Z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c576b284-763c-4ecc-836c-1159effc464b</vt:lpwstr>
  </property>
  <property fmtid="{D5CDD505-2E9C-101B-9397-08002B2CF9AE}" pid="10" name="MSIP_Label_e1b4a6d7-967f-4d55-9d13-d94940dabb24_ContentBits">
    <vt:lpwstr>0</vt:lpwstr>
  </property>
</Properties>
</file>