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71" r:id="rId1"/>
  </p:sldMasterIdLst>
  <p:notesMasterIdLst>
    <p:notesMasterId r:id="rId13"/>
  </p:notesMasterIdLst>
  <p:handoutMasterIdLst>
    <p:handoutMasterId r:id="rId14"/>
  </p:handoutMasterIdLst>
  <p:sldIdLst>
    <p:sldId id="6449" r:id="rId2"/>
    <p:sldId id="2147473218" r:id="rId3"/>
    <p:sldId id="2147473227" r:id="rId4"/>
    <p:sldId id="2147473232" r:id="rId5"/>
    <p:sldId id="2147473236" r:id="rId6"/>
    <p:sldId id="2147473240" r:id="rId7"/>
    <p:sldId id="2147473237" r:id="rId8"/>
    <p:sldId id="2147473241" r:id="rId9"/>
    <p:sldId id="6394" r:id="rId10"/>
    <p:sldId id="2147473219"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F26B43"/>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203A"/>
    <a:srgbClr val="6D2CA7"/>
    <a:srgbClr val="E44D25"/>
    <a:srgbClr val="7B260F"/>
    <a:srgbClr val="AE3716"/>
    <a:srgbClr val="C84227"/>
    <a:srgbClr val="2D67CE"/>
    <a:srgbClr val="204281"/>
    <a:srgbClr val="3063C2"/>
    <a:srgbClr val="3F68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8C4A43-21AF-465F-8AAC-D12CAB9672C2}" v="6" dt="2024-06-24T04:15:49.518"/>
    <p1510:client id="{9AE827B3-376A-472E-B89B-F2B04E6949E5}" v="1" dt="2024-06-24T05:10:08.970"/>
    <p1510:client id="{F95733A8-BBA6-47B9-BD4A-F3CA41EB17F3}" v="2" dt="2024-06-24T05:15:13.740"/>
  </p1510:revLst>
</p1510:revInfo>
</file>

<file path=ppt/tableStyles.xml><?xml version="1.0" encoding="utf-8"?>
<a:tblStyleLst xmlns:a="http://schemas.openxmlformats.org/drawingml/2006/main" def="{5C22544A-7EE6-4342-B048-85BDC9FD1C3A}">
  <a:tblStyle styleId="{D51ADE6A-740E-44AE-83CC-AE7238B6C88D}" styleName="OMDIA">
    <a:tblBg/>
    <a:wholeTbl>
      <a:tcTxStyle b="off" i="off">
        <a:fontRef idx="minor">
          <a:srgbClr val="585858"/>
        </a:fontRef>
        <a:srgbClr val="000000"/>
      </a:tcTxStyle>
      <a:tcStyle>
        <a:tcBdr>
          <a:left>
            <a:ln w="6350" cap="flat">
              <a:solidFill>
                <a:srgbClr val="FFFFFF"/>
              </a:solidFill>
              <a:prstDash val="solid"/>
              <a:round/>
            </a:ln>
          </a:left>
          <a:right>
            <a:ln w="6350" cap="flat">
              <a:solidFill>
                <a:srgbClr val="FFFFFF"/>
              </a:solidFill>
              <a:prstDash val="solid"/>
              <a:round/>
            </a:ln>
          </a:right>
          <a:top>
            <a:ln w="6350" cap="flat">
              <a:solidFill>
                <a:schemeClr val="lt1"/>
              </a:solidFill>
              <a:prstDash val="solid"/>
              <a:miter lim="400000"/>
            </a:ln>
          </a:top>
          <a:bottom>
            <a:ln w="6350" cap="flat">
              <a:solidFill>
                <a:schemeClr val="lt1"/>
              </a:solidFill>
              <a:prstDash val="solid"/>
              <a:miter lim="400000"/>
            </a:ln>
          </a:bottom>
          <a:insideH>
            <a:ln w="6350" cap="flat">
              <a:solidFill>
                <a:srgbClr val="6D2CA7"/>
              </a:solidFill>
              <a:prstDash val="solid"/>
              <a:miter lim="400000"/>
            </a:ln>
          </a:insideH>
          <a:insideV>
            <a:ln w="0" cap="flat">
              <a:solidFill>
                <a:srgbClr val="FFFFFF"/>
              </a:solidFill>
              <a:prstDash val="solid"/>
              <a:round/>
            </a:ln>
          </a:insideV>
        </a:tcBdr>
        <a:fill>
          <a:solidFill>
            <a:srgbClr val="FFFFFF"/>
          </a:solidFill>
        </a:fill>
      </a:tcStyle>
    </a:wholeTbl>
    <a:band1H>
      <a:tcTxStyle/>
      <a:tcStyle>
        <a:tcBdr/>
        <a:fill>
          <a:solidFill>
            <a:srgbClr val="EDE1F7"/>
          </a:solidFill>
        </a:fill>
      </a:tcStyle>
    </a:band1H>
    <a:band2H>
      <a:tcTxStyle/>
      <a:tcStyle>
        <a:tcBdr/>
        <a:fill>
          <a:solidFill>
            <a:srgbClr val="FFFFFF"/>
          </a:solidFill>
        </a:fill>
      </a:tcStyle>
    </a:band2H>
    <a:band1V>
      <a:tcStyle>
        <a:tcBdr/>
        <a:fill>
          <a:solidFill>
            <a:srgbClr val="EDE1F7"/>
          </a:solidFill>
        </a:fill>
      </a:tcStyle>
    </a:band1V>
    <a:band2V>
      <a:tcStyle>
        <a:tcBdr/>
        <a:fill>
          <a:solidFill>
            <a:srgbClr val="FFFFFF"/>
          </a:solidFill>
        </a:fill>
      </a:tcStyle>
    </a:band2V>
    <a:lastCol>
      <a:tcTxStyle b="off" i="off">
        <a:font>
          <a:latin typeface="Calibri (Body)"/>
          <a:ea typeface="Calibri (Body)"/>
          <a:cs typeface="Calibri (Body)"/>
        </a:font>
        <a:srgbClr val="000000"/>
      </a:tcTxStyle>
      <a:tcStyle>
        <a:tcBdr>
          <a:left>
            <a:ln w="6350" cap="flat">
              <a:solidFill>
                <a:srgbClr val="FFFFFF"/>
              </a:solidFill>
              <a:prstDash val="solid"/>
              <a:round/>
            </a:ln>
          </a:left>
          <a:right>
            <a:ln w="6350" cap="flat">
              <a:solidFill>
                <a:srgbClr val="FFFFFF"/>
              </a:solidFill>
              <a:prstDash val="solid"/>
              <a:round/>
            </a:ln>
          </a:right>
          <a:top>
            <a:ln w="6350" cap="flat">
              <a:solidFill>
                <a:srgbClr val="FFFFFF"/>
              </a:solidFill>
              <a:prstDash val="solid"/>
              <a:round/>
            </a:ln>
          </a:top>
          <a:bottom>
            <a:ln w="6350" cap="flat">
              <a:solidFill>
                <a:srgbClr val="FFFFFF"/>
              </a:solidFill>
              <a:prstDash val="solid"/>
              <a:round/>
            </a:ln>
          </a:bottom>
          <a:insideH>
            <a:ln w="6350" cap="flat">
              <a:solidFill>
                <a:srgbClr val="FFFFFF"/>
              </a:solidFill>
              <a:prstDash val="solid"/>
              <a:round/>
            </a:ln>
          </a:insideH>
          <a:insideV>
            <a:ln w="6350" cap="flat">
              <a:solidFill>
                <a:srgbClr val="FFFFFF"/>
              </a:solidFill>
              <a:prstDash val="solid"/>
              <a:round/>
            </a:ln>
          </a:insideV>
        </a:tcBdr>
        <a:fill>
          <a:solidFill>
            <a:srgbClr val="FFFFFF"/>
          </a:solidFill>
        </a:fill>
      </a:tcStyle>
    </a:lastCol>
    <a:firstCol>
      <a:tcTxStyle b="off" i="off">
        <a:font>
          <a:latin typeface="Calibri (Body)"/>
          <a:ea typeface="Calibri (Body)"/>
          <a:cs typeface="Calibri (Body)"/>
        </a:font>
        <a:srgbClr val="333333"/>
      </a:tcTxStyle>
      <a:tcStyle>
        <a:tcBdr>
          <a:left>
            <a:ln w="6350" cap="flat">
              <a:solidFill>
                <a:srgbClr val="FFFFFF"/>
              </a:solidFill>
              <a:prstDash val="solid"/>
              <a:round/>
            </a:ln>
          </a:left>
          <a:right>
            <a:ln w="6350" cap="flat">
              <a:solidFill>
                <a:srgbClr val="FFFFFF"/>
              </a:solidFill>
              <a:prstDash val="solid"/>
              <a:round/>
            </a:ln>
          </a:right>
          <a:top>
            <a:ln w="6350" cap="flat">
              <a:solidFill>
                <a:srgbClr val="FFFFFF"/>
              </a:solidFill>
              <a:prstDash val="solid"/>
              <a:round/>
            </a:ln>
          </a:top>
          <a:bottom>
            <a:ln w="6350" cap="flat">
              <a:solidFill>
                <a:srgbClr val="FFFFFF"/>
              </a:solidFill>
              <a:prstDash val="solid"/>
              <a:round/>
            </a:ln>
          </a:bottom>
          <a:insideH>
            <a:ln w="6350" cap="flat">
              <a:solidFill>
                <a:srgbClr val="FFFFFF"/>
              </a:solidFill>
              <a:prstDash val="solid"/>
              <a:round/>
            </a:ln>
          </a:insideH>
          <a:insideV>
            <a:ln w="6350" cap="flat">
              <a:solidFill>
                <a:srgbClr val="FFFFFF"/>
              </a:solidFill>
              <a:prstDash val="solid"/>
              <a:round/>
            </a:ln>
          </a:insideV>
        </a:tcBdr>
        <a:fill>
          <a:solidFill>
            <a:srgbClr val="FFFFFF"/>
          </a:solidFill>
        </a:fill>
      </a:tcStyle>
    </a:firstCol>
    <a:lastRow>
      <a:tcTxStyle b="on" i="off">
        <a:font>
          <a:latin typeface="Calibri (Body)"/>
          <a:ea typeface="Calibri (Body)"/>
          <a:cs typeface="Calibri (Body)"/>
        </a:font>
        <a:srgbClr val="6D2CA7"/>
      </a:tcTxStyle>
      <a:tcStyle>
        <a:tcBdr>
          <a:left>
            <a:ln w="6350" cap="flat">
              <a:solidFill>
                <a:srgbClr val="FFFFFF"/>
              </a:solidFill>
              <a:prstDash val="solid"/>
              <a:round/>
            </a:ln>
          </a:left>
          <a:right>
            <a:ln w="6350" cap="flat">
              <a:solidFill>
                <a:srgbClr val="FFFFFF"/>
              </a:solidFill>
              <a:prstDash val="solid"/>
              <a:round/>
            </a:ln>
          </a:right>
          <a:top>
            <a:ln w="6350" cap="flat">
              <a:solidFill>
                <a:srgbClr val="6D2CA7"/>
              </a:solidFill>
              <a:prstDash val="solid"/>
              <a:round/>
            </a:ln>
          </a:top>
          <a:bottom>
            <a:ln w="6350" cap="flat">
              <a:solidFill>
                <a:srgbClr val="FFFFFF"/>
              </a:solidFill>
              <a:prstDash val="solid"/>
              <a:round/>
            </a:ln>
          </a:bottom>
          <a:insideH>
            <a:ln w="6350" cap="flat">
              <a:solidFill>
                <a:srgbClr val="FFFFFF"/>
              </a:solidFill>
              <a:prstDash val="solid"/>
              <a:round/>
            </a:ln>
          </a:insideH>
          <a:insideV>
            <a:ln w="0" cap="flat">
              <a:solidFill>
                <a:srgbClr val="FFFFFF"/>
              </a:solidFill>
              <a:prstDash val="solid"/>
              <a:round/>
            </a:ln>
          </a:insideV>
        </a:tcBdr>
        <a:fill>
          <a:solidFill>
            <a:srgbClr val="FFFFFF"/>
          </a:solidFill>
        </a:fill>
      </a:tcStyle>
    </a:lastRow>
    <a:firstRow>
      <a:tcTxStyle b="off" i="off">
        <a:fontRef idx="minor">
          <a:srgbClr val="6D2CA7"/>
        </a:fontRef>
        <a:srgbClr val="6D2CA7"/>
      </a:tcTxStyle>
      <a:tcStyle>
        <a:tcBdr>
          <a:left>
            <a:ln w="0" cap="flat">
              <a:solidFill>
                <a:srgbClr val="FFFFFF"/>
              </a:solidFill>
              <a:prstDash val="solid"/>
              <a:round/>
            </a:ln>
          </a:left>
          <a:right>
            <a:ln w="0" cap="flat">
              <a:solidFill>
                <a:srgbClr val="FFFFFF"/>
              </a:solidFill>
              <a:prstDash val="solid"/>
              <a:round/>
            </a:ln>
          </a:right>
          <a:top>
            <a:ln w="6350" cap="flat">
              <a:solidFill>
                <a:srgbClr val="FFFFFF"/>
              </a:solidFill>
              <a:prstDash val="solid"/>
              <a:miter lim="400000"/>
            </a:ln>
          </a:top>
          <a:bottom>
            <a:ln w="6350" cap="flat">
              <a:solidFill>
                <a:srgbClr val="6D2CA7"/>
              </a:solidFill>
              <a:prstDash val="solid"/>
              <a:round/>
            </a:ln>
          </a:bottom>
          <a:insideH>
            <a:ln w="0" cap="flat">
              <a:solidFill>
                <a:srgbClr val="FFFFFF"/>
              </a:solidFill>
              <a:prstDash val="solid"/>
              <a:round/>
            </a:ln>
          </a:insideH>
          <a:insideV>
            <a:ln w="10160" cap="flat">
              <a:solidFill>
                <a:srgbClr val="FFFFFF"/>
              </a:solidFill>
              <a:prstDash val="solid"/>
              <a:round/>
            </a:ln>
          </a:insideV>
        </a:tcBdr>
        <a:fill>
          <a:solidFill>
            <a:srgbClr val="FFFFFF"/>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49" autoAdjust="0"/>
  </p:normalViewPr>
  <p:slideViewPr>
    <p:cSldViewPr snapToGrid="0" showGuides="1">
      <p:cViewPr varScale="1">
        <p:scale>
          <a:sx n="160" d="100"/>
          <a:sy n="160" d="100"/>
        </p:scale>
        <p:origin x="270" y="138"/>
      </p:cViewPr>
      <p:guideLst>
        <p:guide pos="3840"/>
        <p:guide orient="horz" pos="2183"/>
      </p:guideLst>
    </p:cSldViewPr>
  </p:slideViewPr>
  <p:notesTextViewPr>
    <p:cViewPr>
      <p:scale>
        <a:sx n="1" d="1"/>
        <a:sy n="1" d="1"/>
      </p:scale>
      <p:origin x="0" y="0"/>
    </p:cViewPr>
  </p:notesTextViewPr>
  <p:notesViewPr>
    <p:cSldViewPr snapToGrid="0" showGuides="1">
      <p:cViewPr varScale="1">
        <p:scale>
          <a:sx n="121" d="100"/>
          <a:sy n="121" d="100"/>
        </p:scale>
        <p:origin x="5022"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484F23-5DF7-409F-AA71-1614122DB2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8578E213-8DE2-47D2-9004-6F62F414D3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7DF3D5-09DC-4A7A-AE63-978A3E4855AF}" type="datetimeFigureOut">
              <a:rPr lang="en-GB" smtClean="0"/>
              <a:t>24/06/2024</a:t>
            </a:fld>
            <a:endParaRPr lang="en-GB" dirty="0"/>
          </a:p>
        </p:txBody>
      </p:sp>
      <p:sp>
        <p:nvSpPr>
          <p:cNvPr id="4" name="Footer Placeholder 3">
            <a:extLst>
              <a:ext uri="{FF2B5EF4-FFF2-40B4-BE49-F238E27FC236}">
                <a16:creationId xmlns:a16="http://schemas.microsoft.com/office/drawing/2014/main" id="{B12222FB-4C8D-4921-9561-7990662F95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C3C6AE66-C725-4750-B57B-724BF5C98C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371DAD-D243-4334-A4EB-FD023C0B7D94}" type="slidenum">
              <a:rPr lang="en-GB" smtClean="0"/>
              <a:t>‹#›</a:t>
            </a:fld>
            <a:endParaRPr lang="en-GB" dirty="0"/>
          </a:p>
        </p:txBody>
      </p:sp>
    </p:spTree>
    <p:extLst>
      <p:ext uri="{BB962C8B-B14F-4D97-AF65-F5344CB8AC3E}">
        <p14:creationId xmlns:p14="http://schemas.microsoft.com/office/powerpoint/2010/main" val="2116111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EDD24-C05C-4689-888C-A18A1A14EA98}" type="datetimeFigureOut">
              <a:rPr lang="en-GB" smtClean="0"/>
              <a:t>24/06/2024</a:t>
            </a:fld>
            <a:endParaRPr lang="en-GB" dirty="0"/>
          </a:p>
        </p:txBody>
      </p:sp>
      <p:sp>
        <p:nvSpPr>
          <p:cNvPr id="4" name="Slide Image Placeholder 3"/>
          <p:cNvSpPr>
            <a:spLocks noGrp="1" noRot="1" noChangeAspect="1"/>
          </p:cNvSpPr>
          <p:nvPr>
            <p:ph type="sldImg" idx="2"/>
          </p:nvPr>
        </p:nvSpPr>
        <p:spPr>
          <a:xfrm>
            <a:off x="407736" y="458788"/>
            <a:ext cx="6042528" cy="339892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97040" y="4106779"/>
            <a:ext cx="6063920" cy="4578434"/>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6AA17-6443-4A5C-B72D-23A3C941D7AB}" type="slidenum">
              <a:rPr lang="en-GB" smtClean="0"/>
              <a:t>‹#›</a:t>
            </a:fld>
            <a:endParaRPr lang="en-GB" dirty="0"/>
          </a:p>
        </p:txBody>
      </p:sp>
      <p:sp>
        <p:nvSpPr>
          <p:cNvPr id="8" name="Footer Placeholder 7">
            <a:extLst>
              <a:ext uri="{FF2B5EF4-FFF2-40B4-BE49-F238E27FC236}">
                <a16:creationId xmlns:a16="http://schemas.microsoft.com/office/drawing/2014/main" id="{D86E47AA-A902-4B46-1232-0F1B576DC59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496327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16000" algn="l" defTabSz="914400" rtl="0" eaLnBrk="1" latinLnBrk="0" hangingPunct="1">
      <a:defRPr sz="1200" kern="1200">
        <a:solidFill>
          <a:schemeClr val="tx1"/>
        </a:solidFill>
        <a:latin typeface="+mn-lt"/>
        <a:ea typeface="+mn-ea"/>
        <a:cs typeface="+mn-cs"/>
      </a:defRPr>
    </a:lvl2pPr>
    <a:lvl3pPr marL="432000" algn="l" defTabSz="914400" rtl="0" eaLnBrk="1" latinLnBrk="0" hangingPunct="1">
      <a:defRPr sz="1200" kern="1200">
        <a:solidFill>
          <a:schemeClr val="tx1"/>
        </a:solidFill>
        <a:latin typeface="+mn-lt"/>
        <a:ea typeface="+mn-ea"/>
        <a:cs typeface="+mn-cs"/>
      </a:defRPr>
    </a:lvl3pPr>
    <a:lvl4pPr marL="648000" algn="l" defTabSz="914400" rtl="0" eaLnBrk="1" latinLnBrk="0" hangingPunct="1">
      <a:defRPr sz="1200" kern="1200">
        <a:solidFill>
          <a:schemeClr val="tx1"/>
        </a:solidFill>
        <a:latin typeface="+mn-lt"/>
        <a:ea typeface="+mn-ea"/>
        <a:cs typeface="+mn-cs"/>
      </a:defRPr>
    </a:lvl4pPr>
    <a:lvl5pPr marL="8640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863" y="512763"/>
            <a:ext cx="6764337" cy="3805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1</a:t>
            </a:fld>
            <a:endParaRPr lang="en-GB" dirty="0"/>
          </a:p>
        </p:txBody>
      </p:sp>
    </p:spTree>
    <p:extLst>
      <p:ext uri="{BB962C8B-B14F-4D97-AF65-F5344CB8AC3E}">
        <p14:creationId xmlns:p14="http://schemas.microsoft.com/office/powerpoint/2010/main" val="1556250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458788"/>
            <a:ext cx="6042025" cy="3398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10</a:t>
            </a:fld>
            <a:endParaRPr lang="en-GB" dirty="0"/>
          </a:p>
        </p:txBody>
      </p:sp>
    </p:spTree>
    <p:extLst>
      <p:ext uri="{BB962C8B-B14F-4D97-AF65-F5344CB8AC3E}">
        <p14:creationId xmlns:p14="http://schemas.microsoft.com/office/powerpoint/2010/main" val="1325979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8.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mailto:customersuccess@omdia.com" TargetMode="External"/><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423E7E9-6226-1C1C-5F7E-6DC3D78542C3}"/>
              </a:ext>
            </a:extLst>
          </p:cNvPr>
          <p:cNvSpPr>
            <a:spLocks noGrp="1"/>
          </p:cNvSpPr>
          <p:nvPr>
            <p:ph type="body" sz="quarter" idx="12"/>
          </p:nvPr>
        </p:nvSpPr>
        <p:spPr>
          <a:xfrm>
            <a:off x="355600" y="5602835"/>
            <a:ext cx="3329940" cy="914400"/>
          </a:xfrm>
          <a:prstGeom prst="rect">
            <a:avLst/>
          </a:prstGeom>
        </p:spPr>
        <p:txBody>
          <a:bodyPr anchor="b" anchorCtr="0">
            <a:noAutofit/>
          </a:bodyPr>
          <a:lstStyle>
            <a:lvl1pPr marL="0" indent="0">
              <a:lnSpc>
                <a:spcPct val="105000"/>
              </a:lnSpc>
              <a:spcBef>
                <a:spcPts val="0"/>
              </a:spcBef>
              <a:buFontTx/>
              <a:buNone/>
              <a:defRPr sz="1300" b="1">
                <a:solidFill>
                  <a:schemeClr val="tx1"/>
                </a:solidFill>
              </a:defRPr>
            </a:lvl1pPr>
            <a:lvl2pPr marL="0" indent="0">
              <a:lnSpc>
                <a:spcPct val="105000"/>
              </a:lnSpc>
              <a:spcBef>
                <a:spcPts val="0"/>
              </a:spcBef>
              <a:buNone/>
              <a:defRPr sz="1300">
                <a:solidFill>
                  <a:schemeClr val="tx1"/>
                </a:solidFill>
              </a:defRPr>
            </a:lvl2pPr>
            <a:lvl3pPr>
              <a:defRPr sz="1200"/>
            </a:lvl3pPr>
            <a:lvl4pPr>
              <a:defRPr sz="1200"/>
            </a:lvl4pPr>
            <a:lvl5pPr>
              <a:defRPr sz="1200"/>
            </a:lvl5pPr>
          </a:lstStyle>
          <a:p>
            <a:pPr lvl="0"/>
            <a:r>
              <a:rPr lang="en-US"/>
              <a:t>Click to edit Master text styles</a:t>
            </a:r>
          </a:p>
          <a:p>
            <a:pPr lvl="1"/>
            <a:r>
              <a:rPr lang="en-US"/>
              <a:t>Second level</a:t>
            </a:r>
          </a:p>
        </p:txBody>
      </p:sp>
      <p:pic>
        <p:nvPicPr>
          <p:cNvPr id="27" name="Picture 26">
            <a:extLst>
              <a:ext uri="{FF2B5EF4-FFF2-40B4-BE49-F238E27FC236}">
                <a16:creationId xmlns:a16="http://schemas.microsoft.com/office/drawing/2014/main" id="{5C985277-BCD1-4BF4-8A94-3462E836F8BA}"/>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264375" y="5577195"/>
            <a:ext cx="2568497" cy="942017"/>
          </a:xfrm>
          <a:prstGeom prst="rect">
            <a:avLst/>
          </a:prstGeom>
        </p:spPr>
      </p:pic>
      <p:sp>
        <p:nvSpPr>
          <p:cNvPr id="29" name="Footer Placeholder 4">
            <a:extLst>
              <a:ext uri="{FF2B5EF4-FFF2-40B4-BE49-F238E27FC236}">
                <a16:creationId xmlns:a16="http://schemas.microsoft.com/office/drawing/2014/main" id="{CE3924CA-29DF-E289-6B37-F98EB2A4D207}"/>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2024</a:t>
            </a:fld>
            <a:r>
              <a:rPr lang="en-US" dirty="0"/>
              <a:t>. All rights reserved. Informa Tech, a trading division of Informa PLC</a:t>
            </a:r>
            <a:endParaRPr lang="en-GB" dirty="0"/>
          </a:p>
        </p:txBody>
      </p:sp>
      <p:sp>
        <p:nvSpPr>
          <p:cNvPr id="3" name="Title 1">
            <a:extLst>
              <a:ext uri="{FF2B5EF4-FFF2-40B4-BE49-F238E27FC236}">
                <a16:creationId xmlns:a16="http://schemas.microsoft.com/office/drawing/2014/main" id="{C4058837-FF3F-A06E-C177-958868F7D2C2}"/>
              </a:ext>
            </a:extLst>
          </p:cNvPr>
          <p:cNvSpPr>
            <a:spLocks noGrp="1"/>
          </p:cNvSpPr>
          <p:nvPr>
            <p:ph type="ctrTitle"/>
          </p:nvPr>
        </p:nvSpPr>
        <p:spPr>
          <a:xfrm>
            <a:off x="351930" y="476250"/>
            <a:ext cx="7596683" cy="3372736"/>
          </a:xfrm>
          <a:prstGeom prst="rect">
            <a:avLst/>
          </a:prstGeom>
        </p:spPr>
        <p:txBody>
          <a:bodyPr anchor="b" anchorCtr="0">
            <a:noAutofit/>
          </a:bodyPr>
          <a:lstStyle>
            <a:lvl1pPr algn="l">
              <a:lnSpc>
                <a:spcPct val="80000"/>
              </a:lnSpc>
              <a:defRPr sz="5400" b="1" spc="-20" baseline="0">
                <a:solidFill>
                  <a:srgbClr val="6D2CA7"/>
                </a:solidFill>
              </a:defRPr>
            </a:lvl1pPr>
          </a:lstStyle>
          <a:p>
            <a:r>
              <a:rPr lang="en-US" dirty="0"/>
              <a:t>Click to edit Master title style</a:t>
            </a:r>
            <a:endParaRPr lang="en-GB" dirty="0"/>
          </a:p>
        </p:txBody>
      </p:sp>
    </p:spTree>
    <p:extLst>
      <p:ext uri="{BB962C8B-B14F-4D97-AF65-F5344CB8AC3E}">
        <p14:creationId xmlns:p14="http://schemas.microsoft.com/office/powerpoint/2010/main" val="9196544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s - Horizontal">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A388C6A-0692-4A21-A456-3C27B1891783}"/>
              </a:ext>
            </a:extLst>
          </p:cNvPr>
          <p:cNvSpPr>
            <a:spLocks noGrp="1"/>
          </p:cNvSpPr>
          <p:nvPr>
            <p:ph idx="1"/>
          </p:nvPr>
        </p:nvSpPr>
        <p:spPr>
          <a:xfrm>
            <a:off x="348314" y="1419909"/>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a:extLst>
              <a:ext uri="{FF2B5EF4-FFF2-40B4-BE49-F238E27FC236}">
                <a16:creationId xmlns:a16="http://schemas.microsoft.com/office/drawing/2014/main" id="{FCFB497F-B1A8-4992-933E-D4B44415F307}"/>
              </a:ext>
            </a:extLst>
          </p:cNvPr>
          <p:cNvSpPr>
            <a:spLocks noGrp="1"/>
          </p:cNvSpPr>
          <p:nvPr>
            <p:ph idx="11"/>
          </p:nvPr>
        </p:nvSpPr>
        <p:spPr>
          <a:xfrm>
            <a:off x="348314" y="3802942"/>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Placeholder 1">
            <a:extLst>
              <a:ext uri="{FF2B5EF4-FFF2-40B4-BE49-F238E27FC236}">
                <a16:creationId xmlns:a16="http://schemas.microsoft.com/office/drawing/2014/main" id="{1CBE4924-BE30-7254-A30B-A8065A3A97F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819606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ng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FA5E9D3D-E391-43B0-9335-27AB8D181717}"/>
              </a:ext>
            </a:extLst>
          </p:cNvPr>
          <p:cNvSpPr>
            <a:spLocks noGrp="1"/>
          </p:cNvSpPr>
          <p:nvPr>
            <p:ph sz="half" idx="2"/>
          </p:nvPr>
        </p:nvSpPr>
        <p:spPr>
          <a:xfrm>
            <a:off x="8129588" y="476250"/>
            <a:ext cx="3705225" cy="5508625"/>
          </a:xfrm>
          <a:prstGeom prst="rect">
            <a:avLst/>
          </a:prstGeom>
        </p:spPr>
        <p:txBody>
          <a:bodyPr t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Placeholder 1">
            <a:extLst>
              <a:ext uri="{FF2B5EF4-FFF2-40B4-BE49-F238E27FC236}">
                <a16:creationId xmlns:a16="http://schemas.microsoft.com/office/drawing/2014/main" id="{9412406D-D13B-8D1D-3BA5-340BD69A1BCD}"/>
              </a:ext>
            </a:extLst>
          </p:cNvPr>
          <p:cNvSpPr>
            <a:spLocks noGrp="1"/>
          </p:cNvSpPr>
          <p:nvPr>
            <p:ph type="title"/>
          </p:nvPr>
        </p:nvSpPr>
        <p:spPr>
          <a:xfrm>
            <a:off x="348314" y="476250"/>
            <a:ext cx="7600486"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9" name="Content Placeholder 2">
            <a:extLst>
              <a:ext uri="{FF2B5EF4-FFF2-40B4-BE49-F238E27FC236}">
                <a16:creationId xmlns:a16="http://schemas.microsoft.com/office/drawing/2014/main" id="{3289BAA1-9492-5262-04CC-FD1DD769C6F3}"/>
              </a:ext>
            </a:extLst>
          </p:cNvPr>
          <p:cNvSpPr>
            <a:spLocks noGrp="1"/>
          </p:cNvSpPr>
          <p:nvPr>
            <p:ph idx="1"/>
          </p:nvPr>
        </p:nvSpPr>
        <p:spPr>
          <a:xfrm>
            <a:off x="348314" y="1419909"/>
            <a:ext cx="75996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833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um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E4477052-1501-4E26-852F-71F0C0E6E944}"/>
              </a:ext>
            </a:extLst>
          </p:cNvPr>
          <p:cNvSpPr>
            <a:spLocks noGrp="1"/>
          </p:cNvSpPr>
          <p:nvPr>
            <p:ph sz="half" idx="2"/>
          </p:nvPr>
        </p:nvSpPr>
        <p:spPr>
          <a:xfrm>
            <a:off x="6188077" y="476250"/>
            <a:ext cx="5646736" cy="5508625"/>
          </a:xfrm>
          <a:prstGeom prst="rect">
            <a:avLst/>
          </a:prstGeom>
        </p:spPr>
        <p:txBody>
          <a:bodyPr/>
          <a:lstStyle>
            <a:lvl1pPr marL="216000" indent="-216000">
              <a:buFont typeface="Calibri" panose="020F050202020403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31788F59-82C9-5062-E29F-74962262CAC1}"/>
              </a:ext>
            </a:extLst>
          </p:cNvPr>
          <p:cNvSpPr>
            <a:spLocks noGrp="1"/>
          </p:cNvSpPr>
          <p:nvPr>
            <p:ph type="title"/>
          </p:nvPr>
        </p:nvSpPr>
        <p:spPr>
          <a:xfrm>
            <a:off x="348314" y="476250"/>
            <a:ext cx="56484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5" name="Content Placeholder 2">
            <a:extLst>
              <a:ext uri="{FF2B5EF4-FFF2-40B4-BE49-F238E27FC236}">
                <a16:creationId xmlns:a16="http://schemas.microsoft.com/office/drawing/2014/main" id="{06A5CC0F-E306-05B4-78E4-AA128A57F12A}"/>
              </a:ext>
            </a:extLst>
          </p:cNvPr>
          <p:cNvSpPr>
            <a:spLocks noGrp="1"/>
          </p:cNvSpPr>
          <p:nvPr>
            <p:ph idx="1"/>
          </p:nvPr>
        </p:nvSpPr>
        <p:spPr>
          <a:xfrm>
            <a:off x="348314" y="1419909"/>
            <a:ext cx="56484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4535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0D0E12FD-03AF-4087-AFA2-EA9EE8CFB1A2}"/>
              </a:ext>
            </a:extLst>
          </p:cNvPr>
          <p:cNvSpPr>
            <a:spLocks noGrp="1"/>
          </p:cNvSpPr>
          <p:nvPr>
            <p:ph sz="half" idx="2"/>
          </p:nvPr>
        </p:nvSpPr>
        <p:spPr>
          <a:xfrm>
            <a:off x="4238625" y="476250"/>
            <a:ext cx="7598175" cy="55086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2">
            <a:extLst>
              <a:ext uri="{FF2B5EF4-FFF2-40B4-BE49-F238E27FC236}">
                <a16:creationId xmlns:a16="http://schemas.microsoft.com/office/drawing/2014/main" id="{8FAFF4E0-5C86-12AE-2382-2817358EDF53}"/>
              </a:ext>
            </a:extLst>
          </p:cNvPr>
          <p:cNvSpPr>
            <a:spLocks noGrp="1"/>
          </p:cNvSpPr>
          <p:nvPr>
            <p:ph idx="1"/>
          </p:nvPr>
        </p:nvSpPr>
        <p:spPr>
          <a:xfrm>
            <a:off x="348314"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4D35201E-3D50-5C2D-369C-163E9789F7FE}"/>
              </a:ext>
            </a:extLst>
          </p:cNvPr>
          <p:cNvSpPr>
            <a:spLocks noGrp="1"/>
          </p:cNvSpPr>
          <p:nvPr>
            <p:ph type="title"/>
          </p:nvPr>
        </p:nvSpPr>
        <p:spPr>
          <a:xfrm>
            <a:off x="348314" y="476250"/>
            <a:ext cx="370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972205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s ">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9D6752F1-DD44-6064-E954-1F249773F056}"/>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6" name="Content Placeholder 2">
            <a:extLst>
              <a:ext uri="{FF2B5EF4-FFF2-40B4-BE49-F238E27FC236}">
                <a16:creationId xmlns:a16="http://schemas.microsoft.com/office/drawing/2014/main" id="{74038C46-1B7F-5C1A-91C4-575D5C407648}"/>
              </a:ext>
            </a:extLst>
          </p:cNvPr>
          <p:cNvSpPr>
            <a:spLocks noGrp="1"/>
          </p:cNvSpPr>
          <p:nvPr>
            <p:ph idx="1"/>
          </p:nvPr>
        </p:nvSpPr>
        <p:spPr>
          <a:xfrm>
            <a:off x="348314"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096966B4-BF13-2584-7087-AF61FF06D2DA}"/>
              </a:ext>
            </a:extLst>
          </p:cNvPr>
          <p:cNvSpPr>
            <a:spLocks noGrp="1"/>
          </p:cNvSpPr>
          <p:nvPr>
            <p:ph idx="10"/>
          </p:nvPr>
        </p:nvSpPr>
        <p:spPr>
          <a:xfrm>
            <a:off x="4242290"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CD6C70AC-AF90-A359-385D-D372D83AC6EC}"/>
              </a:ext>
            </a:extLst>
          </p:cNvPr>
          <p:cNvSpPr>
            <a:spLocks noGrp="1"/>
          </p:cNvSpPr>
          <p:nvPr>
            <p:ph idx="11"/>
          </p:nvPr>
        </p:nvSpPr>
        <p:spPr>
          <a:xfrm>
            <a:off x="8130045"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3859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s - version 2">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29AF4AA3-BF4E-4E58-A98B-459E5414BF18}"/>
              </a:ext>
            </a:extLst>
          </p:cNvPr>
          <p:cNvSpPr>
            <a:spLocks noGrp="1"/>
          </p:cNvSpPr>
          <p:nvPr>
            <p:ph idx="13"/>
          </p:nvPr>
        </p:nvSpPr>
        <p:spPr>
          <a:xfrm>
            <a:off x="6188075" y="1412875"/>
            <a:ext cx="5648229"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AE6335D6-10EE-4312-850E-C74CE43D14F8}"/>
              </a:ext>
            </a:extLst>
          </p:cNvPr>
          <p:cNvSpPr>
            <a:spLocks noGrp="1"/>
          </p:cNvSpPr>
          <p:nvPr>
            <p:ph idx="14"/>
          </p:nvPr>
        </p:nvSpPr>
        <p:spPr>
          <a:xfrm>
            <a:off x="6188075" y="3788874"/>
            <a:ext cx="5648229"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1">
            <a:extLst>
              <a:ext uri="{FF2B5EF4-FFF2-40B4-BE49-F238E27FC236}">
                <a16:creationId xmlns:a16="http://schemas.microsoft.com/office/drawing/2014/main" id="{1879340F-A91E-793B-DB2C-E6319A106949}"/>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2">
            <a:extLst>
              <a:ext uri="{FF2B5EF4-FFF2-40B4-BE49-F238E27FC236}">
                <a16:creationId xmlns:a16="http://schemas.microsoft.com/office/drawing/2014/main" id="{A2C2C05F-BE7E-FCC8-E4F1-534D47BA6E0D}"/>
              </a:ext>
            </a:extLst>
          </p:cNvPr>
          <p:cNvSpPr>
            <a:spLocks noGrp="1"/>
          </p:cNvSpPr>
          <p:nvPr>
            <p:ph idx="1"/>
          </p:nvPr>
        </p:nvSpPr>
        <p:spPr>
          <a:xfrm>
            <a:off x="348314" y="1419909"/>
            <a:ext cx="56484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6413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s - version 3">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D2B6EB0-1257-0B88-6CEA-A907F527CBDB}"/>
              </a:ext>
            </a:extLst>
          </p:cNvPr>
          <p:cNvSpPr>
            <a:spLocks noGrp="1"/>
          </p:cNvSpPr>
          <p:nvPr>
            <p:ph idx="15"/>
          </p:nvPr>
        </p:nvSpPr>
        <p:spPr>
          <a:xfrm>
            <a:off x="348314" y="1419909"/>
            <a:ext cx="56484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1">
            <a:extLst>
              <a:ext uri="{FF2B5EF4-FFF2-40B4-BE49-F238E27FC236}">
                <a16:creationId xmlns:a16="http://schemas.microsoft.com/office/drawing/2014/main" id="{C25A15FD-FCFE-41A1-C6B5-5CE0B91372C2}"/>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7" name="Content Placeholder 2">
            <a:extLst>
              <a:ext uri="{FF2B5EF4-FFF2-40B4-BE49-F238E27FC236}">
                <a16:creationId xmlns:a16="http://schemas.microsoft.com/office/drawing/2014/main" id="{26B50135-6C53-A72F-F914-BC2FE80FC5BE}"/>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8D553A3B-2E82-66B7-1344-9CE126DC630F}"/>
              </a:ext>
            </a:extLst>
          </p:cNvPr>
          <p:cNvSpPr>
            <a:spLocks noGrp="1"/>
          </p:cNvSpPr>
          <p:nvPr>
            <p:ph idx="13"/>
          </p:nvPr>
        </p:nvSpPr>
        <p:spPr>
          <a:xfrm>
            <a:off x="6188075" y="1412875"/>
            <a:ext cx="5648229" cy="45792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5534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s - version 4">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1222AB4-9340-5454-7108-89E9C3E75E77}"/>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2">
            <a:extLst>
              <a:ext uri="{FF2B5EF4-FFF2-40B4-BE49-F238E27FC236}">
                <a16:creationId xmlns:a16="http://schemas.microsoft.com/office/drawing/2014/main" id="{D430803C-7B10-D218-299D-C6BE2C2AC02D}"/>
              </a:ext>
            </a:extLst>
          </p:cNvPr>
          <p:cNvSpPr>
            <a:spLocks noGrp="1"/>
          </p:cNvSpPr>
          <p:nvPr>
            <p:ph idx="1"/>
          </p:nvPr>
        </p:nvSpPr>
        <p:spPr>
          <a:xfrm>
            <a:off x="348314" y="1419909"/>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2B34803A-446A-9522-63F2-BEBAAE518E58}"/>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109B04A6-5503-A4A1-4CF4-971EF8FA16C5}"/>
              </a:ext>
            </a:extLst>
          </p:cNvPr>
          <p:cNvSpPr>
            <a:spLocks noGrp="1"/>
          </p:cNvSpPr>
          <p:nvPr>
            <p:ph idx="14"/>
          </p:nvPr>
        </p:nvSpPr>
        <p:spPr>
          <a:xfrm>
            <a:off x="6188075" y="3777909"/>
            <a:ext cx="5648229"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1856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s - version 5">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AAE64EF5-5F1A-0748-C19A-D17FD5B3B8AA}"/>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12">
            <a:extLst>
              <a:ext uri="{FF2B5EF4-FFF2-40B4-BE49-F238E27FC236}">
                <a16:creationId xmlns:a16="http://schemas.microsoft.com/office/drawing/2014/main" id="{D47C667E-1397-1DA9-3B09-017C13575DFE}"/>
              </a:ext>
            </a:extLst>
          </p:cNvPr>
          <p:cNvSpPr>
            <a:spLocks noGrp="1"/>
          </p:cNvSpPr>
          <p:nvPr>
            <p:ph sz="quarter" idx="10"/>
          </p:nvPr>
        </p:nvSpPr>
        <p:spPr>
          <a:xfrm>
            <a:off x="348314" y="1419910"/>
            <a:ext cx="5655611" cy="219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9CD144C4-8F84-3E49-3D70-373B26E67F70}"/>
              </a:ext>
            </a:extLst>
          </p:cNvPr>
          <p:cNvSpPr>
            <a:spLocks noGrp="1"/>
          </p:cNvSpPr>
          <p:nvPr>
            <p:ph sz="quarter" idx="11"/>
          </p:nvPr>
        </p:nvSpPr>
        <p:spPr>
          <a:xfrm>
            <a:off x="6184900" y="1419910"/>
            <a:ext cx="5655611" cy="219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Content Placeholder 2">
            <a:extLst>
              <a:ext uri="{FF2B5EF4-FFF2-40B4-BE49-F238E27FC236}">
                <a16:creationId xmlns:a16="http://schemas.microsoft.com/office/drawing/2014/main" id="{0A1A845D-9959-78DB-063F-DF993E4428A4}"/>
              </a:ext>
            </a:extLst>
          </p:cNvPr>
          <p:cNvSpPr>
            <a:spLocks noGrp="1"/>
          </p:cNvSpPr>
          <p:nvPr>
            <p:ph idx="16"/>
          </p:nvPr>
        </p:nvSpPr>
        <p:spPr>
          <a:xfrm>
            <a:off x="348314" y="3777909"/>
            <a:ext cx="11480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0194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ntents">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EC24616C-D896-B389-2FF8-A59BB8B1091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12">
            <a:extLst>
              <a:ext uri="{FF2B5EF4-FFF2-40B4-BE49-F238E27FC236}">
                <a16:creationId xmlns:a16="http://schemas.microsoft.com/office/drawing/2014/main" id="{2DEA4315-570C-6B44-BDDB-41375F3F5AEB}"/>
              </a:ext>
            </a:extLst>
          </p:cNvPr>
          <p:cNvSpPr>
            <a:spLocks noGrp="1"/>
          </p:cNvSpPr>
          <p:nvPr>
            <p:ph sz="quarter" idx="10"/>
          </p:nvPr>
        </p:nvSpPr>
        <p:spPr>
          <a:xfrm>
            <a:off x="348314" y="1419910"/>
            <a:ext cx="5655611" cy="219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1D8A4818-0C5C-40B5-49C6-65569B842DC3}"/>
              </a:ext>
            </a:extLst>
          </p:cNvPr>
          <p:cNvSpPr>
            <a:spLocks noGrp="1"/>
          </p:cNvSpPr>
          <p:nvPr>
            <p:ph sz="quarter" idx="11"/>
          </p:nvPr>
        </p:nvSpPr>
        <p:spPr>
          <a:xfrm>
            <a:off x="6184900" y="1419910"/>
            <a:ext cx="5655611" cy="219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Content Placeholder 2">
            <a:extLst>
              <a:ext uri="{FF2B5EF4-FFF2-40B4-BE49-F238E27FC236}">
                <a16:creationId xmlns:a16="http://schemas.microsoft.com/office/drawing/2014/main" id="{AE0C6272-6D2F-5D5B-9A93-1AC45668F998}"/>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4222670B-0248-6CAD-DF27-1D8E9B639466}"/>
              </a:ext>
            </a:extLst>
          </p:cNvPr>
          <p:cNvSpPr>
            <a:spLocks noGrp="1"/>
          </p:cNvSpPr>
          <p:nvPr>
            <p:ph idx="14"/>
          </p:nvPr>
        </p:nvSpPr>
        <p:spPr>
          <a:xfrm>
            <a:off x="6188075" y="3777909"/>
            <a:ext cx="5648229"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36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54DF360-9D3B-4A56-FAA7-043BCC359DB8}"/>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F4998B1B-9E99-7A70-3A9F-1DF509823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8" name="Footer Placeholder 4">
            <a:extLst>
              <a:ext uri="{FF2B5EF4-FFF2-40B4-BE49-F238E27FC236}">
                <a16:creationId xmlns:a16="http://schemas.microsoft.com/office/drawing/2014/main" id="{5EB6EAFC-F44F-91EE-4A03-509CCD3730E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2024</a:t>
            </a:fld>
            <a:r>
              <a:rPr lang="en-US" dirty="0">
                <a:solidFill>
                  <a:schemeClr val="bg1"/>
                </a:solidFill>
              </a:rPr>
              <a:t>. All rights reserved. Informa Tech, a trading division of Informa PLC</a:t>
            </a:r>
            <a:endParaRPr lang="en-GB" dirty="0">
              <a:solidFill>
                <a:schemeClr val="bg1"/>
              </a:solidFill>
            </a:endParaRPr>
          </a:p>
        </p:txBody>
      </p:sp>
      <p:pic>
        <p:nvPicPr>
          <p:cNvPr id="11" name="Graphic 10">
            <a:extLst>
              <a:ext uri="{FF2B5EF4-FFF2-40B4-BE49-F238E27FC236}">
                <a16:creationId xmlns:a16="http://schemas.microsoft.com/office/drawing/2014/main" id="{06449409-B89F-1EAD-3595-1290E9E8BF5C}"/>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670000" y="6247807"/>
            <a:ext cx="1166400" cy="250323"/>
          </a:xfrm>
          <a:prstGeom prst="rect">
            <a:avLst/>
          </a:prstGeom>
        </p:spPr>
      </p:pic>
      <p:sp>
        <p:nvSpPr>
          <p:cNvPr id="12" name="Footer Placeholder 4">
            <a:extLst>
              <a:ext uri="{FF2B5EF4-FFF2-40B4-BE49-F238E27FC236}">
                <a16:creationId xmlns:a16="http://schemas.microsoft.com/office/drawing/2014/main" id="{17419D14-9110-012F-120D-A8BA1E2F704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1"/>
                </a:solidFill>
              </a:rPr>
              <a:t>Copyright © </a:t>
            </a:r>
            <a:fld id="{0AEACA82-443F-F143-97A9-1017F472789A}" type="datetimeyyyy">
              <a:rPr lang="en-US" smtClean="0">
                <a:solidFill>
                  <a:schemeClr val="tx1"/>
                </a:solidFill>
              </a:rPr>
              <a:pPr algn="ctr"/>
              <a:t>2024</a:t>
            </a:fld>
            <a:r>
              <a:rPr lang="en-US" dirty="0">
                <a:solidFill>
                  <a:schemeClr val="tx1"/>
                </a:solidFill>
              </a:rPr>
              <a:t>. All rights reserved. Informa Tech, a trading division of Informa PLC</a:t>
            </a:r>
            <a:endParaRPr lang="en-GB" dirty="0">
              <a:solidFill>
                <a:schemeClr val="tx1"/>
              </a:solidFill>
            </a:endParaRPr>
          </a:p>
        </p:txBody>
      </p:sp>
      <p:sp>
        <p:nvSpPr>
          <p:cNvPr id="13" name="Slide Number Placeholder 5">
            <a:extLst>
              <a:ext uri="{FF2B5EF4-FFF2-40B4-BE49-F238E27FC236}">
                <a16:creationId xmlns:a16="http://schemas.microsoft.com/office/drawing/2014/main" id="{AC67A5E3-859E-6C58-F743-30363F4D25AE}"/>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62FBD648-5013-C295-2F48-541924D8C0C4}"/>
              </a:ext>
            </a:extLst>
          </p:cNvPr>
          <p:cNvSpPr>
            <a:spLocks noGrp="1"/>
          </p:cNvSpPr>
          <p:nvPr>
            <p:ph type="title" hasCustomPrompt="1"/>
          </p:nvPr>
        </p:nvSpPr>
        <p:spPr>
          <a:xfrm>
            <a:off x="347664" y="2086928"/>
            <a:ext cx="7600949" cy="3204210"/>
          </a:xfrm>
          <a:prstGeom prst="rect">
            <a:avLst/>
          </a:prstGeom>
        </p:spPr>
        <p:txBody>
          <a:bodyPr anchor="t" anchorCtr="0">
            <a:noAutofit/>
          </a:bodyPr>
          <a:lstStyle>
            <a:lvl1pPr>
              <a:lnSpc>
                <a:spcPct val="80000"/>
              </a:lnSpc>
              <a:defRPr sz="5600" b="1" spc="-20" baseline="0">
                <a:solidFill>
                  <a:schemeClr val="accent1"/>
                </a:solidFill>
              </a:defRPr>
            </a:lvl1pPr>
          </a:lstStyle>
          <a:p>
            <a:r>
              <a:rPr lang="en-GB"/>
              <a:t>Divider slide title</a:t>
            </a:r>
            <a:br>
              <a:rPr lang="en-GB"/>
            </a:br>
            <a:r>
              <a:rPr lang="en-GB"/>
              <a:t>goes here</a:t>
            </a:r>
          </a:p>
        </p:txBody>
      </p:sp>
      <p:cxnSp>
        <p:nvCxnSpPr>
          <p:cNvPr id="6" name="Straight Connector 5">
            <a:extLst>
              <a:ext uri="{FF2B5EF4-FFF2-40B4-BE49-F238E27FC236}">
                <a16:creationId xmlns:a16="http://schemas.microsoft.com/office/drawing/2014/main" id="{C70FC7FE-DA8A-596F-40AE-4B7176FB2918}"/>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649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647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98201E-7E81-0F56-A54D-740CE49AEE03}"/>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4110166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ppendix Divi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F27A14-54A1-758A-0CFC-53E929FBE1CF}"/>
              </a:ext>
            </a:extLst>
          </p:cNvPr>
          <p:cNvSpPr txBox="1"/>
          <p:nvPr userDrawn="1"/>
        </p:nvSpPr>
        <p:spPr>
          <a:xfrm>
            <a:off x="268189" y="1889701"/>
            <a:ext cx="5659436" cy="954107"/>
          </a:xfrm>
          <a:prstGeom prst="rect">
            <a:avLst/>
          </a:prstGeom>
          <a:noFill/>
        </p:spPr>
        <p:txBody>
          <a:bodyPr wrap="square" rtlCol="0">
            <a:spAutoFit/>
          </a:bodyPr>
          <a:lstStyle/>
          <a:p>
            <a:r>
              <a:rPr lang="en-US" sz="5600" b="1" dirty="0">
                <a:solidFill>
                  <a:schemeClr val="accent1"/>
                </a:solidFill>
                <a:latin typeface="+mn-lt"/>
              </a:rPr>
              <a:t>Appendix</a:t>
            </a:r>
          </a:p>
        </p:txBody>
      </p:sp>
      <p:sp>
        <p:nvSpPr>
          <p:cNvPr id="4" name="Slide Number Placeholder 5">
            <a:extLst>
              <a:ext uri="{FF2B5EF4-FFF2-40B4-BE49-F238E27FC236}">
                <a16:creationId xmlns:a16="http://schemas.microsoft.com/office/drawing/2014/main" id="{954DF360-9D3B-4A56-FAA7-043BCC359DB8}"/>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F4998B1B-9E99-7A70-3A9F-1DF509823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8" name="Footer Placeholder 4">
            <a:extLst>
              <a:ext uri="{FF2B5EF4-FFF2-40B4-BE49-F238E27FC236}">
                <a16:creationId xmlns:a16="http://schemas.microsoft.com/office/drawing/2014/main" id="{5EB6EAFC-F44F-91EE-4A03-509CCD3730E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2024</a:t>
            </a:fld>
            <a:r>
              <a:rPr lang="en-US" dirty="0">
                <a:solidFill>
                  <a:schemeClr val="bg1"/>
                </a:solidFill>
              </a:rPr>
              <a:t>. All rights reserved. Informa Tech, a trading division of Informa PLC</a:t>
            </a:r>
            <a:endParaRPr lang="en-GB" dirty="0">
              <a:solidFill>
                <a:schemeClr val="bg1"/>
              </a:solidFill>
            </a:endParaRPr>
          </a:p>
        </p:txBody>
      </p:sp>
      <p:pic>
        <p:nvPicPr>
          <p:cNvPr id="11" name="Graphic 10">
            <a:extLst>
              <a:ext uri="{FF2B5EF4-FFF2-40B4-BE49-F238E27FC236}">
                <a16:creationId xmlns:a16="http://schemas.microsoft.com/office/drawing/2014/main" id="{06449409-B89F-1EAD-3595-1290E9E8BF5C}"/>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670000" y="6247807"/>
            <a:ext cx="1166400" cy="250323"/>
          </a:xfrm>
          <a:prstGeom prst="rect">
            <a:avLst/>
          </a:prstGeom>
        </p:spPr>
      </p:pic>
      <p:sp>
        <p:nvSpPr>
          <p:cNvPr id="12" name="Footer Placeholder 4">
            <a:extLst>
              <a:ext uri="{FF2B5EF4-FFF2-40B4-BE49-F238E27FC236}">
                <a16:creationId xmlns:a16="http://schemas.microsoft.com/office/drawing/2014/main" id="{17419D14-9110-012F-120D-A8BA1E2F704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1"/>
                </a:solidFill>
              </a:rPr>
              <a:t>Copyright © </a:t>
            </a:r>
            <a:fld id="{0AEACA82-443F-F143-97A9-1017F472789A}" type="datetimeyyyy">
              <a:rPr lang="en-US" smtClean="0">
                <a:solidFill>
                  <a:schemeClr val="tx1"/>
                </a:solidFill>
              </a:rPr>
              <a:pPr algn="ctr"/>
              <a:t>2024</a:t>
            </a:fld>
            <a:r>
              <a:rPr lang="en-US" dirty="0">
                <a:solidFill>
                  <a:schemeClr val="tx1"/>
                </a:solidFill>
              </a:rPr>
              <a:t>. All rights reserved. Informa Tech, a trading division of Informa PLC</a:t>
            </a:r>
            <a:endParaRPr lang="en-GB" dirty="0">
              <a:solidFill>
                <a:schemeClr val="tx1"/>
              </a:solidFill>
            </a:endParaRPr>
          </a:p>
        </p:txBody>
      </p:sp>
      <p:sp>
        <p:nvSpPr>
          <p:cNvPr id="13" name="Slide Number Placeholder 5">
            <a:extLst>
              <a:ext uri="{FF2B5EF4-FFF2-40B4-BE49-F238E27FC236}">
                <a16:creationId xmlns:a16="http://schemas.microsoft.com/office/drawing/2014/main" id="{AC67A5E3-859E-6C58-F743-30363F4D25AE}"/>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4F4459E0-3C42-1528-682F-0631964AF215}"/>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535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lid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Content Placeholder 12">
            <a:extLst>
              <a:ext uri="{FF2B5EF4-FFF2-40B4-BE49-F238E27FC236}">
                <a16:creationId xmlns:a16="http://schemas.microsoft.com/office/drawing/2014/main" id="{8A449E67-25F4-0115-8786-3325B66EE76D}"/>
              </a:ext>
            </a:extLst>
          </p:cNvPr>
          <p:cNvSpPr>
            <a:spLocks noGrp="1"/>
          </p:cNvSpPr>
          <p:nvPr>
            <p:ph sz="quarter" idx="10"/>
          </p:nvPr>
        </p:nvSpPr>
        <p:spPr>
          <a:xfrm>
            <a:off x="348314" y="1412875"/>
            <a:ext cx="11480800" cy="4575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3" name="Title Placeholder 1">
            <a:extLst>
              <a:ext uri="{FF2B5EF4-FFF2-40B4-BE49-F238E27FC236}">
                <a16:creationId xmlns:a16="http://schemas.microsoft.com/office/drawing/2014/main" id="{422B2C43-9BC6-A9C0-A310-150EA6DCB2DC}"/>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210502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Legal Disclaimer">
    <p:bg>
      <p:bgPr>
        <a:blipFill dpi="0" rotWithShape="1">
          <a:blip r:embed="rId2" cstate="print">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E53201F-D277-FA1F-012C-2688183E2CB8}"/>
              </a:ext>
            </a:extLst>
          </p:cNvPr>
          <p:cNvSpPr txBox="1"/>
          <p:nvPr userDrawn="1"/>
        </p:nvSpPr>
        <p:spPr>
          <a:xfrm>
            <a:off x="256585" y="3884093"/>
            <a:ext cx="7676153" cy="2308324"/>
          </a:xfrm>
          <a:prstGeom prst="rect">
            <a:avLst/>
          </a:prstGeom>
          <a:noFill/>
        </p:spPr>
        <p:txBody>
          <a:bodyPr wrap="square" numCol="3" rtlCol="0" anchor="b">
            <a:spAutoFit/>
          </a:bodyPr>
          <a:lstStyle/>
          <a:p>
            <a:endParaRPr lang="en-US" sz="1200" b="1" dirty="0">
              <a:solidFill>
                <a:schemeClr val="accent1"/>
              </a:solidFill>
            </a:endParaRPr>
          </a:p>
          <a:p>
            <a:r>
              <a:rPr lang="en-US" sz="1200" b="1" dirty="0">
                <a:solidFill>
                  <a:schemeClr val="accent1"/>
                </a:solidFill>
              </a:rPr>
              <a:t>Get in touch</a:t>
            </a:r>
          </a:p>
          <a:p>
            <a:r>
              <a:rPr lang="en-US" sz="1200" dirty="0">
                <a:solidFill>
                  <a:schemeClr val="tx1"/>
                </a:solidFill>
              </a:rPr>
              <a:t>Americas</a:t>
            </a:r>
          </a:p>
          <a:p>
            <a:r>
              <a:rPr lang="en-US" sz="1200" dirty="0">
                <a:solidFill>
                  <a:schemeClr val="accent1"/>
                </a:solidFill>
                <a:hlinkClick r:id="rId3">
                  <a:extLst>
                    <a:ext uri="{A12FA001-AC4F-418D-AE19-62706E023703}">
                      <ahyp:hlinkClr xmlns:ahyp="http://schemas.microsoft.com/office/drawing/2018/hyperlinkcolor" val="tx"/>
                    </a:ext>
                  </a:extLst>
                </a:hlinkClick>
              </a:rPr>
              <a:t>customersuccess@omdia.com</a:t>
            </a:r>
            <a:r>
              <a:rPr lang="en-US" sz="1200" dirty="0">
                <a:solidFill>
                  <a:schemeClr val="tx1"/>
                </a:solidFill>
              </a:rPr>
              <a:t> </a:t>
            </a:r>
          </a:p>
          <a:p>
            <a:r>
              <a:rPr lang="en-US" sz="1200" dirty="0">
                <a:solidFill>
                  <a:schemeClr val="tx1"/>
                </a:solidFill>
              </a:rPr>
              <a:t>08:00 – 18:00 GMT -5</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Europe, Middle East &amp; Africa</a:t>
            </a:r>
          </a:p>
          <a:p>
            <a:r>
              <a:rPr lang="en-US" sz="1200" dirty="0">
                <a:solidFill>
                  <a:schemeClr val="accent1"/>
                </a:solidFill>
                <a:hlinkClick r:id="rId3">
                  <a:extLst>
                    <a:ext uri="{A12FA001-AC4F-418D-AE19-62706E023703}">
                      <ahyp:hlinkClr xmlns:ahyp="http://schemas.microsoft.com/office/drawing/2018/hyperlinkcolor" val="tx"/>
                    </a:ext>
                  </a:extLst>
                </a:hlinkClick>
              </a:rPr>
              <a:t>customersuccess@omdia.com</a:t>
            </a:r>
            <a:r>
              <a:rPr lang="en-US" sz="1200" dirty="0">
                <a:solidFill>
                  <a:schemeClr val="accent1"/>
                </a:solidFill>
              </a:rPr>
              <a:t> </a:t>
            </a:r>
          </a:p>
          <a:p>
            <a:r>
              <a:rPr lang="en-US" sz="1200" dirty="0">
                <a:solidFill>
                  <a:schemeClr val="tx1"/>
                </a:solidFill>
              </a:rPr>
              <a:t>8:00 – 18:00 GMT</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Asia Pacific</a:t>
            </a:r>
          </a:p>
          <a:p>
            <a:r>
              <a:rPr lang="en-US" sz="1200" dirty="0">
                <a:solidFill>
                  <a:schemeClr val="accent1"/>
                </a:solidFill>
                <a:hlinkClick r:id="rId3">
                  <a:extLst>
                    <a:ext uri="{A12FA001-AC4F-418D-AE19-62706E023703}">
                      <ahyp:hlinkClr xmlns:ahyp="http://schemas.microsoft.com/office/drawing/2018/hyperlinkcolor" val="tx"/>
                    </a:ext>
                  </a:extLst>
                </a:hlinkClick>
              </a:rPr>
              <a:t>customersuccess@omdia.com</a:t>
            </a:r>
            <a:r>
              <a:rPr lang="en-US" sz="1200" dirty="0">
                <a:solidFill>
                  <a:schemeClr val="accent1"/>
                </a:solidFill>
              </a:rPr>
              <a:t> </a:t>
            </a:r>
          </a:p>
          <a:p>
            <a:r>
              <a:rPr lang="en-US" sz="1200" dirty="0">
                <a:solidFill>
                  <a:schemeClr val="tx1"/>
                </a:solidFill>
              </a:rPr>
              <a:t>08:00 – 18:00 GMT + 8</a:t>
            </a:r>
          </a:p>
        </p:txBody>
      </p:sp>
      <p:sp>
        <p:nvSpPr>
          <p:cNvPr id="6" name="TextBox 5">
            <a:extLst>
              <a:ext uri="{FF2B5EF4-FFF2-40B4-BE49-F238E27FC236}">
                <a16:creationId xmlns:a16="http://schemas.microsoft.com/office/drawing/2014/main" id="{C21B1634-6E67-DC76-63DC-3549CE45D3CA}"/>
              </a:ext>
            </a:extLst>
          </p:cNvPr>
          <p:cNvSpPr txBox="1"/>
          <p:nvPr userDrawn="1"/>
        </p:nvSpPr>
        <p:spPr>
          <a:xfrm>
            <a:off x="256585" y="483116"/>
            <a:ext cx="9635127" cy="3370153"/>
          </a:xfrm>
          <a:prstGeom prst="rect">
            <a:avLst/>
          </a:prstGeom>
          <a:noFill/>
        </p:spPr>
        <p:txBody>
          <a:bodyPr wrap="square" tIns="0" rtlCol="0">
            <a:spAutoFit/>
          </a:bodyPr>
          <a:lstStyle/>
          <a:p>
            <a:r>
              <a:rPr lang="en-US" sz="1200" b="1" dirty="0">
                <a:solidFill>
                  <a:schemeClr val="accent1"/>
                </a:solidFill>
              </a:rPr>
              <a:t>Disclaimer</a:t>
            </a:r>
            <a:br>
              <a:rPr lang="en-US" sz="1200" dirty="0">
                <a:solidFill>
                  <a:schemeClr val="tx1"/>
                </a:solidFill>
              </a:rPr>
            </a:br>
            <a:br>
              <a:rPr lang="en-US" sz="1200" dirty="0">
                <a:solidFill>
                  <a:schemeClr val="tx1"/>
                </a:solidFill>
              </a:rPr>
            </a:br>
            <a:r>
              <a:rPr lang="en-GB" sz="1200" dirty="0">
                <a:solidFill>
                  <a:schemeClr val="tx1"/>
                </a:solidFill>
              </a:rPr>
              <a:t>The Omdia research, data and information referenced herein (the “Omdia Materials”) are the copyrighted property of Informa Tech and its subsidiaries or affiliates (together “Informa Tech”) or its third party data providers and represent data, research, opinions, or viewpoints published by Informa Tech, and are not representations of fact.</a:t>
            </a:r>
          </a:p>
          <a:p>
            <a:endParaRPr lang="en-GB" sz="1200" dirty="0">
              <a:solidFill>
                <a:schemeClr val="tx1"/>
              </a:solidFill>
            </a:endParaRPr>
          </a:p>
          <a:p>
            <a:r>
              <a:rPr lang="en-GB" sz="1200" dirty="0">
                <a:solidFill>
                  <a:schemeClr val="tx1"/>
                </a:solidFill>
              </a:rPr>
              <a:t>The Omdia Materials reflect information and opinions from the original publication date and not from the date of this document. The information and opinions expressed in the Omdia Materials are subject to change without notice and Informa Tech does not have any duty or responsibility to update the Omdia Materials or this publication as a result. </a:t>
            </a:r>
          </a:p>
          <a:p>
            <a:endParaRPr lang="en-GB" sz="1200" dirty="0">
              <a:solidFill>
                <a:schemeClr val="tx1"/>
              </a:solidFill>
            </a:endParaRPr>
          </a:p>
          <a:p>
            <a:r>
              <a:rPr lang="en-GB" sz="1200" dirty="0">
                <a:solidFill>
                  <a:schemeClr val="tx1"/>
                </a:solidFill>
              </a:rPr>
              <a:t>Omdia Materials are delivered on an “as-is” and “as-available” basis. No representation or warranty, express or implied, is made as to the fairness, accuracy, completeness, or correctness of the information, opinions, and conclusions contained in Omdia Materials. </a:t>
            </a:r>
          </a:p>
          <a:p>
            <a:endParaRPr lang="en-GB" sz="1200" dirty="0">
              <a:solidFill>
                <a:schemeClr val="tx1"/>
              </a:solidFill>
            </a:endParaRPr>
          </a:p>
          <a:p>
            <a:r>
              <a:rPr lang="en-GB" sz="1200" dirty="0">
                <a:solidFill>
                  <a:schemeClr val="tx1"/>
                </a:solidFill>
              </a:rPr>
              <a:t>To the maximum extent permitted by law, Informa Tech and its affiliates, officers, directors, employees, agents, and third party data providers disclaim any liability (including, without limitation, any liability arising from fault or negligence) as to the accuracy or completeness or use of the Omdia Materials. Informa Tech will not, under any circumstance whatsoever, be liable for any trading, investment, commercial, or other decisions based on or made in reliance of the Omdia Materials.</a:t>
            </a:r>
          </a:p>
          <a:p>
            <a:endParaRPr lang="en-GB" sz="1200" dirty="0">
              <a:solidFill>
                <a:schemeClr val="tx1"/>
              </a:solidFill>
            </a:endParaRPr>
          </a:p>
        </p:txBody>
      </p:sp>
      <p:cxnSp>
        <p:nvCxnSpPr>
          <p:cNvPr id="17" name="Straight Connector 16">
            <a:extLst>
              <a:ext uri="{FF2B5EF4-FFF2-40B4-BE49-F238E27FC236}">
                <a16:creationId xmlns:a16="http://schemas.microsoft.com/office/drawing/2014/main" id="{F1929A7B-7AA3-37E6-4A32-E1BE42055872}"/>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8E1B4304-3246-96A1-6FAB-4DB13DB092D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70000" y="6247807"/>
            <a:ext cx="1166400" cy="250323"/>
          </a:xfrm>
          <a:prstGeom prst="rect">
            <a:avLst/>
          </a:prstGeom>
        </p:spPr>
      </p:pic>
      <p:sp>
        <p:nvSpPr>
          <p:cNvPr id="19" name="Footer Placeholder 4">
            <a:extLst>
              <a:ext uri="{FF2B5EF4-FFF2-40B4-BE49-F238E27FC236}">
                <a16:creationId xmlns:a16="http://schemas.microsoft.com/office/drawing/2014/main" id="{DA247BFF-6DF6-E7B6-57ED-81C28558DE88}"/>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2024</a:t>
            </a:fld>
            <a:r>
              <a:rPr lang="en-US" dirty="0"/>
              <a:t>. All rights reserved. Informa Tech, a trading division of Informa PLC</a:t>
            </a:r>
            <a:endParaRPr lang="en-GB" dirty="0"/>
          </a:p>
        </p:txBody>
      </p:sp>
      <p:sp>
        <p:nvSpPr>
          <p:cNvPr id="20" name="Slide Number Placeholder 5">
            <a:extLst>
              <a:ext uri="{FF2B5EF4-FFF2-40B4-BE49-F238E27FC236}">
                <a16:creationId xmlns:a16="http://schemas.microsoft.com/office/drawing/2014/main" id="{C3541C01-2163-8CDB-015B-E40D545A65A0}"/>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330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FE22-3D98-58BA-0310-630442A9E996}"/>
              </a:ext>
            </a:extLst>
          </p:cNvPr>
          <p:cNvSpPr>
            <a:spLocks noGrp="1"/>
          </p:cNvSpPr>
          <p:nvPr>
            <p:ph type="title" hasCustomPrompt="1"/>
          </p:nvPr>
        </p:nvSpPr>
        <p:spPr>
          <a:xfrm>
            <a:off x="338473" y="465696"/>
            <a:ext cx="9544050" cy="3373200"/>
          </a:xfrm>
        </p:spPr>
        <p:txBody>
          <a:bodyPr anchor="b"/>
          <a:lstStyle>
            <a:lvl1pPr>
              <a:defRPr sz="5600">
                <a:solidFill>
                  <a:schemeClr val="bg1"/>
                </a:solidFill>
              </a:defRPr>
            </a:lvl1pPr>
          </a:lstStyle>
          <a:p>
            <a:r>
              <a:rPr lang="en-US"/>
              <a:t>“Example catalyst text of up to six lines; that is, no more than 25 words or so.”</a:t>
            </a:r>
            <a:endParaRPr lang="en-GB"/>
          </a:p>
        </p:txBody>
      </p:sp>
      <p:sp>
        <p:nvSpPr>
          <p:cNvPr id="13" name="Slide Number Placeholder 5">
            <a:extLst>
              <a:ext uri="{FF2B5EF4-FFF2-40B4-BE49-F238E27FC236}">
                <a16:creationId xmlns:a16="http://schemas.microsoft.com/office/drawing/2014/main" id="{A29FA0C4-737C-755A-3EFF-97CA2ACA45D6}"/>
              </a:ext>
            </a:extLst>
          </p:cNvPr>
          <p:cNvSpPr>
            <a:spLocks noGrp="1"/>
          </p:cNvSpPr>
          <p:nvPr>
            <p:ph type="sldNum" sz="quarter" idx="4"/>
          </p:nvPr>
        </p:nvSpPr>
        <p:spPr>
          <a:xfrm>
            <a:off x="347663" y="6171324"/>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Page </a:t>
            </a:r>
            <a:fld id="{A30585B2-4AE5-4E24-B2F9-21CF896AC489}" type="slidenum">
              <a:rPr lang="en-GB" smtClean="0"/>
              <a:pPr/>
              <a:t>‹#›</a:t>
            </a:fld>
            <a:endParaRPr lang="en-GB" dirty="0"/>
          </a:p>
        </p:txBody>
      </p:sp>
      <p:cxnSp>
        <p:nvCxnSpPr>
          <p:cNvPr id="14" name="Straight Connector 13">
            <a:extLst>
              <a:ext uri="{FF2B5EF4-FFF2-40B4-BE49-F238E27FC236}">
                <a16:creationId xmlns:a16="http://schemas.microsoft.com/office/drawing/2014/main" id="{1C196BFC-8080-32FA-0E02-68757B424FBF}"/>
              </a:ext>
            </a:extLst>
          </p:cNvPr>
          <p:cNvCxnSpPr>
            <a:cxnSpLocks/>
          </p:cNvCxnSpPr>
          <p:nvPr userDrawn="1"/>
        </p:nvCxnSpPr>
        <p:spPr>
          <a:xfrm>
            <a:off x="347663" y="6087665"/>
            <a:ext cx="11487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22E54122-2FEC-83B1-42E6-6EC85FB928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0000" y="6247807"/>
            <a:ext cx="1166400" cy="250323"/>
          </a:xfrm>
          <a:prstGeom prst="rect">
            <a:avLst/>
          </a:prstGeom>
        </p:spPr>
      </p:pic>
      <p:sp>
        <p:nvSpPr>
          <p:cNvPr id="16" name="Footer Placeholder 4">
            <a:extLst>
              <a:ext uri="{FF2B5EF4-FFF2-40B4-BE49-F238E27FC236}">
                <a16:creationId xmlns:a16="http://schemas.microsoft.com/office/drawing/2014/main" id="{99824E61-7832-7346-5B5C-A5219D43CF0B}"/>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2024</a:t>
            </a:fld>
            <a:r>
              <a:rPr lang="en-US" dirty="0">
                <a:solidFill>
                  <a:schemeClr val="bg1"/>
                </a:solidFill>
              </a:rPr>
              <a:t>. All rights reserved. Informa Tech, a trading division of Informa PLC</a:t>
            </a:r>
            <a:endParaRPr lang="en-GB" dirty="0">
              <a:solidFill>
                <a:schemeClr val="bg1"/>
              </a:solidFill>
            </a:endParaRPr>
          </a:p>
        </p:txBody>
      </p:sp>
      <p:sp>
        <p:nvSpPr>
          <p:cNvPr id="5" name="Text Placeholder 4">
            <a:extLst>
              <a:ext uri="{FF2B5EF4-FFF2-40B4-BE49-F238E27FC236}">
                <a16:creationId xmlns:a16="http://schemas.microsoft.com/office/drawing/2014/main" id="{FE52003F-2F27-11FA-751E-3CBF5E06A262}"/>
              </a:ext>
            </a:extLst>
          </p:cNvPr>
          <p:cNvSpPr>
            <a:spLocks noGrp="1"/>
          </p:cNvSpPr>
          <p:nvPr>
            <p:ph type="body" sz="quarter" idx="10" hasCustomPrompt="1"/>
          </p:nvPr>
        </p:nvSpPr>
        <p:spPr>
          <a:xfrm>
            <a:off x="338473" y="4010252"/>
            <a:ext cx="4043362" cy="1333499"/>
          </a:xfrm>
          <a:prstGeom prst="rect">
            <a:avLst/>
          </a:prstGeom>
        </p:spPr>
        <p:txBody>
          <a:bodyPr wrap="square" anchor="b"/>
          <a:lstStyle>
            <a:lvl1pPr marL="0" indent="0">
              <a:buNone/>
              <a:defRPr sz="2800">
                <a:solidFill>
                  <a:schemeClr val="bg1"/>
                </a:solidFill>
              </a:defRPr>
            </a:lvl1pPr>
            <a:lvl2pPr marL="216000" indent="0">
              <a:buNone/>
              <a:defRPr/>
            </a:lvl2pPr>
          </a:lstStyle>
          <a:p>
            <a:pPr marL="216000" marR="0" lvl="0" indent="-216000" algn="l" defTabSz="914400" rtl="0" eaLnBrk="1" fontAlgn="auto" latinLnBrk="0" hangingPunct="1">
              <a:lnSpc>
                <a:spcPct val="100000"/>
              </a:lnSpc>
              <a:spcBef>
                <a:spcPts val="0"/>
              </a:spcBef>
              <a:spcAft>
                <a:spcPts val="0"/>
              </a:spcAft>
              <a:buClrTx/>
              <a:buSzTx/>
              <a:tabLst/>
              <a:defRPr/>
            </a:pPr>
            <a:r>
              <a:rPr lang="en-MY" sz="2800" dirty="0">
                <a:solidFill>
                  <a:schemeClr val="bg1"/>
                </a:solidFill>
              </a:rPr>
              <a:t>Analyst Name</a:t>
            </a:r>
          </a:p>
          <a:p>
            <a:pPr marL="216000" marR="0" lvl="0" indent="-216000" algn="l" defTabSz="914400" rtl="0" eaLnBrk="1" fontAlgn="auto" latinLnBrk="0" hangingPunct="1">
              <a:lnSpc>
                <a:spcPct val="100000"/>
              </a:lnSpc>
              <a:spcBef>
                <a:spcPts val="0"/>
              </a:spcBef>
              <a:spcAft>
                <a:spcPts val="0"/>
              </a:spcAft>
              <a:buClrTx/>
              <a:buSzTx/>
              <a:tabLst/>
              <a:defRPr/>
            </a:pPr>
            <a:r>
              <a:rPr lang="en-MY" sz="2800" dirty="0">
                <a:solidFill>
                  <a:schemeClr val="bg1"/>
                </a:solidFill>
              </a:rPr>
              <a:t>Role Title, Sector</a:t>
            </a:r>
            <a:endParaRPr lang="en-US" sz="2800" dirty="0">
              <a:solidFill>
                <a:schemeClr val="bg1"/>
              </a:solidFill>
            </a:endParaRPr>
          </a:p>
        </p:txBody>
      </p:sp>
    </p:spTree>
    <p:extLst>
      <p:ext uri="{BB962C8B-B14F-4D97-AF65-F5344CB8AC3E}">
        <p14:creationId xmlns:p14="http://schemas.microsoft.com/office/powerpoint/2010/main" val="694452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 One Column">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8BB78D-AEEB-DEC9-569A-79A415181A75}"/>
              </a:ext>
            </a:extLst>
          </p:cNvPr>
          <p:cNvSpPr>
            <a:spLocks noGrp="1"/>
          </p:cNvSpPr>
          <p:nvPr>
            <p:ph type="title" hasCustomPrompt="1"/>
          </p:nvPr>
        </p:nvSpPr>
        <p:spPr>
          <a:xfrm>
            <a:off x="348314" y="476250"/>
            <a:ext cx="11480800" cy="684214"/>
          </a:xfrm>
          <a:prstGeom prst="rect">
            <a:avLst/>
          </a:prstGeom>
        </p:spPr>
        <p:txBody>
          <a:bodyPr vert="horz" lIns="0" tIns="0" rIns="0" bIns="0" rtlCol="0" anchor="t" anchorCtr="0">
            <a:noAutofit/>
          </a:bodyPr>
          <a:lstStyle>
            <a:lvl1pPr>
              <a:defRPr/>
            </a:lvl1pPr>
          </a:lstStyle>
          <a:p>
            <a:r>
              <a:rPr lang="en-US"/>
              <a:t>Contents</a:t>
            </a:r>
            <a:endParaRPr lang="en-GB"/>
          </a:p>
        </p:txBody>
      </p:sp>
      <p:sp>
        <p:nvSpPr>
          <p:cNvPr id="3" name="Text Placeholder 6">
            <a:extLst>
              <a:ext uri="{FF2B5EF4-FFF2-40B4-BE49-F238E27FC236}">
                <a16:creationId xmlns:a16="http://schemas.microsoft.com/office/drawing/2014/main" id="{6EAB8A3E-6336-8B27-A565-D1625BD4FB65}"/>
              </a:ext>
            </a:extLst>
          </p:cNvPr>
          <p:cNvSpPr>
            <a:spLocks noGrp="1"/>
          </p:cNvSpPr>
          <p:nvPr>
            <p:ph type="body" sz="quarter" idx="13" hasCustomPrompt="1"/>
          </p:nvPr>
        </p:nvSpPr>
        <p:spPr>
          <a:xfrm>
            <a:off x="348314" y="1419907"/>
            <a:ext cx="11480400" cy="4572001"/>
          </a:xfrm>
          <a:prstGeom prst="rect">
            <a:avLst/>
          </a:prstGeom>
        </p:spPr>
        <p:txBody>
          <a:bodyPr tIns="72000" numCol="1" spcCol="396000"/>
          <a:lstStyle>
            <a:lvl1pPr marL="215900" marR="0" indent="-215900" algn="l" defTabSz="914400" rtl="0" eaLnBrk="1" fontAlgn="auto" latinLnBrk="0" hangingPunct="1">
              <a:lnSpc>
                <a:spcPct val="100000"/>
              </a:lnSpc>
              <a:spcBef>
                <a:spcPts val="1700"/>
              </a:spcBef>
              <a:spcAft>
                <a:spcPts val="0"/>
              </a:spcAft>
              <a:buClr>
                <a:schemeClr val="accent1"/>
              </a:buClr>
              <a:buSzTx/>
              <a:buFont typeface="Calibri" panose="020F0502020204030204" pitchFamily="34" charset="0"/>
              <a:buChar char="•"/>
              <a:tabLst>
                <a:tab pos="5029200" algn="r"/>
              </a:tabLst>
              <a:defRPr sz="1200" b="0">
                <a:solidFill>
                  <a:schemeClr val="tx1"/>
                </a:solidFill>
              </a:defRPr>
            </a:lvl1pPr>
            <a:lvl2pPr marL="360000" marR="0" indent="-14400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2pPr>
            <a:lvl3pPr marL="504000" marR="0" indent="-144000" algn="l" defTabSz="941388"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3pPr>
            <a:lvl4pPr marL="252000" indent="-108000">
              <a:lnSpc>
                <a:spcPct val="100000"/>
              </a:lnSpc>
              <a:defRPr sz="1200">
                <a:solidFill>
                  <a:schemeClr val="tx1"/>
                </a:solidFill>
              </a:defRPr>
            </a:lvl4pPr>
            <a:lvl5pPr marL="360000" indent="-108000">
              <a:lnSpc>
                <a:spcPct val="100000"/>
              </a:lnSpc>
              <a:defRPr sz="1200">
                <a:solidFill>
                  <a:schemeClr val="tx1"/>
                </a:solidFill>
              </a:defRPr>
            </a:lvl5pPr>
          </a:lstStyle>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2"/>
            <a:endParaRPr lang="en-GB" dirty="0"/>
          </a:p>
        </p:txBody>
      </p:sp>
    </p:spTree>
    <p:extLst>
      <p:ext uri="{BB962C8B-B14F-4D97-AF65-F5344CB8AC3E}">
        <p14:creationId xmlns:p14="http://schemas.microsoft.com/office/powerpoint/2010/main" val="968228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 Two Column">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B0343F1F-042F-7000-4A7D-4687BB5FA694}"/>
              </a:ext>
            </a:extLst>
          </p:cNvPr>
          <p:cNvSpPr>
            <a:spLocks noGrp="1"/>
          </p:cNvSpPr>
          <p:nvPr>
            <p:ph type="body" sz="quarter" idx="13" hasCustomPrompt="1"/>
          </p:nvPr>
        </p:nvSpPr>
        <p:spPr>
          <a:xfrm>
            <a:off x="348314" y="1419907"/>
            <a:ext cx="11480400" cy="4572001"/>
          </a:xfrm>
          <a:prstGeom prst="rect">
            <a:avLst/>
          </a:prstGeom>
        </p:spPr>
        <p:txBody>
          <a:bodyPr tIns="72000" numCol="2" spcCol="396000"/>
          <a:lstStyle>
            <a:lvl1pPr marL="215900" marR="0" indent="-215900" algn="l" defTabSz="914400" rtl="0" eaLnBrk="1" fontAlgn="auto" latinLnBrk="0" hangingPunct="1">
              <a:lnSpc>
                <a:spcPct val="100000"/>
              </a:lnSpc>
              <a:spcBef>
                <a:spcPts val="1700"/>
              </a:spcBef>
              <a:spcAft>
                <a:spcPts val="0"/>
              </a:spcAft>
              <a:buClr>
                <a:schemeClr val="accent1"/>
              </a:buClr>
              <a:buSzTx/>
              <a:buFont typeface="Calibri" panose="020F0502020204030204" pitchFamily="34" charset="0"/>
              <a:buChar char="•"/>
              <a:tabLst>
                <a:tab pos="5029200" algn="r"/>
              </a:tabLst>
              <a:defRPr sz="1200" b="0">
                <a:solidFill>
                  <a:schemeClr val="tx1"/>
                </a:solidFill>
              </a:defRPr>
            </a:lvl1pPr>
            <a:lvl2pPr marL="360000" marR="0" indent="-14400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2pPr>
            <a:lvl3pPr marL="504000" marR="0" indent="-144000" algn="l" defTabSz="941388"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3pPr>
            <a:lvl4pPr marL="252000" indent="-108000">
              <a:lnSpc>
                <a:spcPct val="100000"/>
              </a:lnSpc>
              <a:defRPr sz="1200">
                <a:solidFill>
                  <a:schemeClr val="tx1"/>
                </a:solidFill>
              </a:defRPr>
            </a:lvl4pPr>
            <a:lvl5pPr marL="360000" indent="-108000">
              <a:lnSpc>
                <a:spcPct val="100000"/>
              </a:lnSpc>
              <a:defRPr sz="1200">
                <a:solidFill>
                  <a:schemeClr val="tx1"/>
                </a:solidFill>
              </a:defRPr>
            </a:lvl5pPr>
          </a:lstStyle>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endParaRPr lang="en-GB" b="0" dirty="0"/>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2"/>
            <a:endParaRPr lang="en-GB" dirty="0"/>
          </a:p>
        </p:txBody>
      </p:sp>
      <p:sp>
        <p:nvSpPr>
          <p:cNvPr id="2" name="Title Placeholder 1">
            <a:extLst>
              <a:ext uri="{FF2B5EF4-FFF2-40B4-BE49-F238E27FC236}">
                <a16:creationId xmlns:a16="http://schemas.microsoft.com/office/drawing/2014/main" id="{5957B806-2CAB-DB3D-63A7-EEBBC5135202}"/>
              </a:ext>
            </a:extLst>
          </p:cNvPr>
          <p:cNvSpPr>
            <a:spLocks noGrp="1"/>
          </p:cNvSpPr>
          <p:nvPr>
            <p:ph type="title" hasCustomPrompt="1"/>
          </p:nvPr>
        </p:nvSpPr>
        <p:spPr>
          <a:xfrm>
            <a:off x="348314" y="476250"/>
            <a:ext cx="11480800" cy="684214"/>
          </a:xfrm>
          <a:prstGeom prst="rect">
            <a:avLst/>
          </a:prstGeom>
        </p:spPr>
        <p:txBody>
          <a:bodyPr vert="horz" lIns="0" tIns="0" rIns="0" bIns="0" rtlCol="0" anchor="t" anchorCtr="0">
            <a:noAutofit/>
          </a:bodyPr>
          <a:lstStyle>
            <a:lvl1pPr>
              <a:defRPr/>
            </a:lvl1pPr>
          </a:lstStyle>
          <a:p>
            <a:r>
              <a:rPr lang="en-US"/>
              <a:t>Contents</a:t>
            </a:r>
            <a:endParaRPr lang="en-GB"/>
          </a:p>
        </p:txBody>
      </p:sp>
    </p:spTree>
    <p:extLst>
      <p:ext uri="{BB962C8B-B14F-4D97-AF65-F5344CB8AC3E}">
        <p14:creationId xmlns:p14="http://schemas.microsoft.com/office/powerpoint/2010/main" val="169287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12">
            <a:extLst>
              <a:ext uri="{FF2B5EF4-FFF2-40B4-BE49-F238E27FC236}">
                <a16:creationId xmlns:a16="http://schemas.microsoft.com/office/drawing/2014/main" id="{3EE18CC7-2617-AD9C-56F0-AE501EF6B411}"/>
              </a:ext>
            </a:extLst>
          </p:cNvPr>
          <p:cNvSpPr>
            <a:spLocks noGrp="1"/>
          </p:cNvSpPr>
          <p:nvPr>
            <p:ph sz="quarter" idx="10"/>
          </p:nvPr>
        </p:nvSpPr>
        <p:spPr>
          <a:xfrm>
            <a:off x="348314" y="1419910"/>
            <a:ext cx="1148080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2" name="Title Placeholder 1">
            <a:extLst>
              <a:ext uri="{FF2B5EF4-FFF2-40B4-BE49-F238E27FC236}">
                <a16:creationId xmlns:a16="http://schemas.microsoft.com/office/drawing/2014/main" id="{036C8517-D0E3-E80F-C5C5-CB7149F9B52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206494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42826192-6EF0-434F-97E7-2C81FB49C31D}"/>
              </a:ext>
            </a:extLst>
          </p:cNvPr>
          <p:cNvSpPr>
            <a:spLocks noGrp="1"/>
          </p:cNvSpPr>
          <p:nvPr>
            <p:ph type="pic" sz="quarter" idx="13"/>
          </p:nvPr>
        </p:nvSpPr>
        <p:spPr>
          <a:xfrm>
            <a:off x="348314" y="1419909"/>
            <a:ext cx="11480400" cy="4572000"/>
          </a:xfrm>
          <a:prstGeom prst="rect">
            <a:avLst/>
          </a:prstGeom>
        </p:spPr>
        <p:txBody>
          <a:bodyPr/>
          <a:lstStyle>
            <a:lvl1pPr marL="0" indent="0">
              <a:buNone/>
              <a:defRPr/>
            </a:lvl1pPr>
          </a:lstStyle>
          <a:p>
            <a:r>
              <a:rPr lang="en-US" dirty="0"/>
              <a:t>Click icon to add picture</a:t>
            </a:r>
            <a:endParaRPr lang="en-GB" dirty="0"/>
          </a:p>
        </p:txBody>
      </p:sp>
      <p:sp>
        <p:nvSpPr>
          <p:cNvPr id="2" name="Title Placeholder 1">
            <a:extLst>
              <a:ext uri="{FF2B5EF4-FFF2-40B4-BE49-F238E27FC236}">
                <a16:creationId xmlns:a16="http://schemas.microsoft.com/office/drawing/2014/main" id="{5A0179D3-73E6-6588-C5D0-B120EA2BDDEB}"/>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3074370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9194FFAD-5375-4C7F-9939-52C9F0D52544}"/>
              </a:ext>
            </a:extLst>
          </p:cNvPr>
          <p:cNvSpPr>
            <a:spLocks noGrp="1"/>
          </p:cNvSpPr>
          <p:nvPr>
            <p:ph type="tbl" sz="quarter" idx="17"/>
          </p:nvPr>
        </p:nvSpPr>
        <p:spPr>
          <a:xfrm>
            <a:off x="348314" y="1418921"/>
            <a:ext cx="11479213" cy="4583678"/>
          </a:xfrm>
          <a:prstGeom prst="rect">
            <a:avLst/>
          </a:prstGeom>
        </p:spPr>
        <p:txBody>
          <a:bodyPr/>
          <a:lstStyle>
            <a:lvl1pPr marL="0" indent="0">
              <a:buNone/>
              <a:defRPr/>
            </a:lvl1pPr>
          </a:lstStyle>
          <a:p>
            <a:r>
              <a:rPr lang="en-US" dirty="0"/>
              <a:t>Click icon to add table</a:t>
            </a:r>
            <a:endParaRPr lang="en-GB" dirty="0"/>
          </a:p>
        </p:txBody>
      </p:sp>
      <p:sp>
        <p:nvSpPr>
          <p:cNvPr id="3" name="Title Placeholder 1">
            <a:extLst>
              <a:ext uri="{FF2B5EF4-FFF2-40B4-BE49-F238E27FC236}">
                <a16:creationId xmlns:a16="http://schemas.microsoft.com/office/drawing/2014/main" id="{FBE86F77-8F63-93E4-66C9-FE2496CB1D9E}"/>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154196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One Tit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BDE711-2F60-F8AC-B7DA-EFF97C206C9D}"/>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5" name="Content Placeholder 12">
            <a:extLst>
              <a:ext uri="{FF2B5EF4-FFF2-40B4-BE49-F238E27FC236}">
                <a16:creationId xmlns:a16="http://schemas.microsoft.com/office/drawing/2014/main" id="{B459BF06-05D7-F36E-7F15-3CC62F57977B}"/>
              </a:ext>
            </a:extLst>
          </p:cNvPr>
          <p:cNvSpPr>
            <a:spLocks noGrp="1"/>
          </p:cNvSpPr>
          <p:nvPr>
            <p:ph sz="quarter" idx="10"/>
          </p:nvPr>
        </p:nvSpPr>
        <p:spPr>
          <a:xfrm>
            <a:off x="348314" y="1419910"/>
            <a:ext cx="5655611"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Content Placeholder 12">
            <a:extLst>
              <a:ext uri="{FF2B5EF4-FFF2-40B4-BE49-F238E27FC236}">
                <a16:creationId xmlns:a16="http://schemas.microsoft.com/office/drawing/2014/main" id="{2EF11368-C9D4-63F2-75C4-5A0420F34CE9}"/>
              </a:ext>
            </a:extLst>
          </p:cNvPr>
          <p:cNvSpPr>
            <a:spLocks noGrp="1"/>
          </p:cNvSpPr>
          <p:nvPr>
            <p:ph sz="quarter" idx="11"/>
          </p:nvPr>
        </p:nvSpPr>
        <p:spPr>
          <a:xfrm>
            <a:off x="6184900" y="1419910"/>
            <a:ext cx="5655611"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72512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Two Tit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490D6FB7-0622-72A4-FE04-61E5048FBCC8}"/>
              </a:ext>
            </a:extLst>
          </p:cNvPr>
          <p:cNvSpPr>
            <a:spLocks noGrp="1"/>
          </p:cNvSpPr>
          <p:nvPr>
            <p:ph type="body" sz="quarter" idx="13"/>
          </p:nvPr>
        </p:nvSpPr>
        <p:spPr>
          <a:xfrm>
            <a:off x="6192494" y="476296"/>
            <a:ext cx="5642319" cy="684000"/>
          </a:xfrm>
          <a:prstGeom prst="rect">
            <a:avLst/>
          </a:prstGeom>
        </p:spPr>
        <p:txBody>
          <a:bodyPr tIns="0"/>
          <a:lstStyle>
            <a:lvl1pPr marL="0" indent="0">
              <a:lnSpc>
                <a:spcPct val="85000"/>
              </a:lnSpc>
              <a:spcBef>
                <a:spcPts val="0"/>
              </a:spcBef>
              <a:buNone/>
              <a:defRPr sz="2800" b="1" spc="-20" baseline="0">
                <a:solidFill>
                  <a:schemeClr val="accent1"/>
                </a:solidFill>
                <a:latin typeface="+mj-lt"/>
              </a:defRPr>
            </a:lvl1pPr>
          </a:lstStyle>
          <a:p>
            <a:pPr lvl="0"/>
            <a:r>
              <a:rPr lang="en-US"/>
              <a:t>Click to edit Master text styles</a:t>
            </a:r>
          </a:p>
        </p:txBody>
      </p:sp>
      <p:sp>
        <p:nvSpPr>
          <p:cNvPr id="3" name="Title Placeholder 1">
            <a:extLst>
              <a:ext uri="{FF2B5EF4-FFF2-40B4-BE49-F238E27FC236}">
                <a16:creationId xmlns:a16="http://schemas.microsoft.com/office/drawing/2014/main" id="{711A7A63-A2AC-B922-2701-B56FB7CD4DB0}"/>
              </a:ext>
            </a:extLst>
          </p:cNvPr>
          <p:cNvSpPr>
            <a:spLocks noGrp="1"/>
          </p:cNvSpPr>
          <p:nvPr>
            <p:ph type="title"/>
          </p:nvPr>
        </p:nvSpPr>
        <p:spPr>
          <a:xfrm>
            <a:off x="348314" y="476250"/>
            <a:ext cx="5655611" cy="684214"/>
          </a:xfrm>
          <a:prstGeom prst="rect">
            <a:avLst/>
          </a:prstGeom>
        </p:spPr>
        <p:txBody>
          <a:bodyPr vert="horz" lIns="0" tIns="0" rIns="0" bIns="0" rtlCol="0" anchor="t" anchorCtr="0">
            <a:noAutofit/>
          </a:bodyPr>
          <a:lstStyle/>
          <a:p>
            <a:r>
              <a:rPr lang="en-US"/>
              <a:t>Click to edit Master title style</a:t>
            </a:r>
            <a:endParaRPr lang="en-GB"/>
          </a:p>
        </p:txBody>
      </p:sp>
      <p:sp>
        <p:nvSpPr>
          <p:cNvPr id="4" name="Content Placeholder 12">
            <a:extLst>
              <a:ext uri="{FF2B5EF4-FFF2-40B4-BE49-F238E27FC236}">
                <a16:creationId xmlns:a16="http://schemas.microsoft.com/office/drawing/2014/main" id="{CA803BEC-197C-C066-252E-C664D1F6C873}"/>
              </a:ext>
            </a:extLst>
          </p:cNvPr>
          <p:cNvSpPr>
            <a:spLocks noGrp="1"/>
          </p:cNvSpPr>
          <p:nvPr>
            <p:ph sz="quarter" idx="10"/>
          </p:nvPr>
        </p:nvSpPr>
        <p:spPr>
          <a:xfrm>
            <a:off x="348314" y="1419910"/>
            <a:ext cx="5655611"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DECB1FEA-DEA4-7D23-CA61-D0F1FF2D3515}"/>
              </a:ext>
            </a:extLst>
          </p:cNvPr>
          <p:cNvSpPr>
            <a:spLocks noGrp="1"/>
          </p:cNvSpPr>
          <p:nvPr>
            <p:ph sz="quarter" idx="11"/>
          </p:nvPr>
        </p:nvSpPr>
        <p:spPr>
          <a:xfrm>
            <a:off x="6184900" y="1419910"/>
            <a:ext cx="5658786"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201954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7">
            <a:alphaModFix amt="35000"/>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B418154-5715-4432-A305-AF6A9522326B}"/>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A1669225-F85E-4F0C-A433-4F3B4CCF31F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0670000" y="6247807"/>
            <a:ext cx="1166400" cy="250323"/>
          </a:xfrm>
          <a:prstGeom prst="rect">
            <a:avLst/>
          </a:prstGeom>
        </p:spPr>
      </p:pic>
      <p:sp>
        <p:nvSpPr>
          <p:cNvPr id="10" name="Footer Placeholder 4" descr="HeaderReportName">
            <a:extLst>
              <a:ext uri="{FF2B5EF4-FFF2-40B4-BE49-F238E27FC236}">
                <a16:creationId xmlns:a16="http://schemas.microsoft.com/office/drawing/2014/main" id="{1813931E-ACE3-4B4B-B4F5-14CD8D1D6E9C}"/>
              </a:ext>
            </a:extLst>
          </p:cNvPr>
          <p:cNvSpPr txBox="1">
            <a:spLocks/>
          </p:cNvSpPr>
          <p:nvPr userDrawn="1"/>
        </p:nvSpPr>
        <p:spPr>
          <a:xfrm>
            <a:off x="6242049" y="-1"/>
            <a:ext cx="5592764" cy="498157"/>
          </a:xfrm>
          <a:prstGeom prst="rect">
            <a:avLst/>
          </a:prstGeom>
        </p:spPr>
        <p:txBody>
          <a:bodyPr vert="horz" wrap="none" lIns="0" tIns="0" rIns="0" bIns="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Smartphone Need-To-Know – June 2024 </a:t>
            </a:r>
            <a:r>
              <a:rPr lang="en-GB" dirty="0">
                <a:solidFill>
                  <a:schemeClr val="tx1"/>
                </a:solidFill>
              </a:rPr>
              <a:t>| June 2024</a:t>
            </a:r>
            <a:endParaRPr lang="en-US" dirty="0">
              <a:solidFill>
                <a:schemeClr val="tx1"/>
              </a:solidFill>
            </a:endParaRPr>
          </a:p>
        </p:txBody>
      </p:sp>
      <p:sp>
        <p:nvSpPr>
          <p:cNvPr id="4" name="Footer Placeholder 4">
            <a:extLst>
              <a:ext uri="{FF2B5EF4-FFF2-40B4-BE49-F238E27FC236}">
                <a16:creationId xmlns:a16="http://schemas.microsoft.com/office/drawing/2014/main" id="{DCB451DF-0933-ED26-4A6D-E7F683B19A88}"/>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2024</a:t>
            </a:fld>
            <a:r>
              <a:rPr lang="en-US" dirty="0"/>
              <a:t>. All rights reserved. Informa Tech, a trading division of Informa PLC</a:t>
            </a:r>
            <a:endParaRPr lang="en-GB" dirty="0"/>
          </a:p>
        </p:txBody>
      </p:sp>
      <p:sp>
        <p:nvSpPr>
          <p:cNvPr id="17" name="Slide Number Placeholder 5">
            <a:extLst>
              <a:ext uri="{FF2B5EF4-FFF2-40B4-BE49-F238E27FC236}">
                <a16:creationId xmlns:a16="http://schemas.microsoft.com/office/drawing/2014/main" id="{AF1849B4-428F-3DAD-6BD4-27B3FC35912C}"/>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itle Placeholder 1">
            <a:extLst>
              <a:ext uri="{FF2B5EF4-FFF2-40B4-BE49-F238E27FC236}">
                <a16:creationId xmlns:a16="http://schemas.microsoft.com/office/drawing/2014/main" id="{2B28AB8E-24F9-C9EF-4C75-C5E5393F6B26}"/>
              </a:ext>
            </a:extLst>
          </p:cNvPr>
          <p:cNvSpPr>
            <a:spLocks noGrp="1"/>
          </p:cNvSpPr>
          <p:nvPr>
            <p:ph type="title"/>
          </p:nvPr>
        </p:nvSpPr>
        <p:spPr>
          <a:xfrm>
            <a:off x="341590"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2" name="Text Placeholder 1">
            <a:extLst>
              <a:ext uri="{FF2B5EF4-FFF2-40B4-BE49-F238E27FC236}">
                <a16:creationId xmlns:a16="http://schemas.microsoft.com/office/drawing/2014/main" id="{069BD909-7C0F-A085-04FD-52D504564A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3109526"/>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9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 id="2147483990" r:id="rId19"/>
    <p:sldLayoutId id="2147483995" r:id="rId20"/>
    <p:sldLayoutId id="2147483991" r:id="rId21"/>
    <p:sldLayoutId id="2147483992" r:id="rId22"/>
    <p:sldLayoutId id="2147483993" r:id="rId23"/>
    <p:sldLayoutId id="2147483994" r:id="rId24"/>
    <p:sldLayoutId id="2147483997" r:id="rId25"/>
  </p:sldLayoutIdLst>
  <p:hf sldNum="0" hdr="0" ftr="0" dt="0"/>
  <p:txStyles>
    <p:titleStyle>
      <a:lvl1pPr algn="l" defTabSz="914400" rtl="0" eaLnBrk="1" latinLnBrk="0" hangingPunct="1">
        <a:lnSpc>
          <a:spcPct val="85000"/>
        </a:lnSpc>
        <a:spcBef>
          <a:spcPct val="0"/>
        </a:spcBef>
        <a:buNone/>
        <a:defRPr sz="2800" b="1" kern="1200">
          <a:solidFill>
            <a:schemeClr val="accent1"/>
          </a:solidFill>
          <a:latin typeface="+mj-lt"/>
          <a:ea typeface="+mj-ea"/>
          <a:cs typeface="+mj-cs"/>
        </a:defRPr>
      </a:lvl1pPr>
    </p:titleStyle>
    <p:bodyStyle>
      <a:lvl1pPr marL="216000" indent="-216000" algn="l" defTabSz="914400" rtl="0" eaLnBrk="1" latinLnBrk="0" hangingPunct="1">
        <a:lnSpc>
          <a:spcPct val="95000"/>
        </a:lnSpc>
        <a:spcBef>
          <a:spcPts val="3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1pPr>
      <a:lvl2pPr marL="360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2pPr>
      <a:lvl3pPr marL="504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3pPr>
      <a:lvl4pPr marL="648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4pPr>
      <a:lvl5pPr marL="792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731" userDrawn="1">
          <p15:clr>
            <a:srgbClr val="F26B43"/>
          </p15:clr>
        </p15:guide>
        <p15:guide id="3" pos="3896">
          <p15:clr>
            <a:srgbClr val="F26B43"/>
          </p15:clr>
        </p15:guide>
        <p15:guide id="4" pos="3782">
          <p15:clr>
            <a:srgbClr val="F26B43"/>
          </p15:clr>
        </p15:guide>
        <p15:guide id="5" pos="5007">
          <p15:clr>
            <a:srgbClr val="F26B43"/>
          </p15:clr>
        </p15:guide>
        <p15:guide id="6" pos="5121">
          <p15:clr>
            <a:srgbClr val="F26B43"/>
          </p15:clr>
        </p15:guide>
        <p15:guide id="7" pos="6231">
          <p15:clr>
            <a:srgbClr val="F26B43"/>
          </p15:clr>
        </p15:guide>
        <p15:guide id="8" pos="6344">
          <p15:clr>
            <a:srgbClr val="F26B43"/>
          </p15:clr>
        </p15:guide>
        <p15:guide id="9" pos="7455">
          <p15:clr>
            <a:srgbClr val="F26B43"/>
          </p15:clr>
        </p15:guide>
        <p15:guide id="10" pos="2670">
          <p15:clr>
            <a:srgbClr val="F26B43"/>
          </p15:clr>
        </p15:guide>
        <p15:guide id="11" pos="2556">
          <p15:clr>
            <a:srgbClr val="F26B43"/>
          </p15:clr>
        </p15:guide>
        <p15:guide id="12" pos="1445">
          <p15:clr>
            <a:srgbClr val="F26B43"/>
          </p15:clr>
        </p15:guide>
        <p15:guide id="13" pos="1331">
          <p15:clr>
            <a:srgbClr val="F26B43"/>
          </p15:clr>
        </p15:guide>
        <p15:guide id="14" pos="212" userDrawn="1">
          <p15:clr>
            <a:srgbClr val="F26B43"/>
          </p15:clr>
        </p15:guide>
        <p15:guide id="15" orient="horz" pos="3778" userDrawn="1">
          <p15:clr>
            <a:srgbClr val="F26B43"/>
          </p15:clr>
        </p15:guide>
        <p15:guide id="16" orient="horz" pos="292" userDrawn="1">
          <p15:clr>
            <a:srgbClr val="F26B43"/>
          </p15:clr>
        </p15:guide>
        <p15:guide id="17" orient="horz" pos="890"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skananalyst@omdia.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askananalyst@omdia.com"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hyperlink" Target="mailto:citations@omdia.com" TargetMode="External"/><Relationship Id="rId4" Type="http://schemas.openxmlformats.org/officeDocument/2006/relationships/hyperlink" Target="mailto:consulting@omdia.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7.jf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76D43-51A3-B923-E7A9-B1801B6989B4}"/>
              </a:ext>
            </a:extLst>
          </p:cNvPr>
          <p:cNvSpPr>
            <a:spLocks noGrp="1"/>
          </p:cNvSpPr>
          <p:nvPr>
            <p:ph type="body" sz="quarter" idx="12"/>
          </p:nvPr>
        </p:nvSpPr>
        <p:spPr/>
        <p:txBody>
          <a:bodyPr/>
          <a:lstStyle/>
          <a:p>
            <a:pPr lvl="1"/>
            <a:r>
              <a:rPr lang="en-DE" b="1" dirty="0"/>
              <a:t>Jusy Hong</a:t>
            </a:r>
            <a:r>
              <a:rPr lang="en-MY" b="1" dirty="0"/>
              <a:t>, </a:t>
            </a:r>
            <a:r>
              <a:rPr lang="en-US" b="1" dirty="0"/>
              <a:t>Senior</a:t>
            </a:r>
            <a:r>
              <a:rPr lang="ko-KR" altLang="en-US" b="1" dirty="0"/>
              <a:t> </a:t>
            </a:r>
            <a:r>
              <a:rPr lang="en-US" altLang="ko-KR" b="1" dirty="0"/>
              <a:t>Research</a:t>
            </a:r>
            <a:r>
              <a:rPr lang="ko-KR" altLang="en-US" b="1" dirty="0"/>
              <a:t> </a:t>
            </a:r>
            <a:r>
              <a:rPr lang="en-US" altLang="ko-KR" b="1" dirty="0"/>
              <a:t>Manager</a:t>
            </a:r>
            <a:r>
              <a:rPr lang="en-US" b="1" dirty="0"/>
              <a:t>, Components &amp; Devices – Mobile Handsets</a:t>
            </a:r>
            <a:endParaRPr lang="en-DE" b="1" dirty="0"/>
          </a:p>
          <a:p>
            <a:pPr lvl="1"/>
            <a:r>
              <a:rPr lang="en-DE" b="1" dirty="0"/>
              <a:t>Zaker Li</a:t>
            </a:r>
            <a:r>
              <a:rPr lang="en-MY" b="1" dirty="0"/>
              <a:t>, </a:t>
            </a:r>
            <a:r>
              <a:rPr lang="en-US" b="1" dirty="0"/>
              <a:t>Principal A</a:t>
            </a:r>
            <a:r>
              <a:rPr lang="en-DE" b="1" dirty="0"/>
              <a:t>n</a:t>
            </a:r>
            <a:r>
              <a:rPr lang="en-US" b="1" dirty="0"/>
              <a:t>a</a:t>
            </a:r>
            <a:r>
              <a:rPr lang="en-DE" b="1" dirty="0"/>
              <a:t>l</a:t>
            </a:r>
            <a:r>
              <a:rPr lang="en-US" b="1" dirty="0"/>
              <a:t>y</a:t>
            </a:r>
            <a:r>
              <a:rPr lang="en-DE" b="1" dirty="0"/>
              <a:t>s</a:t>
            </a:r>
            <a:r>
              <a:rPr lang="en-US" b="1" dirty="0"/>
              <a:t>t, Components &amp; Devices – Mobile Handsets</a:t>
            </a:r>
          </a:p>
          <a:p>
            <a:pPr lvl="1"/>
            <a:r>
              <a:rPr lang="en-US" altLang="ko-KR" b="1" dirty="0"/>
              <a:t>Aaron West, Senior</a:t>
            </a:r>
            <a:r>
              <a:rPr lang="en-DE" altLang="ko-KR" b="1" dirty="0"/>
              <a:t> </a:t>
            </a:r>
            <a:r>
              <a:rPr lang="en-US" altLang="ko-KR" b="1" dirty="0"/>
              <a:t>A</a:t>
            </a:r>
            <a:r>
              <a:rPr lang="en-DE" altLang="ko-KR" b="1" dirty="0"/>
              <a:t>n</a:t>
            </a:r>
            <a:r>
              <a:rPr lang="en-US" altLang="ko-KR" b="1" dirty="0"/>
              <a:t>a</a:t>
            </a:r>
            <a:r>
              <a:rPr lang="en-DE" altLang="ko-KR" b="1" dirty="0"/>
              <a:t>l</a:t>
            </a:r>
            <a:r>
              <a:rPr lang="en-US" altLang="ko-KR" b="1" dirty="0"/>
              <a:t>y</a:t>
            </a:r>
            <a:r>
              <a:rPr lang="en-DE" altLang="ko-KR" b="1" dirty="0"/>
              <a:t>s</a:t>
            </a:r>
            <a:r>
              <a:rPr lang="en-US" altLang="ko-KR" b="1" dirty="0"/>
              <a:t>t, Components &amp; Devices – Mobile Handsets</a:t>
            </a:r>
            <a:endParaRPr lang="en-GB" altLang="ko-KR" b="1" dirty="0"/>
          </a:p>
          <a:p>
            <a:pPr lvl="1"/>
            <a:r>
              <a:rPr lang="en-US" dirty="0">
                <a:hlinkClick r:id="rId3"/>
              </a:rPr>
              <a:t>askananalyst@omdia.com</a:t>
            </a:r>
            <a:r>
              <a:rPr lang="en-US" dirty="0"/>
              <a:t> </a:t>
            </a:r>
            <a:endParaRPr lang="en-DE" dirty="0"/>
          </a:p>
        </p:txBody>
      </p:sp>
      <p:sp>
        <p:nvSpPr>
          <p:cNvPr id="7" name="Title 6">
            <a:extLst>
              <a:ext uri="{FF2B5EF4-FFF2-40B4-BE49-F238E27FC236}">
                <a16:creationId xmlns:a16="http://schemas.microsoft.com/office/drawing/2014/main" id="{DCAC3F87-04E4-4AC3-BFE6-7930A35061A2}"/>
              </a:ext>
            </a:extLst>
          </p:cNvPr>
          <p:cNvSpPr>
            <a:spLocks noGrp="1"/>
          </p:cNvSpPr>
          <p:nvPr>
            <p:ph type="ctrTitle"/>
          </p:nvPr>
        </p:nvSpPr>
        <p:spPr/>
        <p:txBody>
          <a:bodyPr/>
          <a:lstStyle/>
          <a:p>
            <a:r>
              <a:rPr lang="en-US" dirty="0"/>
              <a:t>Smartphone Need-To-Know – June 2024</a:t>
            </a:r>
          </a:p>
        </p:txBody>
      </p:sp>
    </p:spTree>
    <p:extLst>
      <p:ext uri="{BB962C8B-B14F-4D97-AF65-F5344CB8AC3E}">
        <p14:creationId xmlns:p14="http://schemas.microsoft.com/office/powerpoint/2010/main" val="879029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5F89A0-B580-B367-78E0-3C35496FAEFB}"/>
              </a:ext>
            </a:extLst>
          </p:cNvPr>
          <p:cNvSpPr>
            <a:spLocks noGrp="1"/>
          </p:cNvSpPr>
          <p:nvPr>
            <p:ph sz="quarter" idx="10"/>
          </p:nvPr>
        </p:nvSpPr>
        <p:spPr/>
        <p:txBody>
          <a:bodyPr/>
          <a:lstStyle/>
          <a:p>
            <a:pPr marL="0" lvl="0" indent="0">
              <a:lnSpc>
                <a:spcPct val="110000"/>
              </a:lnSpc>
              <a:spcBef>
                <a:spcPts val="1700"/>
              </a:spcBef>
              <a:spcAft>
                <a:spcPts val="0"/>
              </a:spcAft>
              <a:buSzPct val="100000"/>
              <a:buNone/>
            </a:pPr>
            <a:r>
              <a:rPr lang="en-GB" sz="1200" b="1" dirty="0">
                <a:solidFill>
                  <a:prstClr val="black"/>
                </a:solidFill>
              </a:rPr>
              <a:t>Authors</a:t>
            </a:r>
          </a:p>
          <a:p>
            <a:pPr marL="0" lvl="1" indent="0">
              <a:spcBef>
                <a:spcPts val="600"/>
              </a:spcBef>
              <a:spcAft>
                <a:spcPts val="0"/>
              </a:spcAft>
              <a:buNone/>
            </a:pPr>
            <a:r>
              <a:rPr lang="sv-SE" sz="1200" dirty="0"/>
              <a:t>Jusy Hong, Senior Research Manager, Components &amp; Devices – Wireless Devices</a:t>
            </a:r>
          </a:p>
          <a:p>
            <a:pPr marL="0" lvl="1" indent="0">
              <a:spcBef>
                <a:spcPts val="600"/>
              </a:spcBef>
              <a:spcAft>
                <a:spcPts val="0"/>
              </a:spcAft>
              <a:buNone/>
            </a:pPr>
            <a:r>
              <a:rPr lang="sv-SE" sz="1200" dirty="0"/>
              <a:t>Zaker Li, Principal Analyst, Components &amp; Devices – Mobile Handsets</a:t>
            </a:r>
          </a:p>
          <a:p>
            <a:pPr marL="0" lvl="1" indent="0">
              <a:spcBef>
                <a:spcPts val="600"/>
              </a:spcBef>
              <a:spcAft>
                <a:spcPts val="0"/>
              </a:spcAft>
              <a:buNone/>
            </a:pPr>
            <a:r>
              <a:rPr lang="sv-SE" altLang="ko-KR" sz="1200" dirty="0"/>
              <a:t>Aaron West, Senior Analyst, Components &amp; Devices – Mobile Handsets</a:t>
            </a:r>
          </a:p>
          <a:p>
            <a:pPr marL="0" lvl="1" indent="0">
              <a:spcBef>
                <a:spcPts val="600"/>
              </a:spcBef>
              <a:spcAft>
                <a:spcPts val="0"/>
              </a:spcAft>
              <a:buNone/>
            </a:pPr>
            <a:r>
              <a:rPr lang="en-GB" sz="1200" dirty="0">
                <a:hlinkClick r:id="rId3"/>
              </a:rPr>
              <a:t>askananalyst@omdia.com</a:t>
            </a:r>
            <a:r>
              <a:rPr lang="en-GB" sz="1200" dirty="0"/>
              <a:t> </a:t>
            </a:r>
          </a:p>
          <a:p>
            <a:pPr marL="0" lvl="1" indent="0">
              <a:spcBef>
                <a:spcPts val="600"/>
              </a:spcBef>
              <a:spcAft>
                <a:spcPts val="0"/>
              </a:spcAft>
              <a:buNone/>
            </a:pPr>
            <a:endParaRPr lang="en-GB" sz="1200" dirty="0"/>
          </a:p>
          <a:p>
            <a:pPr marL="0" lvl="1" indent="0">
              <a:lnSpc>
                <a:spcPct val="110000"/>
              </a:lnSpc>
              <a:spcAft>
                <a:spcPts val="0"/>
              </a:spcAft>
              <a:buNone/>
            </a:pPr>
            <a:r>
              <a:rPr lang="en-GB" sz="1200" b="1" dirty="0">
                <a:solidFill>
                  <a:prstClr val="black"/>
                </a:solidFill>
              </a:rPr>
              <a:t>Omdia Consulting</a:t>
            </a:r>
            <a:endParaRPr lang="en-GB" sz="1200" b="1" dirty="0">
              <a:solidFill>
                <a:prstClr val="black"/>
              </a:solidFill>
              <a:cs typeface="Calibri"/>
            </a:endParaRPr>
          </a:p>
          <a:p>
            <a:pPr marL="0" lvl="1" indent="0">
              <a:lnSpc>
                <a:spcPct val="110000"/>
              </a:lnSpc>
              <a:spcAft>
                <a:spcPts val="0"/>
              </a:spcAft>
              <a:buNone/>
            </a:pPr>
            <a:r>
              <a:rPr lang="en-GB" sz="1200" dirty="0">
                <a:solidFill>
                  <a:prstClr val="black"/>
                </a:solidFill>
              </a:rPr>
              <a:t>We hope that this analysis will help you make informed and imaginative business decisions. If you have further requirements, Omdia's consulting team may be able to help you. For more information about Omdia's consulting capabilities, please contact us directly at </a:t>
            </a:r>
            <a:r>
              <a:rPr lang="en-GB" sz="1200" dirty="0">
                <a:solidFill>
                  <a:prstClr val="black"/>
                </a:solidFill>
                <a:hlinkClick r:id="rId4"/>
              </a:rPr>
              <a:t>consulting@omdia.com</a:t>
            </a:r>
            <a:r>
              <a:rPr lang="en-GB" sz="1200" dirty="0">
                <a:solidFill>
                  <a:prstClr val="black"/>
                </a:solidFill>
              </a:rPr>
              <a:t>.</a:t>
            </a:r>
          </a:p>
          <a:p>
            <a:pPr marL="0" lvl="1" indent="0">
              <a:lnSpc>
                <a:spcPct val="110000"/>
              </a:lnSpc>
              <a:spcAft>
                <a:spcPts val="0"/>
              </a:spcAft>
              <a:buNone/>
            </a:pPr>
            <a:endParaRPr lang="en-GB" sz="1200" dirty="0">
              <a:solidFill>
                <a:prstClr val="black"/>
              </a:solidFill>
            </a:endParaRPr>
          </a:p>
          <a:p>
            <a:pPr marL="0" lvl="1" indent="0">
              <a:lnSpc>
                <a:spcPct val="110000"/>
              </a:lnSpc>
              <a:spcAft>
                <a:spcPts val="0"/>
              </a:spcAft>
              <a:buNone/>
            </a:pPr>
            <a:r>
              <a:rPr lang="en-GB" sz="1200" b="1" dirty="0">
                <a:solidFill>
                  <a:prstClr val="black"/>
                </a:solidFill>
              </a:rPr>
              <a:t>Citation Policy</a:t>
            </a:r>
            <a:endParaRPr lang="en-GB" sz="1200" b="1" dirty="0">
              <a:solidFill>
                <a:prstClr val="black"/>
              </a:solidFill>
              <a:cs typeface="Calibri"/>
            </a:endParaRPr>
          </a:p>
          <a:p>
            <a:pPr marL="0" lvl="1" indent="0">
              <a:lnSpc>
                <a:spcPct val="110000"/>
              </a:lnSpc>
              <a:spcAft>
                <a:spcPts val="0"/>
              </a:spcAft>
              <a:buNone/>
            </a:pPr>
            <a:r>
              <a:rPr lang="en-GB" sz="1200" dirty="0">
                <a:solidFill>
                  <a:prstClr val="black"/>
                </a:solidFill>
              </a:rPr>
              <a:t>Request external citation and usage of Omdia research and data via </a:t>
            </a:r>
            <a:r>
              <a:rPr lang="en-GB" sz="1200" dirty="0">
                <a:solidFill>
                  <a:prstClr val="black"/>
                </a:solidFill>
                <a:hlinkClick r:id="rId5"/>
              </a:rPr>
              <a:t>citations@omdia.com</a:t>
            </a:r>
            <a:r>
              <a:rPr lang="en-GB" sz="1200" dirty="0">
                <a:solidFill>
                  <a:prstClr val="black"/>
                </a:solidFill>
              </a:rPr>
              <a:t>.</a:t>
            </a:r>
          </a:p>
          <a:p>
            <a:pPr marL="0" indent="0">
              <a:buNone/>
            </a:pPr>
            <a:endParaRPr lang="en-US" sz="1200" i="0" dirty="0">
              <a:effectLst/>
            </a:endParaRPr>
          </a:p>
          <a:p>
            <a:pPr marL="0" indent="0">
              <a:buNone/>
            </a:pPr>
            <a:endParaRPr lang="en-US" sz="1200" i="0" dirty="0">
              <a:effectLst/>
            </a:endParaRPr>
          </a:p>
          <a:p>
            <a:pPr marL="0" indent="0">
              <a:buNone/>
            </a:pPr>
            <a:endParaRPr lang="en-MY" sz="1200" dirty="0"/>
          </a:p>
        </p:txBody>
      </p:sp>
      <p:sp>
        <p:nvSpPr>
          <p:cNvPr id="2" name="Title 1">
            <a:extLst>
              <a:ext uri="{FF2B5EF4-FFF2-40B4-BE49-F238E27FC236}">
                <a16:creationId xmlns:a16="http://schemas.microsoft.com/office/drawing/2014/main" id="{8279D411-A44B-ECF6-52C0-E3D180A3F25A}"/>
              </a:ext>
            </a:extLst>
          </p:cNvPr>
          <p:cNvSpPr>
            <a:spLocks noGrp="1"/>
          </p:cNvSpPr>
          <p:nvPr>
            <p:ph type="title"/>
          </p:nvPr>
        </p:nvSpPr>
        <p:spPr/>
        <p:txBody>
          <a:bodyPr/>
          <a:lstStyle/>
          <a:p>
            <a:r>
              <a:rPr lang="en-GB" dirty="0"/>
              <a:t>Appendix</a:t>
            </a:r>
            <a:endParaRPr lang="en-MY" dirty="0"/>
          </a:p>
        </p:txBody>
      </p:sp>
    </p:spTree>
    <p:extLst>
      <p:ext uri="{BB962C8B-B14F-4D97-AF65-F5344CB8AC3E}">
        <p14:creationId xmlns:p14="http://schemas.microsoft.com/office/powerpoint/2010/main" val="1338963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978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12F72F-2B30-9CFD-83DC-5447CE42E330}"/>
              </a:ext>
            </a:extLst>
          </p:cNvPr>
          <p:cNvSpPr>
            <a:spLocks noGrp="1"/>
          </p:cNvSpPr>
          <p:nvPr>
            <p:ph type="title"/>
          </p:nvPr>
        </p:nvSpPr>
        <p:spPr/>
        <p:txBody>
          <a:bodyPr/>
          <a:lstStyle/>
          <a:p>
            <a:r>
              <a:rPr lang="en-US" dirty="0"/>
              <a:t>Contents</a:t>
            </a:r>
          </a:p>
        </p:txBody>
      </p:sp>
      <p:sp>
        <p:nvSpPr>
          <p:cNvPr id="4" name="Text Placeholder 3">
            <a:extLst>
              <a:ext uri="{FF2B5EF4-FFF2-40B4-BE49-F238E27FC236}">
                <a16:creationId xmlns:a16="http://schemas.microsoft.com/office/drawing/2014/main" id="{6D3D4FB7-3D99-EF9D-1365-E132B3BE26DB}"/>
              </a:ext>
            </a:extLst>
          </p:cNvPr>
          <p:cNvSpPr>
            <a:spLocks noGrp="1"/>
          </p:cNvSpPr>
          <p:nvPr>
            <p:ph type="body" sz="quarter" idx="13"/>
          </p:nvPr>
        </p:nvSpPr>
        <p:spPr/>
        <p:txBody>
          <a:bodyPr>
            <a:normAutofit/>
          </a:bodyPr>
          <a:lstStyle/>
          <a:p>
            <a:r>
              <a:rPr lang="en-GB" dirty="0"/>
              <a:t>Apple introduces AI features as “Apple Intelligence” at WWDC and announces partnership with OpenAI’s ChatGPT		3</a:t>
            </a:r>
          </a:p>
          <a:p>
            <a:r>
              <a:rPr lang="en-GB" dirty="0"/>
              <a:t>Honor launches 200 and 200 Pro phones globally, introduces its first flip-type foldable, and announces a hybrid AI strategy	5</a:t>
            </a:r>
          </a:p>
          <a:p>
            <a:r>
              <a:rPr lang="en-GB" dirty="0"/>
              <a:t>OPPO unveils AI strategy to add </a:t>
            </a:r>
            <a:r>
              <a:rPr lang="en-GB" dirty="0" err="1"/>
              <a:t>GenAI</a:t>
            </a:r>
            <a:r>
              <a:rPr lang="en-GB" dirty="0"/>
              <a:t> to mid-end A and F Series devices					7</a:t>
            </a:r>
          </a:p>
          <a:p>
            <a:r>
              <a:rPr lang="en-US" dirty="0"/>
              <a:t>Appendix					10</a:t>
            </a:r>
          </a:p>
        </p:txBody>
      </p:sp>
    </p:spTree>
    <p:extLst>
      <p:ext uri="{BB962C8B-B14F-4D97-AF65-F5344CB8AC3E}">
        <p14:creationId xmlns:p14="http://schemas.microsoft.com/office/powerpoint/2010/main" val="188828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A2EF-C0BF-4263-8106-312A8B1A03D7}"/>
              </a:ext>
            </a:extLst>
          </p:cNvPr>
          <p:cNvSpPr>
            <a:spLocks noGrp="1"/>
          </p:cNvSpPr>
          <p:nvPr>
            <p:ph type="title"/>
          </p:nvPr>
        </p:nvSpPr>
        <p:spPr/>
        <p:txBody>
          <a:bodyPr/>
          <a:lstStyle/>
          <a:p>
            <a:r>
              <a:rPr lang="en-GB" dirty="0"/>
              <a:t>Apple introduces AI features as “</a:t>
            </a:r>
            <a:r>
              <a:rPr lang="en-GB" sz="2800" dirty="0"/>
              <a:t>Apple Intelligence” at WWDC and announce partnership with OpenAI’s ChatGPT</a:t>
            </a:r>
            <a:endParaRPr lang="en-US" dirty="0"/>
          </a:p>
        </p:txBody>
      </p:sp>
      <p:sp>
        <p:nvSpPr>
          <p:cNvPr id="3" name="Content Placeholder 2">
            <a:extLst>
              <a:ext uri="{FF2B5EF4-FFF2-40B4-BE49-F238E27FC236}">
                <a16:creationId xmlns:a16="http://schemas.microsoft.com/office/drawing/2014/main" id="{B7520364-6B36-431F-6D7A-BAE832DBC478}"/>
              </a:ext>
            </a:extLst>
          </p:cNvPr>
          <p:cNvSpPr>
            <a:spLocks noGrp="1"/>
          </p:cNvSpPr>
          <p:nvPr>
            <p:ph sz="quarter" idx="10"/>
          </p:nvPr>
        </p:nvSpPr>
        <p:spPr/>
        <p:txBody>
          <a:bodyPr>
            <a:noAutofit/>
          </a:bodyPr>
          <a:lstStyle/>
          <a:p>
            <a:r>
              <a:rPr lang="en-US" sz="1200" dirty="0"/>
              <a:t>On June 10, at Apple’s Annual Worldwide Developers Conference (WWDC), the company announced the introduction of “Apple Intelligence,” its version of AI.</a:t>
            </a:r>
          </a:p>
          <a:p>
            <a:r>
              <a:rPr lang="en-US" sz="1200" dirty="0"/>
              <a:t>Apple Intelligence will launch in beta with iOS 18 in September but will only be available on the iPhone 15 Pro and Pro Max. We assume that Apple Intelligence will also be available on the upcoming iPhone 16 Pro and Pro Max </a:t>
            </a:r>
            <a:r>
              <a:rPr lang="en-GB" sz="1200" dirty="0"/>
              <a:t>though we are uncertain whether it will be available </a:t>
            </a:r>
            <a:r>
              <a:rPr lang="en-US" sz="1200" dirty="0"/>
              <a:t>on the standard iPhone 16 and iPhone 16 Plus.</a:t>
            </a:r>
          </a:p>
          <a:p>
            <a:r>
              <a:rPr lang="en-US" sz="1200" dirty="0"/>
              <a:t>These features include generative AI (</a:t>
            </a:r>
            <a:r>
              <a:rPr lang="en-US" sz="1200" dirty="0" err="1"/>
              <a:t>GenAI</a:t>
            </a:r>
            <a:r>
              <a:rPr lang="en-US" sz="1200" dirty="0"/>
              <a:t>) image editing and emoji creation, which have been observed in other companies. There are also include improvements to Siri that integrate AI into the personal assistant.</a:t>
            </a:r>
          </a:p>
          <a:p>
            <a:r>
              <a:rPr lang="en-US" sz="1200" dirty="0"/>
              <a:t>These functions require the AI model to have access to users’ personal data, such as iMessage, contacts, emails, notes, fitness data, and more. Embedding AI in this way into the operating system (OS) is currently possible only for Apple or Google, the developers of their respective OS.</a:t>
            </a:r>
          </a:p>
          <a:p>
            <a:r>
              <a:rPr lang="en-US" sz="1200" dirty="0"/>
              <a:t>It is not yet clear when, or even if, third-party apps will be integrated into Apple Intelligence’s Siri improvements.</a:t>
            </a:r>
          </a:p>
          <a:p>
            <a:r>
              <a:rPr lang="en-US" sz="1200" dirty="0"/>
              <a:t>Apple also emphasized its commitment to privacy, explaining that for simple requests, the AI will use a large language model (LLM) that runs on-device, meaning data is not shared. For more complex requests, user data could be shared with cloud models in partnership with ChatGPT. Apple launched Private Cloud Compute to ensure that user data sent into these cloud servers is not accessible to anyone—not even Apple—but the user.</a:t>
            </a:r>
          </a:p>
        </p:txBody>
      </p:sp>
      <p:sp>
        <p:nvSpPr>
          <p:cNvPr id="7" name="TextBox 6">
            <a:extLst>
              <a:ext uri="{FF2B5EF4-FFF2-40B4-BE49-F238E27FC236}">
                <a16:creationId xmlns:a16="http://schemas.microsoft.com/office/drawing/2014/main" id="{7542694F-EE0E-093E-EF1A-E14B14FCD24F}"/>
              </a:ext>
            </a:extLst>
          </p:cNvPr>
          <p:cNvSpPr txBox="1"/>
          <p:nvPr/>
        </p:nvSpPr>
        <p:spPr>
          <a:xfrm>
            <a:off x="6441888" y="5623040"/>
            <a:ext cx="1413857" cy="123111"/>
          </a:xfrm>
          <a:prstGeom prst="rect">
            <a:avLst/>
          </a:prstGeom>
          <a:noFill/>
          <a:effectLst/>
        </p:spPr>
        <p:txBody>
          <a:bodyPr wrap="square" lIns="0" tIns="0" rIns="0" bIns="0">
            <a:spAutoFit/>
          </a:bodyPr>
          <a:lstStyle/>
          <a:p>
            <a:r>
              <a:rPr lang="en-GB" sz="800" dirty="0">
                <a:solidFill>
                  <a:srgbClr val="000000"/>
                </a:solidFill>
                <a:latin typeface="Calibri" panose="020F0502020204030204" pitchFamily="34" charset="0"/>
              </a:rPr>
              <a:t>Source: Apple</a:t>
            </a:r>
            <a:endParaRPr lang="en-GB" dirty="0"/>
          </a:p>
        </p:txBody>
      </p:sp>
      <p:pic>
        <p:nvPicPr>
          <p:cNvPr id="12" name="Content Placeholder 11">
            <a:extLst>
              <a:ext uri="{FF2B5EF4-FFF2-40B4-BE49-F238E27FC236}">
                <a16:creationId xmlns:a16="http://schemas.microsoft.com/office/drawing/2014/main" id="{801CB04E-A01B-E0DC-C9FC-6EA1E58F5026}"/>
              </a:ext>
            </a:extLst>
          </p:cNvPr>
          <p:cNvPicPr>
            <a:picLocks noGrp="1" noChangeAspect="1"/>
          </p:cNvPicPr>
          <p:nvPr>
            <p:ph sz="quarter" idx="11"/>
          </p:nvPr>
        </p:nvPicPr>
        <p:blipFill>
          <a:blip r:embed="rId2"/>
          <a:stretch>
            <a:fillRect/>
          </a:stretch>
        </p:blipFill>
        <p:spPr>
          <a:xfrm>
            <a:off x="6391277" y="1760300"/>
            <a:ext cx="5120337" cy="3862740"/>
          </a:xfrm>
          <a:prstGeom prst="rect">
            <a:avLst/>
          </a:prstGeom>
        </p:spPr>
      </p:pic>
      <p:sp>
        <p:nvSpPr>
          <p:cNvPr id="4" name="TextBox 3">
            <a:extLst>
              <a:ext uri="{FF2B5EF4-FFF2-40B4-BE49-F238E27FC236}">
                <a16:creationId xmlns:a16="http://schemas.microsoft.com/office/drawing/2014/main" id="{35C78DD8-8386-3733-3F96-3277D1AB3B39}"/>
              </a:ext>
            </a:extLst>
          </p:cNvPr>
          <p:cNvSpPr txBox="1"/>
          <p:nvPr/>
        </p:nvSpPr>
        <p:spPr>
          <a:xfrm>
            <a:off x="6391277" y="1575634"/>
            <a:ext cx="3199002" cy="184666"/>
          </a:xfrm>
          <a:prstGeom prst="rect">
            <a:avLst/>
          </a:prstGeom>
          <a:noFill/>
          <a:effectLst/>
        </p:spPr>
        <p:txBody>
          <a:bodyPr wrap="square" lIns="0" tIns="0" rIns="0" bIns="0">
            <a:spAutoFit/>
          </a:bodyPr>
          <a:lstStyle/>
          <a:p>
            <a:r>
              <a:rPr lang="en-GB" sz="1200" b="1" dirty="0">
                <a:latin typeface="Calibri" panose="020F0502020204030204" pitchFamily="34" charset="0"/>
              </a:rPr>
              <a:t>The home page for Apple Intelligence</a:t>
            </a:r>
            <a:endParaRPr lang="en-US" sz="1200" b="1" dirty="0"/>
          </a:p>
        </p:txBody>
      </p:sp>
    </p:spTree>
    <p:extLst>
      <p:ext uri="{BB962C8B-B14F-4D97-AF65-F5344CB8AC3E}">
        <p14:creationId xmlns:p14="http://schemas.microsoft.com/office/powerpoint/2010/main" val="424370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p:txBody>
          <a:bodyPr anchor="b"/>
          <a:lstStyle/>
          <a:p>
            <a:r>
              <a:rPr lang="en-GB" sz="2600" dirty="0"/>
              <a:t>“Much of Apple Intelligence looks similar to the </a:t>
            </a:r>
            <a:r>
              <a:rPr lang="en-GB" sz="2600" dirty="0" err="1"/>
              <a:t>GenAI</a:t>
            </a:r>
            <a:r>
              <a:rPr lang="en-GB" sz="2600" dirty="0"/>
              <a:t> and on-device AI functions already announced by various companies. Improvements to Siri, which can dramatically enhance user convenience, is the exception here. A key question remains: When will these AI Siri features go beyond Apple’s first-party apps and include select third-party applications? Expanding Siri’s capabilities and intelligence could change how users interact with their smartphones and fuel replacement demand. Omdia forecasts that full-scale AI smartphone market growth will begin in 2026.”</a:t>
            </a:r>
            <a:endParaRPr lang="en-US" sz="2600" dirty="0"/>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p:txBody>
          <a:bodyPr>
            <a:normAutofit/>
          </a:bodyPr>
          <a:lstStyle/>
          <a:p>
            <a:pPr>
              <a:spcBef>
                <a:spcPts val="0"/>
              </a:spcBef>
              <a:spcAft>
                <a:spcPts val="0"/>
              </a:spcAft>
            </a:pPr>
            <a:r>
              <a:rPr lang="en-US" sz="2600" dirty="0"/>
              <a:t>Jusy Hong</a:t>
            </a:r>
            <a:br>
              <a:rPr lang="en-MY" sz="2600" dirty="0"/>
            </a:br>
            <a:r>
              <a:rPr lang="en-US" sz="2600" dirty="0"/>
              <a:t>Senior Research Manager,</a:t>
            </a:r>
          </a:p>
          <a:p>
            <a:pPr>
              <a:spcBef>
                <a:spcPts val="0"/>
              </a:spcBef>
              <a:spcAft>
                <a:spcPts val="0"/>
              </a:spcAft>
            </a:pPr>
            <a:r>
              <a:rPr lang="en-US" sz="2600" dirty="0"/>
              <a:t>Consumer Devices</a:t>
            </a:r>
          </a:p>
        </p:txBody>
      </p:sp>
    </p:spTree>
    <p:extLst>
      <p:ext uri="{BB962C8B-B14F-4D97-AF65-F5344CB8AC3E}">
        <p14:creationId xmlns:p14="http://schemas.microsoft.com/office/powerpoint/2010/main" val="2247180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A2EF-C0BF-4263-8106-312A8B1A03D7}"/>
              </a:ext>
            </a:extLst>
          </p:cNvPr>
          <p:cNvSpPr>
            <a:spLocks noGrp="1"/>
          </p:cNvSpPr>
          <p:nvPr>
            <p:ph type="title"/>
          </p:nvPr>
        </p:nvSpPr>
        <p:spPr/>
        <p:txBody>
          <a:bodyPr/>
          <a:lstStyle/>
          <a:p>
            <a:r>
              <a:rPr lang="en-GB" sz="2800" dirty="0"/>
              <a:t>Honor launches 200 and 200 Pro phones globally, introduces its first fli</a:t>
            </a:r>
            <a:r>
              <a:rPr lang="en-GB" dirty="0"/>
              <a:t>p-type foldable, and announces a hybrid AI strategy</a:t>
            </a:r>
            <a:endParaRPr lang="en-US" dirty="0"/>
          </a:p>
        </p:txBody>
      </p:sp>
      <p:sp>
        <p:nvSpPr>
          <p:cNvPr id="3" name="Content Placeholder 2">
            <a:extLst>
              <a:ext uri="{FF2B5EF4-FFF2-40B4-BE49-F238E27FC236}">
                <a16:creationId xmlns:a16="http://schemas.microsoft.com/office/drawing/2014/main" id="{B7520364-6B36-431F-6D7A-BAE832DBC478}"/>
              </a:ext>
            </a:extLst>
          </p:cNvPr>
          <p:cNvSpPr>
            <a:spLocks noGrp="1"/>
          </p:cNvSpPr>
          <p:nvPr>
            <p:ph sz="quarter" idx="10"/>
          </p:nvPr>
        </p:nvSpPr>
        <p:spPr/>
        <p:txBody>
          <a:bodyPr>
            <a:normAutofit/>
          </a:bodyPr>
          <a:lstStyle/>
          <a:p>
            <a:r>
              <a:rPr lang="en-US" sz="1200" dirty="0"/>
              <a:t>Honor had a very busy May and June, starting with a keynote event at </a:t>
            </a:r>
            <a:r>
              <a:rPr lang="en-US" sz="1200" dirty="0" err="1"/>
              <a:t>VivaTech</a:t>
            </a:r>
            <a:r>
              <a:rPr lang="en-US" sz="1200" dirty="0"/>
              <a:t> 2024 in Paris, France, on May 22. Honor CEO George Zhao unveiled its four-layer hybrid AI architecture comprising cross-device, platform-level, app-level, and cloud AI. The small on-device AI model will enable intuitive user interfaces and </a:t>
            </a:r>
            <a:r>
              <a:rPr lang="en-US" sz="1200" dirty="0" err="1"/>
              <a:t>GenAI</a:t>
            </a:r>
            <a:r>
              <a:rPr lang="en-US" sz="1200" dirty="0"/>
              <a:t> on premium devices, while larger tasks will use cloud models.</a:t>
            </a:r>
          </a:p>
          <a:p>
            <a:r>
              <a:rPr lang="en-GB" sz="1200" dirty="0"/>
              <a:t>For the cloud-based AI at the top layer, George Zhao said, “We are also delighted to forge ahead with Google Cloud, leveraging our combined expertise to unlock the potential of this hybrid approach and deliver even more seamless AI experiences to our users.”</a:t>
            </a:r>
          </a:p>
          <a:p>
            <a:r>
              <a:rPr lang="en-GB" sz="1200" dirty="0"/>
              <a:t>Honor launched the Honor 200 and 200 Pro in Paris on June 12, with a global release date of June 26. The 200 Pro uses a Snapdragon 8s Gen 3 chipset and 12GB RAM to enable new AI features, including an AI portrait engine developed in partnership with the renowned photography studio in Paris, Studio Harcourt. The function is supported by three 50MP cameras (wide, zoom, and selfie) and a 12MP ultrawide camera.</a:t>
            </a:r>
          </a:p>
          <a:p>
            <a:r>
              <a:rPr lang="en-GB" sz="1200" dirty="0"/>
              <a:t>On June 13, at the 2024 Technology Fashion Show in Shanghai, China, Honor launched its first flip foldable phone, the Honor Magic V Flip. This model will initially be exclusive to China, like many of Honor’s foldable phones. The most noticeable innovation is its edge-to-edge 4-inch LTPO OLED cover screen with two large camera cutouts. It will also feature a 6.8-inch LTPO OLED inner screen in a 21:9 aspect ratio, a Snapdragon 8+ Gen 1 chipset, a 50MP main camera, and a 4,800 </a:t>
            </a:r>
            <a:r>
              <a:rPr lang="en-GB" sz="1200" dirty="0" err="1"/>
              <a:t>mAh</a:t>
            </a:r>
            <a:r>
              <a:rPr lang="en-GB" sz="1200" dirty="0"/>
              <a:t> battery capacity. The model with 12GB RAM and 256GB ROM is priced at ¥4,999 ($690/€640).</a:t>
            </a:r>
            <a:endParaRPr lang="en-US" sz="1200" dirty="0"/>
          </a:p>
        </p:txBody>
      </p:sp>
      <p:sp>
        <p:nvSpPr>
          <p:cNvPr id="13" name="TextBox 12">
            <a:extLst>
              <a:ext uri="{FF2B5EF4-FFF2-40B4-BE49-F238E27FC236}">
                <a16:creationId xmlns:a16="http://schemas.microsoft.com/office/drawing/2014/main" id="{E98B8C00-2E33-F06F-555B-0307E308B361}"/>
              </a:ext>
            </a:extLst>
          </p:cNvPr>
          <p:cNvSpPr txBox="1"/>
          <p:nvPr/>
        </p:nvSpPr>
        <p:spPr>
          <a:xfrm>
            <a:off x="6188077" y="1412875"/>
            <a:ext cx="3721495" cy="184666"/>
          </a:xfrm>
          <a:prstGeom prst="rect">
            <a:avLst/>
          </a:prstGeom>
          <a:noFill/>
          <a:effectLst/>
        </p:spPr>
        <p:txBody>
          <a:bodyPr wrap="square" lIns="0" tIns="0" rIns="0" bIns="0">
            <a:spAutoFit/>
          </a:bodyPr>
          <a:lstStyle/>
          <a:p>
            <a:r>
              <a:rPr lang="en-GB" sz="1200" b="1" dirty="0">
                <a:latin typeface="Calibri" panose="020F0502020204030204" pitchFamily="34" charset="0"/>
              </a:rPr>
              <a:t>Honor four-layer AI architecture </a:t>
            </a:r>
            <a:endParaRPr lang="en-US" sz="1200" b="1" dirty="0"/>
          </a:p>
        </p:txBody>
      </p:sp>
      <p:pic>
        <p:nvPicPr>
          <p:cNvPr id="4" name="Picture 3">
            <a:extLst>
              <a:ext uri="{FF2B5EF4-FFF2-40B4-BE49-F238E27FC236}">
                <a16:creationId xmlns:a16="http://schemas.microsoft.com/office/drawing/2014/main" id="{9915364E-0F12-C0EE-3E1D-F2282F41F6DA}"/>
              </a:ext>
            </a:extLst>
          </p:cNvPr>
          <p:cNvPicPr>
            <a:picLocks noChangeAspect="1"/>
          </p:cNvPicPr>
          <p:nvPr/>
        </p:nvPicPr>
        <p:blipFill rotWithShape="1">
          <a:blip r:embed="rId2"/>
          <a:srcRect t="24369" r="4635" b="12065"/>
          <a:stretch/>
        </p:blipFill>
        <p:spPr>
          <a:xfrm>
            <a:off x="6184900" y="1584132"/>
            <a:ext cx="5658785" cy="2116441"/>
          </a:xfrm>
          <a:prstGeom prst="rect">
            <a:avLst/>
          </a:prstGeom>
        </p:spPr>
      </p:pic>
      <p:pic>
        <p:nvPicPr>
          <p:cNvPr id="8" name="Picture 7" descr="A foldable smartphone with a person's face&#10;&#10;Description automatically generated">
            <a:extLst>
              <a:ext uri="{FF2B5EF4-FFF2-40B4-BE49-F238E27FC236}">
                <a16:creationId xmlns:a16="http://schemas.microsoft.com/office/drawing/2014/main" id="{4D6A2F40-6E4E-0869-BBEE-1477346B904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305969" y="4068373"/>
            <a:ext cx="2523145" cy="1629798"/>
          </a:xfrm>
          <a:prstGeom prst="rect">
            <a:avLst/>
          </a:prstGeom>
        </p:spPr>
      </p:pic>
      <p:sp>
        <p:nvSpPr>
          <p:cNvPr id="10" name="TextBox 9">
            <a:extLst>
              <a:ext uri="{FF2B5EF4-FFF2-40B4-BE49-F238E27FC236}">
                <a16:creationId xmlns:a16="http://schemas.microsoft.com/office/drawing/2014/main" id="{CD6C0A33-56AF-3959-1537-0C99F09B779A}"/>
              </a:ext>
            </a:extLst>
          </p:cNvPr>
          <p:cNvSpPr txBox="1"/>
          <p:nvPr/>
        </p:nvSpPr>
        <p:spPr>
          <a:xfrm>
            <a:off x="9305969" y="3883707"/>
            <a:ext cx="2357216" cy="184666"/>
          </a:xfrm>
          <a:prstGeom prst="rect">
            <a:avLst/>
          </a:prstGeom>
          <a:noFill/>
          <a:effectLst/>
        </p:spPr>
        <p:txBody>
          <a:bodyPr wrap="square" lIns="0" tIns="0" rIns="0" bIns="0">
            <a:spAutoFit/>
          </a:bodyPr>
          <a:lstStyle/>
          <a:p>
            <a:r>
              <a:rPr lang="en-GB" sz="1200" b="1" dirty="0">
                <a:latin typeface="Calibri" panose="020F0502020204030204" pitchFamily="34" charset="0"/>
              </a:rPr>
              <a:t>Honor Magic V Flip</a:t>
            </a:r>
            <a:endParaRPr lang="en-US" sz="1200" b="1" dirty="0"/>
          </a:p>
        </p:txBody>
      </p:sp>
      <p:sp>
        <p:nvSpPr>
          <p:cNvPr id="11" name="TextBox 10">
            <a:extLst>
              <a:ext uri="{FF2B5EF4-FFF2-40B4-BE49-F238E27FC236}">
                <a16:creationId xmlns:a16="http://schemas.microsoft.com/office/drawing/2014/main" id="{FEF70D49-1FC9-CA46-7CFD-62E51E3BAEF4}"/>
              </a:ext>
            </a:extLst>
          </p:cNvPr>
          <p:cNvSpPr txBox="1"/>
          <p:nvPr/>
        </p:nvSpPr>
        <p:spPr>
          <a:xfrm>
            <a:off x="6205986" y="5697755"/>
            <a:ext cx="1413857" cy="123111"/>
          </a:xfrm>
          <a:prstGeom prst="rect">
            <a:avLst/>
          </a:prstGeom>
          <a:noFill/>
          <a:effectLst/>
        </p:spPr>
        <p:txBody>
          <a:bodyPr wrap="square" lIns="0" tIns="0" rIns="0" bIns="0">
            <a:spAutoFit/>
          </a:bodyPr>
          <a:lstStyle/>
          <a:p>
            <a:r>
              <a:rPr lang="en-GB" sz="800" dirty="0">
                <a:solidFill>
                  <a:srgbClr val="000000"/>
                </a:solidFill>
                <a:latin typeface="Calibri" panose="020F0502020204030204" pitchFamily="34" charset="0"/>
              </a:rPr>
              <a:t>Source: Honor</a:t>
            </a:r>
            <a:endParaRPr lang="en-GB" dirty="0"/>
          </a:p>
        </p:txBody>
      </p:sp>
      <p:pic>
        <p:nvPicPr>
          <p:cNvPr id="14" name="Picture 13" descr="A person holding a phone&#10;&#10;Description automatically generated">
            <a:extLst>
              <a:ext uri="{FF2B5EF4-FFF2-40B4-BE49-F238E27FC236}">
                <a16:creationId xmlns:a16="http://schemas.microsoft.com/office/drawing/2014/main" id="{E3B9F789-0186-E464-2DA0-4542679B80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0720" y="4058240"/>
            <a:ext cx="2898246" cy="1631034"/>
          </a:xfrm>
          <a:prstGeom prst="rect">
            <a:avLst/>
          </a:prstGeom>
        </p:spPr>
      </p:pic>
      <p:sp>
        <p:nvSpPr>
          <p:cNvPr id="15" name="TextBox 14">
            <a:extLst>
              <a:ext uri="{FF2B5EF4-FFF2-40B4-BE49-F238E27FC236}">
                <a16:creationId xmlns:a16="http://schemas.microsoft.com/office/drawing/2014/main" id="{129CD24E-614C-3CEF-018A-9E60F341B69D}"/>
              </a:ext>
            </a:extLst>
          </p:cNvPr>
          <p:cNvSpPr txBox="1"/>
          <p:nvPr/>
        </p:nvSpPr>
        <p:spPr>
          <a:xfrm>
            <a:off x="6184900" y="3873574"/>
            <a:ext cx="3199002" cy="184666"/>
          </a:xfrm>
          <a:prstGeom prst="rect">
            <a:avLst/>
          </a:prstGeom>
          <a:noFill/>
          <a:effectLst/>
        </p:spPr>
        <p:txBody>
          <a:bodyPr wrap="square" lIns="0" tIns="0" rIns="0" bIns="0">
            <a:spAutoFit/>
          </a:bodyPr>
          <a:lstStyle/>
          <a:p>
            <a:r>
              <a:rPr lang="en-GB" sz="1200" b="1" dirty="0">
                <a:latin typeface="Calibri" panose="020F0502020204030204" pitchFamily="34" charset="0"/>
              </a:rPr>
              <a:t>Honor 200 Pro with Studio Harcourt partnership</a:t>
            </a:r>
            <a:endParaRPr lang="en-US" sz="1200" b="1" dirty="0"/>
          </a:p>
        </p:txBody>
      </p:sp>
      <p:sp>
        <p:nvSpPr>
          <p:cNvPr id="7" name="TextBox 6">
            <a:extLst>
              <a:ext uri="{FF2B5EF4-FFF2-40B4-BE49-F238E27FC236}">
                <a16:creationId xmlns:a16="http://schemas.microsoft.com/office/drawing/2014/main" id="{A39ABC4D-D0D2-9F51-89D8-D40D952A2F70}"/>
              </a:ext>
            </a:extLst>
          </p:cNvPr>
          <p:cNvSpPr txBox="1"/>
          <p:nvPr/>
        </p:nvSpPr>
        <p:spPr>
          <a:xfrm>
            <a:off x="6184900" y="3690064"/>
            <a:ext cx="1413857" cy="123111"/>
          </a:xfrm>
          <a:prstGeom prst="rect">
            <a:avLst/>
          </a:prstGeom>
          <a:noFill/>
          <a:effectLst/>
        </p:spPr>
        <p:txBody>
          <a:bodyPr wrap="square" lIns="0" tIns="0" rIns="0" bIns="0">
            <a:spAutoFit/>
          </a:bodyPr>
          <a:lstStyle/>
          <a:p>
            <a:r>
              <a:rPr lang="en-GB" sz="800" dirty="0">
                <a:solidFill>
                  <a:srgbClr val="000000"/>
                </a:solidFill>
                <a:latin typeface="Calibri" panose="020F0502020204030204" pitchFamily="34" charset="0"/>
              </a:rPr>
              <a:t>Source: Honor</a:t>
            </a:r>
            <a:endParaRPr lang="en-GB" dirty="0"/>
          </a:p>
        </p:txBody>
      </p:sp>
      <p:sp>
        <p:nvSpPr>
          <p:cNvPr id="9" name="TextBox 8">
            <a:extLst>
              <a:ext uri="{FF2B5EF4-FFF2-40B4-BE49-F238E27FC236}">
                <a16:creationId xmlns:a16="http://schemas.microsoft.com/office/drawing/2014/main" id="{DFFB9E9F-7B52-0F6F-E65B-17382A14C7B5}"/>
              </a:ext>
            </a:extLst>
          </p:cNvPr>
          <p:cNvSpPr txBox="1"/>
          <p:nvPr/>
        </p:nvSpPr>
        <p:spPr>
          <a:xfrm>
            <a:off x="9305969" y="5687664"/>
            <a:ext cx="1413857" cy="123111"/>
          </a:xfrm>
          <a:prstGeom prst="rect">
            <a:avLst/>
          </a:prstGeom>
          <a:noFill/>
          <a:effectLst/>
        </p:spPr>
        <p:txBody>
          <a:bodyPr wrap="square" lIns="0" tIns="0" rIns="0" bIns="0">
            <a:spAutoFit/>
          </a:bodyPr>
          <a:lstStyle/>
          <a:p>
            <a:r>
              <a:rPr lang="en-GB" sz="800" dirty="0">
                <a:solidFill>
                  <a:srgbClr val="000000"/>
                </a:solidFill>
                <a:latin typeface="Calibri" panose="020F0502020204030204" pitchFamily="34" charset="0"/>
              </a:rPr>
              <a:t>Source: Honor</a:t>
            </a:r>
            <a:endParaRPr lang="en-GB" dirty="0"/>
          </a:p>
        </p:txBody>
      </p:sp>
    </p:spTree>
    <p:extLst>
      <p:ext uri="{BB962C8B-B14F-4D97-AF65-F5344CB8AC3E}">
        <p14:creationId xmlns:p14="http://schemas.microsoft.com/office/powerpoint/2010/main" val="160503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p:txBody>
          <a:bodyPr anchor="b"/>
          <a:lstStyle/>
          <a:p>
            <a:r>
              <a:rPr lang="en-US" sz="2800" dirty="0"/>
              <a:t>“It is likely that Honor’s hybrid AI strategy is the direction the overall smartphone industry will follow because it allows for the expansion of AI features in more mid- and low-end devices. W</a:t>
            </a:r>
            <a:r>
              <a:rPr lang="en-GB" sz="2800" dirty="0"/>
              <a:t>here older or mid-range chipsets cannot run LLMs effectively, more phones will rely on lighter AI models, such as Honor’s, for on-device features and use cloud AI computing for larger </a:t>
            </a:r>
            <a:r>
              <a:rPr lang="en-GB" sz="2800" dirty="0" err="1"/>
              <a:t>GenAI</a:t>
            </a:r>
            <a:r>
              <a:rPr lang="en-GB" sz="2800" dirty="0"/>
              <a:t> tasks.</a:t>
            </a:r>
            <a:r>
              <a:rPr lang="en-US" sz="2800" dirty="0"/>
              <a:t>”</a:t>
            </a:r>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p:txBody>
          <a:bodyPr>
            <a:normAutofit fontScale="92500"/>
          </a:bodyPr>
          <a:lstStyle/>
          <a:p>
            <a:r>
              <a:rPr lang="en-US" sz="2800" dirty="0"/>
              <a:t>Aaron West</a:t>
            </a:r>
            <a:br>
              <a:rPr lang="en-MY" dirty="0"/>
            </a:br>
            <a:r>
              <a:rPr lang="en-US" dirty="0"/>
              <a:t>Senior Smartphone Analyst</a:t>
            </a:r>
            <a:r>
              <a:rPr lang="en-US" sz="2800" dirty="0"/>
              <a:t>, Consumer Devices</a:t>
            </a:r>
          </a:p>
        </p:txBody>
      </p:sp>
    </p:spTree>
    <p:extLst>
      <p:ext uri="{BB962C8B-B14F-4D97-AF65-F5344CB8AC3E}">
        <p14:creationId xmlns:p14="http://schemas.microsoft.com/office/powerpoint/2010/main" val="644384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0CCDDB-E306-EB0E-CCBD-B2A892E70159}"/>
              </a:ext>
            </a:extLst>
          </p:cNvPr>
          <p:cNvSpPr>
            <a:spLocks noGrp="1"/>
          </p:cNvSpPr>
          <p:nvPr>
            <p:ph idx="1"/>
          </p:nvPr>
        </p:nvSpPr>
        <p:spPr>
          <a:xfrm>
            <a:off x="348314" y="1419910"/>
            <a:ext cx="11480800" cy="2045604"/>
          </a:xfrm>
        </p:spPr>
        <p:txBody>
          <a:bodyPr>
            <a:noAutofit/>
          </a:bodyPr>
          <a:lstStyle/>
          <a:p>
            <a:r>
              <a:rPr lang="en-GB" sz="1200" dirty="0"/>
              <a:t>During an event at the St. Pancras Renaissance Hotel in London, UK, OPPO announced its ambition to introduce </a:t>
            </a:r>
            <a:r>
              <a:rPr lang="en-GB" sz="1200" dirty="0" err="1"/>
              <a:t>GenAI</a:t>
            </a:r>
            <a:r>
              <a:rPr lang="en-GB" sz="1200" dirty="0"/>
              <a:t> features to 50 million users by bringing it to some mid-end A and F series OPPO devices.</a:t>
            </a:r>
          </a:p>
          <a:p>
            <a:r>
              <a:rPr lang="en-GB" sz="1200" dirty="0"/>
              <a:t>Similar to Honor, a hybrid AI architecture is under development. Low-end devices may use a lighter, simpler LLM model and rely more on cloud computing. The Reno12 and future Find X series will use Google’s heavier and more sophisticated Gemini Nano model, with additional OPPO features such as AI Writer and AI Recording Summary.</a:t>
            </a:r>
          </a:p>
          <a:p>
            <a:r>
              <a:rPr lang="en-GB" sz="1200" dirty="0"/>
              <a:t>An increased partnership with MediaTek is a crucial part of this strategy. MediaTek is reportedly collaborating on fine-tuning chipsets to improve future OPPO phones.</a:t>
            </a:r>
          </a:p>
          <a:p>
            <a:r>
              <a:rPr lang="en-GB" sz="1200" dirty="0"/>
              <a:t>A key ambition for OPPO was the development of an “AI Agent,” which would support multimodal interaction such as voice. This was announced prior to Apple Intelligence and Siri improvements on June 10.</a:t>
            </a:r>
          </a:p>
          <a:p>
            <a:r>
              <a:rPr lang="en-GB" sz="1200" dirty="0"/>
              <a:t>Nicole Zhang, general manager of AI Product at OPPO, stated at the event: “We believe that the intelligent OS will be embedded with AI Agents and support multimodal interaction. Meanwhile, the third-party services will be provided in a more flexible way. This will result in a full-stack transformation and ecosystem restructuring of AI phones.”</a:t>
            </a:r>
          </a:p>
        </p:txBody>
      </p:sp>
      <p:sp>
        <p:nvSpPr>
          <p:cNvPr id="5" name="Title 4">
            <a:extLst>
              <a:ext uri="{FF2B5EF4-FFF2-40B4-BE49-F238E27FC236}">
                <a16:creationId xmlns:a16="http://schemas.microsoft.com/office/drawing/2014/main" id="{23FB437E-E555-BECC-4EE6-6E52FCC3388C}"/>
              </a:ext>
            </a:extLst>
          </p:cNvPr>
          <p:cNvSpPr>
            <a:spLocks noGrp="1"/>
          </p:cNvSpPr>
          <p:nvPr>
            <p:ph type="title"/>
          </p:nvPr>
        </p:nvSpPr>
        <p:spPr/>
        <p:txBody>
          <a:bodyPr/>
          <a:lstStyle/>
          <a:p>
            <a:r>
              <a:rPr lang="en-GB" sz="2800" dirty="0"/>
              <a:t>OPPO unveils AI strategy to add </a:t>
            </a:r>
            <a:r>
              <a:rPr lang="en-GB" sz="2800" dirty="0" err="1"/>
              <a:t>GenAI</a:t>
            </a:r>
            <a:r>
              <a:rPr lang="en-GB" sz="2800" dirty="0"/>
              <a:t> to mid-end A and F Series devices</a:t>
            </a:r>
            <a:endParaRPr lang="en-US" dirty="0"/>
          </a:p>
        </p:txBody>
      </p:sp>
      <p:sp>
        <p:nvSpPr>
          <p:cNvPr id="13" name="TextBox 12">
            <a:extLst>
              <a:ext uri="{FF2B5EF4-FFF2-40B4-BE49-F238E27FC236}">
                <a16:creationId xmlns:a16="http://schemas.microsoft.com/office/drawing/2014/main" id="{17A10171-BAA7-F7FC-D9D8-2A21DAC99676}"/>
              </a:ext>
            </a:extLst>
          </p:cNvPr>
          <p:cNvSpPr txBox="1"/>
          <p:nvPr/>
        </p:nvSpPr>
        <p:spPr>
          <a:xfrm>
            <a:off x="954156" y="3448325"/>
            <a:ext cx="3721495" cy="184666"/>
          </a:xfrm>
          <a:prstGeom prst="rect">
            <a:avLst/>
          </a:prstGeom>
          <a:noFill/>
          <a:effectLst/>
        </p:spPr>
        <p:txBody>
          <a:bodyPr wrap="square" lIns="0" tIns="0" rIns="0" bIns="0">
            <a:spAutoFit/>
          </a:bodyPr>
          <a:lstStyle/>
          <a:p>
            <a:r>
              <a:rPr lang="en-US" sz="1200" b="1" dirty="0"/>
              <a:t>OPPO presentation on AI ecosystem</a:t>
            </a:r>
          </a:p>
        </p:txBody>
      </p:sp>
      <p:sp>
        <p:nvSpPr>
          <p:cNvPr id="16" name="TextBox 15">
            <a:extLst>
              <a:ext uri="{FF2B5EF4-FFF2-40B4-BE49-F238E27FC236}">
                <a16:creationId xmlns:a16="http://schemas.microsoft.com/office/drawing/2014/main" id="{1E09C8FE-FB1B-6012-8A52-F589BC294E96}"/>
              </a:ext>
            </a:extLst>
          </p:cNvPr>
          <p:cNvSpPr txBox="1"/>
          <p:nvPr/>
        </p:nvSpPr>
        <p:spPr>
          <a:xfrm>
            <a:off x="954156" y="5874464"/>
            <a:ext cx="1231660" cy="123111"/>
          </a:xfrm>
          <a:prstGeom prst="rect">
            <a:avLst/>
          </a:prstGeom>
          <a:noFill/>
          <a:effectLst/>
        </p:spPr>
        <p:txBody>
          <a:bodyPr wrap="square" lIns="0" tIns="0" rIns="0" bIns="0">
            <a:spAutoFit/>
          </a:bodyPr>
          <a:lstStyle/>
          <a:p>
            <a:r>
              <a:rPr lang="en-GB" sz="800" dirty="0">
                <a:latin typeface="Calibri" panose="020F0502020204030204" pitchFamily="34" charset="0"/>
              </a:rPr>
              <a:t>Source</a:t>
            </a:r>
            <a:r>
              <a:rPr lang="en-GB" sz="800" dirty="0">
                <a:solidFill>
                  <a:srgbClr val="000000"/>
                </a:solidFill>
                <a:latin typeface="Calibri" panose="020F0502020204030204" pitchFamily="34" charset="0"/>
              </a:rPr>
              <a:t>: OPPO</a:t>
            </a:r>
            <a:endParaRPr lang="en-GB" dirty="0"/>
          </a:p>
        </p:txBody>
      </p:sp>
      <p:pic>
        <p:nvPicPr>
          <p:cNvPr id="8" name="Picture 7">
            <a:extLst>
              <a:ext uri="{FF2B5EF4-FFF2-40B4-BE49-F238E27FC236}">
                <a16:creationId xmlns:a16="http://schemas.microsoft.com/office/drawing/2014/main" id="{18F2E3D9-64DE-9887-DAF3-CA643030CA1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792907" y="3619669"/>
            <a:ext cx="4444937" cy="2254795"/>
          </a:xfrm>
          <a:prstGeom prst="rect">
            <a:avLst/>
          </a:prstGeom>
        </p:spPr>
      </p:pic>
      <p:pic>
        <p:nvPicPr>
          <p:cNvPr id="12" name="Picture 11">
            <a:extLst>
              <a:ext uri="{FF2B5EF4-FFF2-40B4-BE49-F238E27FC236}">
                <a16:creationId xmlns:a16="http://schemas.microsoft.com/office/drawing/2014/main" id="{06040C50-F06B-BC53-876F-AA890EF9B0F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54156" y="3615621"/>
            <a:ext cx="4393096" cy="2258843"/>
          </a:xfrm>
          <a:prstGeom prst="rect">
            <a:avLst/>
          </a:prstGeom>
        </p:spPr>
      </p:pic>
      <p:sp>
        <p:nvSpPr>
          <p:cNvPr id="14" name="TextBox 13">
            <a:extLst>
              <a:ext uri="{FF2B5EF4-FFF2-40B4-BE49-F238E27FC236}">
                <a16:creationId xmlns:a16="http://schemas.microsoft.com/office/drawing/2014/main" id="{EA701839-3142-4635-5977-477764E23431}"/>
              </a:ext>
            </a:extLst>
          </p:cNvPr>
          <p:cNvSpPr txBox="1"/>
          <p:nvPr/>
        </p:nvSpPr>
        <p:spPr>
          <a:xfrm>
            <a:off x="6792907" y="3431243"/>
            <a:ext cx="3721495" cy="184666"/>
          </a:xfrm>
          <a:prstGeom prst="rect">
            <a:avLst/>
          </a:prstGeom>
          <a:noFill/>
          <a:effectLst/>
        </p:spPr>
        <p:txBody>
          <a:bodyPr wrap="square" lIns="0" tIns="0" rIns="0" bIns="0">
            <a:spAutoFit/>
          </a:bodyPr>
          <a:lstStyle/>
          <a:p>
            <a:r>
              <a:rPr lang="en-US" sz="1200" b="1" dirty="0"/>
              <a:t>OPPO targets to bring AI to all smartphone lines</a:t>
            </a:r>
          </a:p>
        </p:txBody>
      </p:sp>
      <p:sp>
        <p:nvSpPr>
          <p:cNvPr id="4" name="TextBox 3">
            <a:extLst>
              <a:ext uri="{FF2B5EF4-FFF2-40B4-BE49-F238E27FC236}">
                <a16:creationId xmlns:a16="http://schemas.microsoft.com/office/drawing/2014/main" id="{E129BC2B-7728-86E8-0953-F117AE44929B}"/>
              </a:ext>
            </a:extLst>
          </p:cNvPr>
          <p:cNvSpPr txBox="1"/>
          <p:nvPr/>
        </p:nvSpPr>
        <p:spPr>
          <a:xfrm>
            <a:off x="6792907" y="5874464"/>
            <a:ext cx="1231660" cy="123111"/>
          </a:xfrm>
          <a:prstGeom prst="rect">
            <a:avLst/>
          </a:prstGeom>
          <a:noFill/>
          <a:effectLst/>
        </p:spPr>
        <p:txBody>
          <a:bodyPr wrap="square" lIns="0" tIns="0" rIns="0" bIns="0">
            <a:spAutoFit/>
          </a:bodyPr>
          <a:lstStyle/>
          <a:p>
            <a:r>
              <a:rPr lang="en-GB" sz="800" dirty="0">
                <a:latin typeface="Calibri" panose="020F0502020204030204" pitchFamily="34" charset="0"/>
              </a:rPr>
              <a:t>Source</a:t>
            </a:r>
            <a:r>
              <a:rPr lang="en-GB" sz="800" dirty="0">
                <a:solidFill>
                  <a:srgbClr val="000000"/>
                </a:solidFill>
                <a:latin typeface="Calibri" panose="020F0502020204030204" pitchFamily="34" charset="0"/>
              </a:rPr>
              <a:t>: OPPO</a:t>
            </a:r>
            <a:endParaRPr lang="en-GB" dirty="0"/>
          </a:p>
        </p:txBody>
      </p:sp>
    </p:spTree>
    <p:extLst>
      <p:ext uri="{BB962C8B-B14F-4D97-AF65-F5344CB8AC3E}">
        <p14:creationId xmlns:p14="http://schemas.microsoft.com/office/powerpoint/2010/main" val="664130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p:txBody>
          <a:bodyPr/>
          <a:lstStyle/>
          <a:p>
            <a:r>
              <a:rPr lang="en-GB" sz="2600" dirty="0">
                <a:latin typeface="+mj-lt"/>
              </a:rPr>
              <a:t>“OPPO’s aim to bring </a:t>
            </a:r>
            <a:r>
              <a:rPr lang="en-GB" sz="2600" dirty="0" err="1">
                <a:latin typeface="+mj-lt"/>
              </a:rPr>
              <a:t>GenAI</a:t>
            </a:r>
            <a:r>
              <a:rPr lang="en-GB" sz="2600" dirty="0">
                <a:latin typeface="+mj-lt"/>
              </a:rPr>
              <a:t> to its entire lineup, including low-cost phones,</a:t>
            </a:r>
            <a:r>
              <a:rPr lang="en-GB" sz="2600" dirty="0"/>
              <a:t> is a noble ambition and will play an important role in making AI truly accessible to all. By democratizing AI in this way, it could benefit more people, whether for educational purposes, translation tools, or business applications</a:t>
            </a:r>
            <a:r>
              <a:rPr lang="en-US" sz="2600" dirty="0"/>
              <a:t>. A key next step would be to ensure that interaction with AI is multimodal, making it accessible to people with various disabilities.</a:t>
            </a:r>
            <a:r>
              <a:rPr lang="en-US" sz="2600" dirty="0">
                <a:latin typeface="+mj-lt"/>
              </a:rPr>
              <a:t>”</a:t>
            </a:r>
            <a:endParaRPr lang="en-US" sz="2600" dirty="0"/>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p:txBody>
          <a:bodyPr>
            <a:normAutofit/>
          </a:bodyPr>
          <a:lstStyle/>
          <a:p>
            <a:r>
              <a:rPr lang="en-US" sz="2600" dirty="0"/>
              <a:t>Zaker Li</a:t>
            </a:r>
            <a:br>
              <a:rPr lang="en-MY" sz="2600" dirty="0"/>
            </a:br>
            <a:r>
              <a:rPr lang="en-US" sz="2600" dirty="0"/>
              <a:t>Principal Smartphone Analyst, Consumer Devices</a:t>
            </a:r>
          </a:p>
        </p:txBody>
      </p:sp>
    </p:spTree>
    <p:extLst>
      <p:ext uri="{BB962C8B-B14F-4D97-AF65-F5344CB8AC3E}">
        <p14:creationId xmlns:p14="http://schemas.microsoft.com/office/powerpoint/2010/main" val="154036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75BD-32CA-31D9-A005-2251C42A2F96}"/>
              </a:ext>
            </a:extLst>
          </p:cNvPr>
          <p:cNvSpPr>
            <a:spLocks noGrp="1"/>
          </p:cNvSpPr>
          <p:nvPr>
            <p:ph type="title"/>
          </p:nvPr>
        </p:nvSpPr>
        <p:spPr/>
        <p:txBody>
          <a:bodyPr/>
          <a:lstStyle/>
          <a:p>
            <a:r>
              <a:rPr lang="en-MY" dirty="0"/>
              <a:t>Appendix</a:t>
            </a:r>
          </a:p>
        </p:txBody>
      </p:sp>
    </p:spTree>
    <p:extLst>
      <p:ext uri="{BB962C8B-B14F-4D97-AF65-F5344CB8AC3E}">
        <p14:creationId xmlns:p14="http://schemas.microsoft.com/office/powerpoint/2010/main" val="2054304133"/>
      </p:ext>
    </p:extLst>
  </p:cSld>
  <p:clrMapOvr>
    <a:masterClrMapping/>
  </p:clrMapOvr>
</p:sld>
</file>

<file path=ppt/theme/theme1.xml><?xml version="1.0" encoding="utf-8"?>
<a:theme xmlns:a="http://schemas.openxmlformats.org/drawingml/2006/main" name="1_Office Theme">
  <a:themeElements>
    <a:clrScheme name="Omdia Col Test">
      <a:dk1>
        <a:srgbClr val="000000"/>
      </a:dk1>
      <a:lt1>
        <a:srgbClr val="FFFFFF"/>
      </a:lt1>
      <a:dk2>
        <a:srgbClr val="4B4B4B"/>
      </a:dk2>
      <a:lt2>
        <a:srgbClr val="999999"/>
      </a:lt2>
      <a:accent1>
        <a:srgbClr val="6D2CA7"/>
      </a:accent1>
      <a:accent2>
        <a:srgbClr val="EB4EAC"/>
      </a:accent2>
      <a:accent3>
        <a:srgbClr val="3472E4"/>
      </a:accent3>
      <a:accent4>
        <a:srgbClr val="1DA786"/>
      </a:accent4>
      <a:accent5>
        <a:srgbClr val="EDA509"/>
      </a:accent5>
      <a:accent6>
        <a:srgbClr val="E44C24"/>
      </a:accent6>
      <a:hlink>
        <a:srgbClr val="6D2CA7"/>
      </a:hlink>
      <a:folHlink>
        <a:srgbClr val="A0519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effectLst/>
      </a:spPr>
      <a:bodyPr wrap="square" lIns="90000" rIns="90000" rtlCol="0" anchor="t">
        <a:spAutoFit/>
      </a:bodyPr>
      <a:lstStyle>
        <a:defPPr algn="l">
          <a:defRPr sz="1400" dirty="0" err="1" smtClean="0"/>
        </a:defPPr>
      </a:lstStyle>
    </a:txDef>
  </a:objectDefaults>
  <a:extraClrSchemeLst/>
  <a:extLst>
    <a:ext uri="{05A4C25C-085E-4340-85A3-A5531E510DB2}">
      <thm15:themeFamily xmlns:thm15="http://schemas.microsoft.com/office/thememl/2012/main" name="modified_New_generic_PPT_12pt - Copy.pptx" id="{8F27BBBA-823C-4ACB-AE4C-1F1277CCB67D}" vid="{4B4B70D5-0C63-439A-A283-40009929CD61}"/>
    </a:ext>
  </a:extLst>
</a:theme>
</file>

<file path=ppt/theme/theme2.xml><?xml version="1.0" encoding="utf-8"?>
<a:theme xmlns:a="http://schemas.openxmlformats.org/drawingml/2006/main" name="Office Theme">
  <a:themeElements>
    <a:clrScheme name="OMDIA_COLOR_THEME_BLUE">
      <a:dk1>
        <a:sysClr val="windowText" lastClr="000000"/>
      </a:dk1>
      <a:lt1>
        <a:sysClr val="window" lastClr="FFFFFF"/>
      </a:lt1>
      <a:dk2>
        <a:srgbClr val="4B4B4B"/>
      </a:dk2>
      <a:lt2>
        <a:srgbClr val="999999"/>
      </a:lt2>
      <a:accent1>
        <a:srgbClr val="49ACF8"/>
      </a:accent1>
      <a:accent2>
        <a:srgbClr val="80C5FA"/>
      </a:accent2>
      <a:accent3>
        <a:srgbClr val="A4D5FB"/>
      </a:accent3>
      <a:accent4>
        <a:srgbClr val="C8E6FD"/>
      </a:accent4>
      <a:accent5>
        <a:srgbClr val="99B8F1"/>
      </a:accent5>
      <a:accent6>
        <a:srgbClr val="3472E4"/>
      </a:accent6>
      <a:hlink>
        <a:srgbClr val="49ACF8"/>
      </a:hlink>
      <a:folHlink>
        <a:srgbClr val="EB4EA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ey">
      <a:srgbClr val="999999"/>
    </a:custClr>
    <a:custClr name="Lighter 80% Grey">
      <a:srgbClr val="EBEBEB"/>
    </a:custClr>
    <a:custClr name="Lighter 60% Grey">
      <a:srgbClr val="D6D6D6"/>
    </a:custClr>
    <a:custClr name="Lighter 40% Grey">
      <a:srgbClr val="C2C2C2"/>
    </a:custClr>
    <a:custClr name="Darker 25% Grey">
      <a:srgbClr val="737373"/>
    </a:custClr>
    <a:custClr name="Orange">
      <a:srgbClr val="E44C24"/>
    </a:custClr>
    <a:custClr name="Lighter 80% Orange">
      <a:srgbClr val="FADBD3"/>
    </a:custClr>
    <a:custClr name="Lighter 60% Orange">
      <a:srgbClr val="F4B7A7"/>
    </a:custClr>
    <a:custClr name="Lighter 40% Orange">
      <a:srgbClr val="EF947C"/>
    </a:custClr>
    <a:custClr name="Darker 25% Orange">
      <a:srgbClr val="AB3515"/>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MDIA_COLOR_THEME_BLUE">
      <a:dk1>
        <a:sysClr val="windowText" lastClr="000000"/>
      </a:dk1>
      <a:lt1>
        <a:sysClr val="window" lastClr="FFFFFF"/>
      </a:lt1>
      <a:dk2>
        <a:srgbClr val="4B4B4B"/>
      </a:dk2>
      <a:lt2>
        <a:srgbClr val="999999"/>
      </a:lt2>
      <a:accent1>
        <a:srgbClr val="49ACF8"/>
      </a:accent1>
      <a:accent2>
        <a:srgbClr val="80C5FA"/>
      </a:accent2>
      <a:accent3>
        <a:srgbClr val="A4D5FB"/>
      </a:accent3>
      <a:accent4>
        <a:srgbClr val="C8E6FD"/>
      </a:accent4>
      <a:accent5>
        <a:srgbClr val="99B8F1"/>
      </a:accent5>
      <a:accent6>
        <a:srgbClr val="3472E4"/>
      </a:accent6>
      <a:hlink>
        <a:srgbClr val="49ACF8"/>
      </a:hlink>
      <a:folHlink>
        <a:srgbClr val="EB4EA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ey">
      <a:srgbClr val="999999"/>
    </a:custClr>
    <a:custClr name="Lighter 80% Grey">
      <a:srgbClr val="EBEBEB"/>
    </a:custClr>
    <a:custClr name="Lighter 60% Grey">
      <a:srgbClr val="D6D6D6"/>
    </a:custClr>
    <a:custClr name="Lighter 40% Grey">
      <a:srgbClr val="C2C2C2"/>
    </a:custClr>
    <a:custClr name="Darker 25% Grey">
      <a:srgbClr val="737373"/>
    </a:custClr>
    <a:custClr name="Orange">
      <a:srgbClr val="E44C24"/>
    </a:custClr>
    <a:custClr name="Lighter 80% Orange">
      <a:srgbClr val="FADBD3"/>
    </a:custClr>
    <a:custClr name="Lighter 60% Orange">
      <a:srgbClr val="F4B7A7"/>
    </a:custClr>
    <a:custClr name="Lighter 40% Orange">
      <a:srgbClr val="EF947C"/>
    </a:custClr>
    <a:custClr name="Darker 25% Orange">
      <a:srgbClr val="AB3515"/>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1458</Words>
  <Application>Microsoft Office PowerPoint</Application>
  <PresentationFormat>Widescreen</PresentationFormat>
  <Paragraphs>63</Paragraphs>
  <Slides>11</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1_Office Theme</vt:lpstr>
      <vt:lpstr>Smartphone Need-To-Know – June 2024</vt:lpstr>
      <vt:lpstr>Contents</vt:lpstr>
      <vt:lpstr>Apple introduces AI features as “Apple Intelligence” at WWDC and announce partnership with OpenAI’s ChatGPT</vt:lpstr>
      <vt:lpstr>“Much of Apple Intelligence looks similar to the GenAI and on-device AI functions already announced by various companies. Improvements to Siri, which can dramatically enhance user convenience, is the exception here. A key question remains: When will these AI Siri features go beyond Apple’s first-party apps and include select third-party applications? Expanding Siri’s capabilities and intelligence could change how users interact with their smartphones and fuel replacement demand. Omdia forecasts that full-scale AI smartphone market growth will begin in 2026.”</vt:lpstr>
      <vt:lpstr>Honor launches 200 and 200 Pro phones globally, introduces its first flip-type foldable, and announces a hybrid AI strategy</vt:lpstr>
      <vt:lpstr>“It is likely that Honor’s hybrid AI strategy is the direction the overall smartphone industry will follow because it allows for the expansion of AI features in more mid- and low-end devices. Where older or mid-range chipsets cannot run LLMs effectively, more phones will rely on lighter AI models, such as Honor’s, for on-device features and use cloud AI computing for larger GenAI tasks.”</vt:lpstr>
      <vt:lpstr>OPPO unveils AI strategy to add GenAI to mid-end A and F Series devices</vt:lpstr>
      <vt:lpstr>“OPPO’s aim to bring GenAI to its entire lineup, including low-cost phones, is a noble ambition and will play an important role in making AI truly accessible to all. By democratizing AI in this way, it could benefit more people, whether for educational purposes, translation tools, or business applications. A key next step would be to ensure that interaction with AI is multimodal, making it accessible to people with various disabilities.”</vt:lpstr>
      <vt:lpstr>Appendix</vt:lpstr>
      <vt:lpstr>Appendix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Smartphone Need-To-Know – June 2024</dc:title>
  <dc:creator/>
  <cp:lastModifiedBy/>
  <cp:revision>1</cp:revision>
  <dcterms:created xsi:type="dcterms:W3CDTF">2024-06-24T05:14:55Z</dcterms:created>
  <dcterms:modified xsi:type="dcterms:W3CDTF">2024-06-24T05:15:14Z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1_Office Theme:6</vt:lpwstr>
  </property>
  <property fmtid="{D5CDD505-2E9C-101B-9397-08002B2CF9AE}" pid="3" name="ClassificationContentMarkingFooterText">
    <vt:lpwstr>Information Classification: General</vt:lpwstr>
  </property>
  <property fmtid="{D5CDD505-2E9C-101B-9397-08002B2CF9AE}" pid="4" name="MSIP_Label_e1b4a6d7-967f-4d55-9d13-d94940dabb24_Enabled">
    <vt:lpwstr>true</vt:lpwstr>
  </property>
  <property fmtid="{D5CDD505-2E9C-101B-9397-08002B2CF9AE}" pid="5" name="MSIP_Label_e1b4a6d7-967f-4d55-9d13-d94940dabb24_SetDate">
    <vt:lpwstr>2024-06-24T05:15:09Z</vt:lpwstr>
  </property>
  <property fmtid="{D5CDD505-2E9C-101B-9397-08002B2CF9AE}" pid="6" name="MSIP_Label_e1b4a6d7-967f-4d55-9d13-d94940dabb24_Method">
    <vt:lpwstr>Privileged</vt:lpwstr>
  </property>
  <property fmtid="{D5CDD505-2E9C-101B-9397-08002B2CF9AE}" pid="7" name="MSIP_Label_e1b4a6d7-967f-4d55-9d13-d94940dabb24_Name">
    <vt:lpwstr>e1b4a6d7-967f-4d55-9d13-d94940dabb24</vt:lpwstr>
  </property>
  <property fmtid="{D5CDD505-2E9C-101B-9397-08002B2CF9AE}" pid="8" name="MSIP_Label_e1b4a6d7-967f-4d55-9d13-d94940dabb24_SiteId">
    <vt:lpwstr>2567d566-604c-408a-8a60-55d0dc9d9d6b</vt:lpwstr>
  </property>
  <property fmtid="{D5CDD505-2E9C-101B-9397-08002B2CF9AE}" pid="9" name="MSIP_Label_e1b4a6d7-967f-4d55-9d13-d94940dabb24_ActionId">
    <vt:lpwstr>6c9863a1-54b4-487c-ba36-9720e5e0f6a1</vt:lpwstr>
  </property>
  <property fmtid="{D5CDD505-2E9C-101B-9397-08002B2CF9AE}" pid="10" name="MSIP_Label_e1b4a6d7-967f-4d55-9d13-d94940dabb24_ContentBits">
    <vt:lpwstr>0</vt:lpwstr>
  </property>
</Properties>
</file>