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71" r:id="rId1"/>
  </p:sldMasterIdLst>
  <p:notesMasterIdLst>
    <p:notesMasterId r:id="rId15"/>
  </p:notesMasterIdLst>
  <p:handoutMasterIdLst>
    <p:handoutMasterId r:id="rId16"/>
  </p:handoutMasterIdLst>
  <p:sldIdLst>
    <p:sldId id="6449" r:id="rId2"/>
    <p:sldId id="2147473218" r:id="rId3"/>
    <p:sldId id="2147473227" r:id="rId4"/>
    <p:sldId id="2147473232" r:id="rId5"/>
    <p:sldId id="2147473236" r:id="rId6"/>
    <p:sldId id="2147473241" r:id="rId7"/>
    <p:sldId id="2147473237" r:id="rId8"/>
    <p:sldId id="2147473240" r:id="rId9"/>
    <p:sldId id="2147473242" r:id="rId10"/>
    <p:sldId id="2147473243" r:id="rId11"/>
    <p:sldId id="6394" r:id="rId12"/>
    <p:sldId id="214747321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03A"/>
    <a:srgbClr val="6D2CA7"/>
    <a:srgbClr val="E44D25"/>
    <a:srgbClr val="7B260F"/>
    <a:srgbClr val="AE3716"/>
    <a:srgbClr val="C84227"/>
    <a:srgbClr val="2D67CE"/>
    <a:srgbClr val="204281"/>
    <a:srgbClr val="3063C2"/>
    <a:srgbClr val="3F6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79938-71AE-4C32-8CDA-0467ED352B55}" v="4" dt="2024-07-23T11:14:40.005"/>
  </p1510:revLst>
</p1510:revInfo>
</file>

<file path=ppt/tableStyles.xml><?xml version="1.0" encoding="utf-8"?>
<a:tblStyleLst xmlns:a="http://schemas.openxmlformats.org/drawingml/2006/main" def="{5C22544A-7EE6-4342-B048-85BDC9FD1C3A}">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49" autoAdjust="0"/>
  </p:normalViewPr>
  <p:slideViewPr>
    <p:cSldViewPr snapToGrid="0" showGuides="1">
      <p:cViewPr varScale="1">
        <p:scale>
          <a:sx n="105" d="100"/>
          <a:sy n="105" d="100"/>
        </p:scale>
        <p:origin x="774" y="108"/>
      </p:cViewPr>
      <p:guideLst>
        <p:guide pos="3840"/>
        <p:guide orient="horz" pos="2183"/>
      </p:guideLst>
    </p:cSldViewPr>
  </p:slideViewPr>
  <p:notesTextViewPr>
    <p:cViewPr>
      <p:scale>
        <a:sx n="1" d="1"/>
        <a:sy n="1" d="1"/>
      </p:scale>
      <p:origin x="0" y="0"/>
    </p:cViewPr>
  </p:notesTextViewPr>
  <p:notesViewPr>
    <p:cSldViewPr snapToGrid="0" showGuides="1">
      <p:cViewPr varScale="1">
        <p:scale>
          <a:sx n="121" d="100"/>
          <a:sy n="121" d="100"/>
        </p:scale>
        <p:origin x="502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23/07/2024</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23/07/2024</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
        <p:nvSpPr>
          <p:cNvPr id="8" name="Footer Placeholder 7">
            <a:extLst>
              <a:ext uri="{FF2B5EF4-FFF2-40B4-BE49-F238E27FC236}">
                <a16:creationId xmlns:a16="http://schemas.microsoft.com/office/drawing/2014/main" id="{D86E47AA-A902-4B46-1232-0F1B576DC59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512763"/>
            <a:ext cx="6764337" cy="3805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a:t>
            </a:fld>
            <a:endParaRPr lang="en-GB" dirty="0"/>
          </a:p>
        </p:txBody>
      </p:sp>
    </p:spTree>
    <p:extLst>
      <p:ext uri="{BB962C8B-B14F-4D97-AF65-F5344CB8AC3E}">
        <p14:creationId xmlns:p14="http://schemas.microsoft.com/office/powerpoint/2010/main" val="15562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12</a:t>
            </a:fld>
            <a:endParaRPr lang="en-GB" dirty="0"/>
          </a:p>
        </p:txBody>
      </p:sp>
    </p:spTree>
    <p:extLst>
      <p:ext uri="{BB962C8B-B14F-4D97-AF65-F5344CB8AC3E}">
        <p14:creationId xmlns:p14="http://schemas.microsoft.com/office/powerpoint/2010/main" val="1325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customersuccess@omdia.com"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5C985277-BCD1-4BF4-8A94-3462E836F8B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264375" y="5577195"/>
            <a:ext cx="2568497" cy="942017"/>
          </a:xfrm>
          <a:prstGeom prst="rect">
            <a:avLst/>
          </a:prstGeom>
        </p:spPr>
      </p:pic>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19654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81960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33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453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7220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385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641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553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5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194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36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4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64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1016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dirty="0">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10502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53201F-D277-FA1F-012C-2688183E2CB8}"/>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dirty="0">
              <a:solidFill>
                <a:schemeClr val="accent1"/>
              </a:solidFill>
            </a:endParaRPr>
          </a:p>
          <a:p>
            <a:r>
              <a:rPr lang="en-US" sz="1200" b="1" dirty="0">
                <a:solidFill>
                  <a:schemeClr val="accent1"/>
                </a:solidFill>
              </a:rPr>
              <a:t>Get in touch</a:t>
            </a:r>
          </a:p>
          <a:p>
            <a:r>
              <a:rPr lang="en-US" sz="1200" dirty="0">
                <a:solidFill>
                  <a:schemeClr val="tx1"/>
                </a:solidFill>
              </a:rPr>
              <a:t>Americas</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tx1"/>
                </a:solidFill>
              </a:rPr>
              <a:t> </a:t>
            </a:r>
          </a:p>
          <a:p>
            <a:r>
              <a:rPr lang="en-US" sz="1200" dirty="0">
                <a:solidFill>
                  <a:schemeClr val="tx1"/>
                </a:solidFill>
              </a:rPr>
              <a:t>08:00 – 18:00 GMT -5</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Europe, Middle East &amp; Africa</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8:00 – 18:00 GMT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Asia Pacific</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08:00 – 18:00 GMT + 8</a:t>
            </a:r>
          </a:p>
        </p:txBody>
      </p:sp>
      <p:sp>
        <p:nvSpPr>
          <p:cNvPr id="6" name="TextBox 5">
            <a:extLst>
              <a:ext uri="{FF2B5EF4-FFF2-40B4-BE49-F238E27FC236}">
                <a16:creationId xmlns:a16="http://schemas.microsoft.com/office/drawing/2014/main" id="{C21B1634-6E67-DC76-63DC-3549CE45D3CA}"/>
              </a:ext>
            </a:extLst>
          </p:cNvPr>
          <p:cNvSpPr txBox="1"/>
          <p:nvPr userDrawn="1"/>
        </p:nvSpPr>
        <p:spPr>
          <a:xfrm>
            <a:off x="256585" y="483116"/>
            <a:ext cx="9635127" cy="3370153"/>
          </a:xfrm>
          <a:prstGeom prst="rect">
            <a:avLst/>
          </a:prstGeom>
          <a:noFill/>
        </p:spPr>
        <p:txBody>
          <a:bodyPr wrap="square" tIns="0" rtlCol="0">
            <a:spAutoFit/>
          </a:bodyPr>
          <a:lstStyle/>
          <a:p>
            <a:r>
              <a:rPr lang="en-US" sz="1200" b="1" dirty="0">
                <a:solidFill>
                  <a:schemeClr val="accent1"/>
                </a:solidFill>
              </a:rPr>
              <a:t>Disclaimer</a:t>
            </a:r>
            <a:br>
              <a:rPr lang="en-US" sz="1200" dirty="0">
                <a:solidFill>
                  <a:schemeClr val="tx1"/>
                </a:solidFill>
              </a:rPr>
            </a:br>
            <a:br>
              <a:rPr lang="en-US" sz="1200" dirty="0">
                <a:solidFill>
                  <a:schemeClr val="tx1"/>
                </a:solidFill>
              </a:rPr>
            </a:br>
            <a:r>
              <a:rPr lang="en-GB" sz="1200" dirty="0">
                <a:solidFill>
                  <a:schemeClr val="tx1"/>
                </a:solidFill>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p>
          <a:p>
            <a:endParaRPr lang="en-GB" sz="1200" dirty="0">
              <a:solidFill>
                <a:schemeClr val="tx1"/>
              </a:solidFill>
            </a:endParaRPr>
          </a:p>
          <a:p>
            <a:r>
              <a:rPr lang="en-GB" sz="1200" dirty="0">
                <a:solidFill>
                  <a:schemeClr val="tx1"/>
                </a:solidFill>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p>
          <a:p>
            <a:endParaRPr lang="en-GB" sz="1200" dirty="0">
              <a:solidFill>
                <a:schemeClr val="tx1"/>
              </a:solidFill>
            </a:endParaRPr>
          </a:p>
          <a:p>
            <a:r>
              <a:rPr lang="en-GB" sz="1200" dirty="0">
                <a:solidFill>
                  <a:schemeClr val="tx1"/>
                </a:solidFill>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GB" sz="1200" dirty="0">
              <a:solidFill>
                <a:schemeClr val="tx1"/>
              </a:solidFill>
            </a:endParaRPr>
          </a:p>
          <a:p>
            <a:r>
              <a:rPr lang="en-GB" sz="1200" dirty="0">
                <a:solidFill>
                  <a:schemeClr val="tx1"/>
                </a:solidFill>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p>
          <a:p>
            <a:endParaRPr lang="en-GB" sz="1200" dirty="0">
              <a:solidFill>
                <a:schemeClr val="tx1"/>
              </a:solidFill>
            </a:endParaRPr>
          </a:p>
        </p:txBody>
      </p:sp>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3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a:prstGeom prst="rect">
            <a:avLst/>
          </a:prstGeo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6944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
        <p:nvSpPr>
          <p:cNvPr id="3" name="Text Placeholder 6">
            <a:extLst>
              <a:ext uri="{FF2B5EF4-FFF2-40B4-BE49-F238E27FC236}">
                <a16:creationId xmlns:a16="http://schemas.microsoft.com/office/drawing/2014/main" id="{6EAB8A3E-6336-8B27-A565-D1625BD4FB65}"/>
              </a:ext>
            </a:extLst>
          </p:cNvPr>
          <p:cNvSpPr>
            <a:spLocks noGrp="1"/>
          </p:cNvSpPr>
          <p:nvPr>
            <p:ph type="body" sz="quarter" idx="13" hasCustomPrompt="1"/>
          </p:nvPr>
        </p:nvSpPr>
        <p:spPr>
          <a:xfrm>
            <a:off x="348314" y="1419907"/>
            <a:ext cx="11480400" cy="4572001"/>
          </a:xfrm>
          <a:prstGeom prst="rect">
            <a:avLst/>
          </a:prstGeom>
        </p:spPr>
        <p:txBody>
          <a:bodyPr tIns="72000" numCol="1"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Tree>
    <p:extLst>
      <p:ext uri="{BB962C8B-B14F-4D97-AF65-F5344CB8AC3E}">
        <p14:creationId xmlns:p14="http://schemas.microsoft.com/office/powerpoint/2010/main" val="96822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endParaRPr lang="en-GB" b="0" dirty="0"/>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169287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0649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07437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a:prstGeom prst="rect">
            <a:avLst/>
          </a:prstGeom>
        </p:spPr>
        <p:txBody>
          <a:bodyPr/>
          <a:lstStyle>
            <a:lvl1pPr marL="0" indent="0">
              <a:buNone/>
              <a:defRPr/>
            </a:lvl1pPr>
          </a:lstStyle>
          <a:p>
            <a:r>
              <a:rPr lang="en-US" dirty="0"/>
              <a:t>Click icon to add table</a:t>
            </a:r>
            <a:endParaRPr lang="en-GB" dirty="0"/>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5419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72512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0195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6242049" y="-1"/>
            <a:ext cx="5592764" cy="498157"/>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Smartphone Need-To-Know </a:t>
            </a:r>
            <a:r>
              <a:rPr lang="en-GB" dirty="0">
                <a:solidFill>
                  <a:schemeClr val="tx1"/>
                </a:solidFill>
              </a:rPr>
              <a:t>| July 2024</a:t>
            </a:r>
            <a:endParaRPr lang="en-US" dirty="0">
              <a:solidFill>
                <a:schemeClr val="tx1"/>
              </a:solidFill>
            </a:endParaRP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 name="Text Placeholder 1">
            <a:extLst>
              <a:ext uri="{FF2B5EF4-FFF2-40B4-BE49-F238E27FC236}">
                <a16:creationId xmlns:a16="http://schemas.microsoft.com/office/drawing/2014/main" id="{069BD909-7C0F-A085-04FD-52D504564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10952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9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5" r:id="rId20"/>
    <p:sldLayoutId id="2147483991" r:id="rId21"/>
    <p:sldLayoutId id="2147483992" r:id="rId22"/>
    <p:sldLayoutId id="2147483993" r:id="rId23"/>
    <p:sldLayoutId id="2147483994" r:id="rId24"/>
    <p:sldLayoutId id="2147483997" r:id="rId25"/>
  </p:sldLayoutIdLst>
  <p:hf sldNum="0"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userDrawn="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userDrawn="1">
          <p15:clr>
            <a:srgbClr val="F26B43"/>
          </p15:clr>
        </p15:guide>
        <p15:guide id="15" orient="horz" pos="3778" userDrawn="1">
          <p15:clr>
            <a:srgbClr val="F26B43"/>
          </p15:clr>
        </p15:guide>
        <p15:guide id="16" orient="horz" pos="292" userDrawn="1">
          <p15:clr>
            <a:srgbClr val="F26B43"/>
          </p15:clr>
        </p15:guide>
        <p15:guide id="17" orient="horz" pos="89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consulting@omdia.com" TargetMode="External"/><Relationship Id="rId3" Type="http://schemas.openxmlformats.org/officeDocument/2006/relationships/hyperlink" Target="https://omdia.tech.informa.com/om123310/samsung-announces-6th-generation-foldable-smartphone-focusing-on-conservative-hardware-improvements" TargetMode="External"/><Relationship Id="rId7" Type="http://schemas.openxmlformats.org/officeDocument/2006/relationships/hyperlink" Target="mailto:askananalyst@omdia.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s://omdia.tech.informa.com/om123232/smartphone-market-performance-summary-of-jdcoms-618-shopping-festival-2024" TargetMode="External"/><Relationship Id="rId5" Type="http://schemas.openxmlformats.org/officeDocument/2006/relationships/hyperlink" Target="https://omdia.tech.informa.com/pr/2024/jul/omdia-mediatek-outgrowing-qualcomm-snapdragon-in-the-5g-smartphone-market" TargetMode="External"/><Relationship Id="rId4" Type="http://schemas.openxmlformats.org/officeDocument/2006/relationships/hyperlink" Target="https://omdia.tech.informa.com/om123285/mwc-shanghai-2024-summary" TargetMode="External"/><Relationship Id="rId9" Type="http://schemas.openxmlformats.org/officeDocument/2006/relationships/hyperlink" Target="mailto:citations@omdia.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76D43-51A3-B923-E7A9-B1801B6989B4}"/>
              </a:ext>
            </a:extLst>
          </p:cNvPr>
          <p:cNvSpPr>
            <a:spLocks noGrp="1"/>
          </p:cNvSpPr>
          <p:nvPr>
            <p:ph type="body" sz="quarter" idx="12"/>
          </p:nvPr>
        </p:nvSpPr>
        <p:spPr/>
        <p:txBody>
          <a:bodyPr/>
          <a:lstStyle/>
          <a:p>
            <a:pPr lvl="1"/>
            <a:r>
              <a:rPr lang="en-DE" b="1" dirty="0"/>
              <a:t>Jusy Hong</a:t>
            </a:r>
            <a:r>
              <a:rPr lang="en-MY" b="1" dirty="0"/>
              <a:t>, </a:t>
            </a:r>
            <a:r>
              <a:rPr lang="en-US" b="1" dirty="0"/>
              <a:t>Senior</a:t>
            </a:r>
            <a:r>
              <a:rPr lang="ko-KR" altLang="en-US" b="1" dirty="0"/>
              <a:t> </a:t>
            </a:r>
            <a:r>
              <a:rPr lang="en-US" altLang="ko-KR" b="1" dirty="0"/>
              <a:t>Research</a:t>
            </a:r>
            <a:r>
              <a:rPr lang="ko-KR" altLang="en-US" b="1" dirty="0"/>
              <a:t> </a:t>
            </a:r>
            <a:r>
              <a:rPr lang="en-US" altLang="ko-KR" b="1" dirty="0"/>
              <a:t>Manager</a:t>
            </a:r>
            <a:r>
              <a:rPr lang="en-US" b="1" dirty="0"/>
              <a:t>, Components &amp; Devices – Mobile Handsets</a:t>
            </a:r>
            <a:endParaRPr lang="en-DE" b="1" dirty="0"/>
          </a:p>
          <a:p>
            <a:pPr lvl="1"/>
            <a:r>
              <a:rPr lang="en-DE" b="1" dirty="0"/>
              <a:t>Zaker Li</a:t>
            </a:r>
            <a:r>
              <a:rPr lang="en-MY" b="1" dirty="0"/>
              <a:t>, </a:t>
            </a:r>
            <a:r>
              <a:rPr lang="en-US" b="1" dirty="0"/>
              <a:t>Principal A</a:t>
            </a:r>
            <a:r>
              <a:rPr lang="en-DE" b="1" dirty="0"/>
              <a:t>n</a:t>
            </a:r>
            <a:r>
              <a:rPr lang="en-US" b="1" dirty="0"/>
              <a:t>a</a:t>
            </a:r>
            <a:r>
              <a:rPr lang="en-DE" b="1" dirty="0"/>
              <a:t>l</a:t>
            </a:r>
            <a:r>
              <a:rPr lang="en-US" b="1" dirty="0"/>
              <a:t>y</a:t>
            </a:r>
            <a:r>
              <a:rPr lang="en-DE" b="1" dirty="0"/>
              <a:t>s</a:t>
            </a:r>
            <a:r>
              <a:rPr lang="en-US" b="1" dirty="0"/>
              <a:t>t, Components &amp; Devices – Mobile Handsets</a:t>
            </a:r>
          </a:p>
          <a:p>
            <a:pPr lvl="1"/>
            <a:r>
              <a:rPr lang="en-US" altLang="ko-KR" b="1" dirty="0"/>
              <a:t>Aaron West, Senior</a:t>
            </a:r>
            <a:r>
              <a:rPr lang="en-DE" altLang="ko-KR" b="1" dirty="0"/>
              <a:t> </a:t>
            </a:r>
            <a:r>
              <a:rPr lang="en-US" altLang="ko-KR" b="1" dirty="0"/>
              <a:t>A</a:t>
            </a:r>
            <a:r>
              <a:rPr lang="en-DE" altLang="ko-KR" b="1" dirty="0"/>
              <a:t>n</a:t>
            </a:r>
            <a:r>
              <a:rPr lang="en-US" altLang="ko-KR" b="1" dirty="0"/>
              <a:t>a</a:t>
            </a:r>
            <a:r>
              <a:rPr lang="en-DE" altLang="ko-KR" b="1" dirty="0"/>
              <a:t>l</a:t>
            </a:r>
            <a:r>
              <a:rPr lang="en-US" altLang="ko-KR" b="1" dirty="0"/>
              <a:t>y</a:t>
            </a:r>
            <a:r>
              <a:rPr lang="en-DE" altLang="ko-KR" b="1" dirty="0"/>
              <a:t>s</a:t>
            </a:r>
            <a:r>
              <a:rPr lang="en-US" altLang="ko-KR" b="1" dirty="0"/>
              <a:t>t, Components &amp; Devices – Mobile Handsets</a:t>
            </a:r>
            <a:endParaRPr lang="en-GB" altLang="ko-KR" b="1" dirty="0"/>
          </a:p>
          <a:p>
            <a:pPr lvl="1"/>
            <a:r>
              <a:rPr lang="en-US" dirty="0">
                <a:hlinkClick r:id="rId3"/>
              </a:rPr>
              <a:t>askananalyst@omdia.com</a:t>
            </a:r>
            <a:r>
              <a:rPr lang="en-US" dirty="0"/>
              <a:t> </a:t>
            </a:r>
            <a:endParaRPr lang="en-DE" dirty="0"/>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p:txBody>
          <a:bodyPr/>
          <a:lstStyle/>
          <a:p>
            <a:r>
              <a:rPr lang="en-US" dirty="0"/>
              <a:t>Smartphone Need-To-Know – July 2024</a:t>
            </a:r>
          </a:p>
        </p:txBody>
      </p:sp>
    </p:spTree>
    <p:extLst>
      <p:ext uri="{BB962C8B-B14F-4D97-AF65-F5344CB8AC3E}">
        <p14:creationId xmlns:p14="http://schemas.microsoft.com/office/powerpoint/2010/main" val="87902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nchor="b"/>
          <a:lstStyle/>
          <a:p>
            <a:r>
              <a:rPr lang="en-US" sz="2600" dirty="0"/>
              <a:t>“The EU </a:t>
            </a:r>
            <a:r>
              <a:rPr lang="en-GB" sz="2600" dirty="0"/>
              <a:t>is a key market for Apple, yet its relationship with regulators in the region is becoming increasingly fraught. Whether it’s over anti-competitive practices or measures that limit right-to-repair, the EU is coming for Apple on multiple fronts. Apple’s announcement that it will not be bringing its AI features to the EU feels significant; it’s an escalation of this conflict and a slight admission from Apple that it knows it would be deemed as not meeting competition laws.</a:t>
            </a:r>
            <a:r>
              <a:rPr lang="en-US" sz="2600" dirty="0"/>
              <a:t>”</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fontScale="92500"/>
          </a:bodyPr>
          <a:lstStyle/>
          <a:p>
            <a:r>
              <a:rPr lang="en-US" sz="2800" dirty="0"/>
              <a:t>Aaron West</a:t>
            </a:r>
            <a:br>
              <a:rPr lang="en-MY" dirty="0"/>
            </a:br>
            <a:r>
              <a:rPr lang="en-US" dirty="0"/>
              <a:t>Senior Smartphone Analyst</a:t>
            </a:r>
            <a:r>
              <a:rPr lang="en-US" sz="2800" dirty="0"/>
              <a:t>, Consumer Devices</a:t>
            </a:r>
          </a:p>
        </p:txBody>
      </p:sp>
    </p:spTree>
    <p:extLst>
      <p:ext uri="{BB962C8B-B14F-4D97-AF65-F5344CB8AC3E}">
        <p14:creationId xmlns:p14="http://schemas.microsoft.com/office/powerpoint/2010/main" val="378014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5BD-32CA-31D9-A005-2251C42A2F96}"/>
              </a:ext>
            </a:extLst>
          </p:cNvPr>
          <p:cNvSpPr>
            <a:spLocks noGrp="1"/>
          </p:cNvSpPr>
          <p:nvPr>
            <p:ph type="title"/>
          </p:nvPr>
        </p:nvSpPr>
        <p:spPr/>
        <p:txBody>
          <a:bodyPr/>
          <a:lstStyle/>
          <a:p>
            <a:r>
              <a:rPr lang="en-MY" dirty="0"/>
              <a:t>Appendix</a:t>
            </a:r>
          </a:p>
        </p:txBody>
      </p:sp>
    </p:spTree>
    <p:extLst>
      <p:ext uri="{BB962C8B-B14F-4D97-AF65-F5344CB8AC3E}">
        <p14:creationId xmlns:p14="http://schemas.microsoft.com/office/powerpoint/2010/main" val="205430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9A0-B580-B367-78E0-3C35496FAEFB}"/>
              </a:ext>
            </a:extLst>
          </p:cNvPr>
          <p:cNvSpPr>
            <a:spLocks noGrp="1"/>
          </p:cNvSpPr>
          <p:nvPr>
            <p:ph sz="quarter" idx="10"/>
          </p:nvPr>
        </p:nvSpPr>
        <p:spPr/>
        <p:txBody>
          <a:bodyPr>
            <a:normAutofit/>
          </a:bodyPr>
          <a:lstStyle/>
          <a:p>
            <a:pPr marL="0" lvl="0" indent="0">
              <a:lnSpc>
                <a:spcPct val="110000"/>
              </a:lnSpc>
              <a:spcBef>
                <a:spcPts val="1700"/>
              </a:spcBef>
              <a:spcAft>
                <a:spcPts val="0"/>
              </a:spcAft>
              <a:buSzPct val="100000"/>
              <a:buNone/>
            </a:pPr>
            <a:r>
              <a:rPr lang="en-GB" sz="1200" b="1" dirty="0">
                <a:solidFill>
                  <a:prstClr val="black"/>
                </a:solidFill>
              </a:rPr>
              <a:t>Further Reading</a:t>
            </a:r>
          </a:p>
          <a:p>
            <a:pPr marL="0" lvl="0" indent="0">
              <a:lnSpc>
                <a:spcPct val="110000"/>
              </a:lnSpc>
              <a:spcBef>
                <a:spcPts val="600"/>
              </a:spcBef>
              <a:spcAft>
                <a:spcPts val="0"/>
              </a:spcAft>
              <a:buSzPct val="100000"/>
              <a:buNone/>
            </a:pPr>
            <a:r>
              <a:rPr lang="en-GB" sz="1200" dirty="0">
                <a:solidFill>
                  <a:prstClr val="black"/>
                </a:solidFill>
                <a:hlinkClick r:id="rId3"/>
              </a:rPr>
              <a:t>“Samsung announces 6th generation foldable smartphone focusing on conservative hardware improvements</a:t>
            </a:r>
            <a:r>
              <a:rPr lang="en-GB" sz="1200" dirty="0">
                <a:solidFill>
                  <a:prstClr val="black"/>
                </a:solidFill>
              </a:rPr>
              <a:t>” Jusy Hong (July 2024)</a:t>
            </a:r>
          </a:p>
          <a:p>
            <a:pPr marL="0" lvl="0" indent="0">
              <a:lnSpc>
                <a:spcPct val="110000"/>
              </a:lnSpc>
              <a:spcBef>
                <a:spcPts val="600"/>
              </a:spcBef>
              <a:spcAft>
                <a:spcPts val="0"/>
              </a:spcAft>
              <a:buSzPct val="100000"/>
              <a:buNone/>
            </a:pPr>
            <a:r>
              <a:rPr lang="en-GB" sz="1200" i="1" dirty="0">
                <a:solidFill>
                  <a:prstClr val="black"/>
                </a:solidFill>
                <a:hlinkClick r:id="rId4"/>
              </a:rPr>
              <a:t>MWC Shanghai 2024 Summary</a:t>
            </a:r>
            <a:r>
              <a:rPr lang="en-GB" sz="1200" i="1" dirty="0">
                <a:solidFill>
                  <a:prstClr val="black"/>
                </a:solidFill>
              </a:rPr>
              <a:t> </a:t>
            </a:r>
            <a:r>
              <a:rPr lang="en-GB" sz="1200" dirty="0">
                <a:solidFill>
                  <a:prstClr val="black"/>
                </a:solidFill>
              </a:rPr>
              <a:t>Zaker Li (July 2024)</a:t>
            </a:r>
          </a:p>
          <a:p>
            <a:pPr marL="0" indent="0">
              <a:lnSpc>
                <a:spcPct val="110000"/>
              </a:lnSpc>
              <a:spcBef>
                <a:spcPts val="600"/>
              </a:spcBef>
              <a:spcAft>
                <a:spcPts val="0"/>
              </a:spcAft>
              <a:buSzPct val="100000"/>
              <a:buNone/>
            </a:pPr>
            <a:r>
              <a:rPr lang="en-GB" sz="1200" i="1" dirty="0">
                <a:solidFill>
                  <a:prstClr val="black"/>
                </a:solidFill>
                <a:hlinkClick r:id="rId5"/>
              </a:rPr>
              <a:t>MediaTek outgrowing Qualcomm Snapdragon in the 5G smartphone market</a:t>
            </a:r>
            <a:r>
              <a:rPr lang="en-GB" sz="1200" i="1" dirty="0">
                <a:solidFill>
                  <a:prstClr val="black"/>
                </a:solidFill>
              </a:rPr>
              <a:t> </a:t>
            </a:r>
            <a:r>
              <a:rPr lang="en-GB" sz="1200" dirty="0">
                <a:solidFill>
                  <a:prstClr val="black"/>
                </a:solidFill>
              </a:rPr>
              <a:t>Aaron West (July 2024)</a:t>
            </a:r>
          </a:p>
          <a:p>
            <a:pPr marL="0" lvl="0" indent="0">
              <a:lnSpc>
                <a:spcPct val="110000"/>
              </a:lnSpc>
              <a:spcBef>
                <a:spcPts val="600"/>
              </a:spcBef>
              <a:spcAft>
                <a:spcPts val="0"/>
              </a:spcAft>
              <a:buSzPct val="100000"/>
              <a:buNone/>
            </a:pPr>
            <a:r>
              <a:rPr lang="en-GB" sz="1200" i="1" dirty="0">
                <a:solidFill>
                  <a:prstClr val="black"/>
                </a:solidFill>
                <a:hlinkClick r:id="rId6"/>
              </a:rPr>
              <a:t>Smartphone Market Performance Summary of </a:t>
            </a:r>
            <a:r>
              <a:rPr lang="en-GB" sz="1200" i="1" dirty="0" err="1">
                <a:solidFill>
                  <a:prstClr val="black"/>
                </a:solidFill>
                <a:hlinkClick r:id="rId6"/>
              </a:rPr>
              <a:t>JD.com’s</a:t>
            </a:r>
            <a:r>
              <a:rPr lang="en-GB" sz="1200" i="1" dirty="0">
                <a:solidFill>
                  <a:prstClr val="black"/>
                </a:solidFill>
                <a:hlinkClick r:id="rId6"/>
              </a:rPr>
              <a:t> 618 Shopping Festival</a:t>
            </a:r>
            <a:r>
              <a:rPr lang="en-GB" sz="1200" i="1" dirty="0">
                <a:solidFill>
                  <a:prstClr val="black"/>
                </a:solidFill>
              </a:rPr>
              <a:t> </a:t>
            </a:r>
            <a:r>
              <a:rPr lang="en-GB" sz="1200" dirty="0">
                <a:solidFill>
                  <a:prstClr val="black"/>
                </a:solidFill>
              </a:rPr>
              <a:t>Zaker Li (June 2024)</a:t>
            </a:r>
          </a:p>
          <a:p>
            <a:pPr marL="0" lvl="0" indent="0">
              <a:lnSpc>
                <a:spcPct val="110000"/>
              </a:lnSpc>
              <a:spcBef>
                <a:spcPts val="1700"/>
              </a:spcBef>
              <a:spcAft>
                <a:spcPts val="0"/>
              </a:spcAft>
              <a:buSzPct val="100000"/>
              <a:buNone/>
            </a:pPr>
            <a:r>
              <a:rPr lang="en-GB" sz="1200" b="1" dirty="0">
                <a:solidFill>
                  <a:prstClr val="black"/>
                </a:solidFill>
              </a:rPr>
              <a:t>Authors</a:t>
            </a:r>
          </a:p>
          <a:p>
            <a:pPr marL="0" lvl="1" indent="0">
              <a:spcBef>
                <a:spcPts val="600"/>
              </a:spcBef>
              <a:spcAft>
                <a:spcPts val="0"/>
              </a:spcAft>
              <a:buNone/>
            </a:pPr>
            <a:r>
              <a:rPr lang="sv-SE" sz="1200" dirty="0"/>
              <a:t>Jusy Hong, Senior Research Manager, Components &amp; Devices – Wireless Devices</a:t>
            </a:r>
          </a:p>
          <a:p>
            <a:pPr marL="0" lvl="1" indent="0">
              <a:spcBef>
                <a:spcPts val="600"/>
              </a:spcBef>
              <a:spcAft>
                <a:spcPts val="0"/>
              </a:spcAft>
              <a:buNone/>
            </a:pPr>
            <a:r>
              <a:rPr lang="sv-SE" sz="1200" dirty="0"/>
              <a:t>Zaker Li, Principal Analyst, Components &amp; Devices – Mobile Handsets</a:t>
            </a:r>
          </a:p>
          <a:p>
            <a:pPr marL="0" lvl="1" indent="0">
              <a:spcBef>
                <a:spcPts val="600"/>
              </a:spcBef>
              <a:spcAft>
                <a:spcPts val="0"/>
              </a:spcAft>
              <a:buNone/>
            </a:pPr>
            <a:r>
              <a:rPr lang="sv-SE" altLang="ko-KR" sz="1200" dirty="0"/>
              <a:t>Aaron West, Senior Analyst, Components &amp; Devices – Mobile Handsets</a:t>
            </a:r>
          </a:p>
          <a:p>
            <a:pPr marL="0" lvl="1" indent="0">
              <a:spcBef>
                <a:spcPts val="600"/>
              </a:spcBef>
              <a:spcAft>
                <a:spcPts val="0"/>
              </a:spcAft>
              <a:buNone/>
            </a:pPr>
            <a:r>
              <a:rPr lang="en-GB" sz="1200" dirty="0">
                <a:hlinkClick r:id="rId7"/>
              </a:rPr>
              <a:t>askananalyst@omdia.com</a:t>
            </a:r>
            <a:r>
              <a:rPr lang="en-GB" sz="1200" dirty="0"/>
              <a:t> </a:t>
            </a:r>
          </a:p>
          <a:p>
            <a:pPr marL="0" lvl="1" indent="0">
              <a:spcBef>
                <a:spcPts val="600"/>
              </a:spcBef>
              <a:spcAft>
                <a:spcPts val="0"/>
              </a:spcAft>
              <a:buNone/>
            </a:pPr>
            <a:endParaRPr lang="en-GB" sz="1200" dirty="0"/>
          </a:p>
          <a:p>
            <a:pPr marL="0" lvl="1" indent="0">
              <a:lnSpc>
                <a:spcPct val="110000"/>
              </a:lnSpc>
              <a:spcAft>
                <a:spcPts val="0"/>
              </a:spcAft>
              <a:buNone/>
            </a:pPr>
            <a:r>
              <a:rPr lang="en-GB" sz="1200" b="1" dirty="0">
                <a:solidFill>
                  <a:prstClr val="black"/>
                </a:solidFill>
              </a:rPr>
              <a:t>Omdia Consulting</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We hope that this analysis will help you make informed and imaginative business decisions. If you have further requirements, </a:t>
            </a:r>
            <a:r>
              <a:rPr lang="en-GB" sz="1200" dirty="0" err="1">
                <a:solidFill>
                  <a:prstClr val="black"/>
                </a:solidFill>
              </a:rPr>
              <a:t>Omdia’s</a:t>
            </a:r>
            <a:r>
              <a:rPr lang="en-GB" sz="1200" dirty="0">
                <a:solidFill>
                  <a:prstClr val="black"/>
                </a:solidFill>
              </a:rPr>
              <a:t> consulting team may be able to help you. For more information about Omdia's consulting capabilities, please contact us directly at </a:t>
            </a:r>
            <a:r>
              <a:rPr lang="en-GB" sz="1200" dirty="0">
                <a:solidFill>
                  <a:prstClr val="black"/>
                </a:solidFill>
                <a:hlinkClick r:id="rId8"/>
              </a:rPr>
              <a:t>consulting@omdia.com</a:t>
            </a:r>
            <a:r>
              <a:rPr lang="en-GB" sz="1200" dirty="0">
                <a:solidFill>
                  <a:prstClr val="black"/>
                </a:solidFill>
              </a:rPr>
              <a:t>.</a:t>
            </a:r>
          </a:p>
          <a:p>
            <a:pPr marL="0" lvl="1" indent="0">
              <a:lnSpc>
                <a:spcPct val="110000"/>
              </a:lnSpc>
              <a:spcAft>
                <a:spcPts val="0"/>
              </a:spcAft>
              <a:buNone/>
            </a:pPr>
            <a:endParaRPr lang="en-GB" sz="1200" dirty="0">
              <a:solidFill>
                <a:prstClr val="black"/>
              </a:solidFill>
            </a:endParaRPr>
          </a:p>
          <a:p>
            <a:pPr marL="0" lvl="1" indent="0">
              <a:lnSpc>
                <a:spcPct val="110000"/>
              </a:lnSpc>
              <a:spcAft>
                <a:spcPts val="0"/>
              </a:spcAft>
              <a:buNone/>
            </a:pPr>
            <a:r>
              <a:rPr lang="en-GB" sz="1200" b="1" dirty="0">
                <a:solidFill>
                  <a:prstClr val="black"/>
                </a:solidFill>
              </a:rPr>
              <a:t>Citation Policy</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Request external citation and usage of Omdia research and data via </a:t>
            </a:r>
            <a:r>
              <a:rPr lang="en-GB" sz="1200" dirty="0">
                <a:solidFill>
                  <a:prstClr val="black"/>
                </a:solidFill>
                <a:hlinkClick r:id="rId9"/>
              </a:rPr>
              <a:t>citations@omdia.com</a:t>
            </a:r>
            <a:r>
              <a:rPr lang="en-GB" sz="1200" dirty="0">
                <a:solidFill>
                  <a:prstClr val="black"/>
                </a:solidFill>
              </a:rPr>
              <a:t>.</a:t>
            </a:r>
          </a:p>
          <a:p>
            <a:pPr marL="0" indent="0">
              <a:buNone/>
            </a:pPr>
            <a:endParaRPr lang="en-US" sz="1200" i="0" dirty="0">
              <a:effectLst/>
            </a:endParaRPr>
          </a:p>
          <a:p>
            <a:pPr marL="0" indent="0">
              <a:buNone/>
            </a:pPr>
            <a:endParaRPr lang="en-US" sz="1200" i="0" dirty="0">
              <a:effectLst/>
            </a:endParaRPr>
          </a:p>
          <a:p>
            <a:pPr marL="0" indent="0">
              <a:buNone/>
            </a:pPr>
            <a:endParaRPr lang="en-MY" sz="1200" dirty="0"/>
          </a:p>
        </p:txBody>
      </p:sp>
      <p:sp>
        <p:nvSpPr>
          <p:cNvPr id="2" name="Title 1">
            <a:extLst>
              <a:ext uri="{FF2B5EF4-FFF2-40B4-BE49-F238E27FC236}">
                <a16:creationId xmlns:a16="http://schemas.microsoft.com/office/drawing/2014/main" id="{8279D411-A44B-ECF6-52C0-E3D180A3F25A}"/>
              </a:ext>
            </a:extLst>
          </p:cNvPr>
          <p:cNvSpPr>
            <a:spLocks noGrp="1"/>
          </p:cNvSpPr>
          <p:nvPr>
            <p:ph type="title"/>
          </p:nvPr>
        </p:nvSpPr>
        <p:spPr/>
        <p:txBody>
          <a:bodyPr/>
          <a:lstStyle/>
          <a:p>
            <a:r>
              <a:rPr lang="en-GB" dirty="0"/>
              <a:t>Appendix</a:t>
            </a:r>
            <a:endParaRPr lang="en-MY" dirty="0"/>
          </a:p>
        </p:txBody>
      </p:sp>
    </p:spTree>
    <p:extLst>
      <p:ext uri="{BB962C8B-B14F-4D97-AF65-F5344CB8AC3E}">
        <p14:creationId xmlns:p14="http://schemas.microsoft.com/office/powerpoint/2010/main" val="133896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2F72F-2B30-9CFD-83DC-5447CE42E330}"/>
              </a:ext>
            </a:extLst>
          </p:cNvPr>
          <p:cNvSpPr>
            <a:spLocks noGrp="1"/>
          </p:cNvSpPr>
          <p:nvPr>
            <p:ph type="title"/>
          </p:nvPr>
        </p:nvSpPr>
        <p:spPr/>
        <p:txBody>
          <a:bodyPr/>
          <a:lstStyle/>
          <a:p>
            <a:r>
              <a:rPr lang="en-US" dirty="0"/>
              <a:t>Contents</a:t>
            </a:r>
          </a:p>
        </p:txBody>
      </p:sp>
      <p:sp>
        <p:nvSpPr>
          <p:cNvPr id="4" name="Text Placeholder 3">
            <a:extLst>
              <a:ext uri="{FF2B5EF4-FFF2-40B4-BE49-F238E27FC236}">
                <a16:creationId xmlns:a16="http://schemas.microsoft.com/office/drawing/2014/main" id="{6D3D4FB7-3D99-EF9D-1365-E132B3BE26DB}"/>
              </a:ext>
            </a:extLst>
          </p:cNvPr>
          <p:cNvSpPr>
            <a:spLocks noGrp="1"/>
          </p:cNvSpPr>
          <p:nvPr>
            <p:ph type="body" sz="quarter" idx="13"/>
          </p:nvPr>
        </p:nvSpPr>
        <p:spPr>
          <a:xfrm>
            <a:off x="348314" y="1419907"/>
            <a:ext cx="11843686" cy="4572001"/>
          </a:xfrm>
        </p:spPr>
        <p:txBody>
          <a:bodyPr/>
          <a:lstStyle/>
          <a:p>
            <a:r>
              <a:rPr lang="en-GB" sz="1600" dirty="0"/>
              <a:t>Samsung Unpacked event showcases newest foldables and wearables						3</a:t>
            </a:r>
          </a:p>
          <a:p>
            <a:r>
              <a:rPr lang="en-GB" sz="1600" dirty="0"/>
              <a:t>Honor beats own thinnest foldable record with the new Magic V3			 			5</a:t>
            </a:r>
          </a:p>
          <a:p>
            <a:r>
              <a:rPr lang="en-GB" sz="1600" dirty="0"/>
              <a:t>	Lenovo introduces smartphone AI with newly released Motorola Razr						7</a:t>
            </a:r>
          </a:p>
          <a:p>
            <a:r>
              <a:rPr lang="en-GB" sz="1600" dirty="0"/>
              <a:t>Apple and the European Commission’s dispute continues as Apple announces its AI features will not be coming to the EU                  9		</a:t>
            </a:r>
          </a:p>
        </p:txBody>
      </p:sp>
    </p:spTree>
    <p:extLst>
      <p:ext uri="{BB962C8B-B14F-4D97-AF65-F5344CB8AC3E}">
        <p14:creationId xmlns:p14="http://schemas.microsoft.com/office/powerpoint/2010/main" val="18882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dirty="0"/>
              <a:t>Samsung Unpacked event showcases newest foldables and wearables</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idx="1"/>
          </p:nvPr>
        </p:nvSpPr>
        <p:spPr>
          <a:xfrm>
            <a:off x="208563" y="1426873"/>
            <a:ext cx="3459369" cy="4837111"/>
          </a:xfrm>
        </p:spPr>
        <p:txBody>
          <a:bodyPr>
            <a:noAutofit/>
          </a:bodyPr>
          <a:lstStyle/>
          <a:p>
            <a:r>
              <a:rPr lang="en-US" sz="1200" dirty="0"/>
              <a:t>On July 10, Samsung unveiled its latest, thinnest-ever foldable phones: the Z Fold6 and Z Flip6.</a:t>
            </a:r>
          </a:p>
          <a:p>
            <a:r>
              <a:rPr lang="en-US" sz="1200" dirty="0"/>
              <a:t>These new foldables have only slight hardware upgrades from their predecessors: the Z Fold6 is thinner and has a higher peak brightness main display, while the Z Flip6 has a larger battery and an upgraded 12GB of RAM.</a:t>
            </a:r>
          </a:p>
          <a:p>
            <a:r>
              <a:rPr lang="en-US" sz="1200" dirty="0"/>
              <a:t>Each also upgraded its displays to LTPO OLED, and its chipsets to the Qualcomm Snapdragon 8 Gen 3.</a:t>
            </a:r>
          </a:p>
          <a:p>
            <a:r>
              <a:rPr lang="en-US" sz="1200" dirty="0"/>
              <a:t>Outside minimal hardware improvements, Samsung emphasized new software applications, including Galaxy AI. One of these included using dual displays to translate conversations more seamlessly.</a:t>
            </a:r>
          </a:p>
          <a:p>
            <a:r>
              <a:rPr lang="en-US" sz="1200" dirty="0"/>
              <a:t>It also showcased the new Galaxy Watch Ultra, which follows suit from the Apple Watch Ultra, with similar design and features but for Android phone users.</a:t>
            </a:r>
          </a:p>
          <a:p>
            <a:r>
              <a:rPr lang="en-US" sz="1200" dirty="0"/>
              <a:t>The Galaxy Ring was the most interesting announcement, as the first smart ring from a smartphone brand, with key competitors currently being Oura, Ultrahuman, and </a:t>
            </a:r>
            <a:r>
              <a:rPr lang="en-US" sz="1200" dirty="0" err="1"/>
              <a:t>Amazfit</a:t>
            </a:r>
            <a:r>
              <a:rPr lang="en-US" sz="1200" dirty="0"/>
              <a:t>.</a:t>
            </a:r>
          </a:p>
        </p:txBody>
      </p:sp>
      <p:sp>
        <p:nvSpPr>
          <p:cNvPr id="7" name="TextBox 6">
            <a:extLst>
              <a:ext uri="{FF2B5EF4-FFF2-40B4-BE49-F238E27FC236}">
                <a16:creationId xmlns:a16="http://schemas.microsoft.com/office/drawing/2014/main" id="{7542694F-EE0E-093E-EF1A-E14B14FCD24F}"/>
              </a:ext>
            </a:extLst>
          </p:cNvPr>
          <p:cNvSpPr txBox="1"/>
          <p:nvPr/>
        </p:nvSpPr>
        <p:spPr>
          <a:xfrm>
            <a:off x="3667932" y="5872263"/>
            <a:ext cx="1413857"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Source: Omdia</a:t>
            </a:r>
            <a:endParaRPr lang="en-GB" dirty="0"/>
          </a:p>
        </p:txBody>
      </p:sp>
      <p:sp>
        <p:nvSpPr>
          <p:cNvPr id="4" name="TextBox 3">
            <a:extLst>
              <a:ext uri="{FF2B5EF4-FFF2-40B4-BE49-F238E27FC236}">
                <a16:creationId xmlns:a16="http://schemas.microsoft.com/office/drawing/2014/main" id="{BAB00A4E-266F-9479-3A19-E8FD05531D9A}"/>
              </a:ext>
            </a:extLst>
          </p:cNvPr>
          <p:cNvSpPr txBox="1"/>
          <p:nvPr/>
        </p:nvSpPr>
        <p:spPr>
          <a:xfrm>
            <a:off x="10644736" y="5913571"/>
            <a:ext cx="1413857"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Image Sources: Samsung</a:t>
            </a:r>
            <a:endParaRPr lang="en-GB" dirty="0"/>
          </a:p>
        </p:txBody>
      </p:sp>
      <p:graphicFrame>
        <p:nvGraphicFramePr>
          <p:cNvPr id="8" name="Table 7">
            <a:extLst>
              <a:ext uri="{FF2B5EF4-FFF2-40B4-BE49-F238E27FC236}">
                <a16:creationId xmlns:a16="http://schemas.microsoft.com/office/drawing/2014/main" id="{36EF8DEC-2C1C-4A2E-8559-771FFB79D385}"/>
              </a:ext>
            </a:extLst>
          </p:cNvPr>
          <p:cNvGraphicFramePr>
            <a:graphicFrameLocks noGrp="1"/>
          </p:cNvGraphicFramePr>
          <p:nvPr>
            <p:extLst>
              <p:ext uri="{D42A27DB-BD31-4B8C-83A1-F6EECF244321}">
                <p14:modId xmlns:p14="http://schemas.microsoft.com/office/powerpoint/2010/main" val="475590406"/>
              </p:ext>
            </p:extLst>
          </p:nvPr>
        </p:nvGraphicFramePr>
        <p:xfrm>
          <a:off x="3667932" y="2016097"/>
          <a:ext cx="8237466" cy="3913415"/>
        </p:xfrm>
        <a:graphic>
          <a:graphicData uri="http://schemas.openxmlformats.org/drawingml/2006/table">
            <a:tbl>
              <a:tblPr firstRow="1" bandRow="1">
                <a:tableStyleId>{D51ADE6A-740E-44AE-83CC-AE7238B6C88D}</a:tableStyleId>
              </a:tblPr>
              <a:tblGrid>
                <a:gridCol w="914214">
                  <a:extLst>
                    <a:ext uri="{9D8B030D-6E8A-4147-A177-3AD203B41FA5}">
                      <a16:colId xmlns:a16="http://schemas.microsoft.com/office/drawing/2014/main" val="96149366"/>
                    </a:ext>
                  </a:extLst>
                </a:gridCol>
                <a:gridCol w="1900541">
                  <a:extLst>
                    <a:ext uri="{9D8B030D-6E8A-4147-A177-3AD203B41FA5}">
                      <a16:colId xmlns:a16="http://schemas.microsoft.com/office/drawing/2014/main" val="3612095655"/>
                    </a:ext>
                  </a:extLst>
                </a:gridCol>
                <a:gridCol w="1761085">
                  <a:extLst>
                    <a:ext uri="{9D8B030D-6E8A-4147-A177-3AD203B41FA5}">
                      <a16:colId xmlns:a16="http://schemas.microsoft.com/office/drawing/2014/main" val="616587593"/>
                    </a:ext>
                  </a:extLst>
                </a:gridCol>
                <a:gridCol w="1830813">
                  <a:extLst>
                    <a:ext uri="{9D8B030D-6E8A-4147-A177-3AD203B41FA5}">
                      <a16:colId xmlns:a16="http://schemas.microsoft.com/office/drawing/2014/main" val="2575006971"/>
                    </a:ext>
                  </a:extLst>
                </a:gridCol>
                <a:gridCol w="1830813">
                  <a:extLst>
                    <a:ext uri="{9D8B030D-6E8A-4147-A177-3AD203B41FA5}">
                      <a16:colId xmlns:a16="http://schemas.microsoft.com/office/drawing/2014/main" val="1095406318"/>
                    </a:ext>
                  </a:extLst>
                </a:gridCol>
              </a:tblGrid>
              <a:tr h="279339">
                <a:tc>
                  <a:txBody>
                    <a:bodyPr/>
                    <a:lstStyle/>
                    <a:p>
                      <a:r>
                        <a:rPr lang="en-US" altLang="zh-CN" sz="1000" dirty="0">
                          <a:latin typeface="+mn-lt"/>
                        </a:rPr>
                        <a:t>Model</a:t>
                      </a:r>
                    </a:p>
                  </a:txBody>
                  <a:tcPr/>
                </a:tc>
                <a:tc>
                  <a:txBody>
                    <a:bodyPr/>
                    <a:lstStyle/>
                    <a:p>
                      <a:r>
                        <a:rPr lang="en-GB" altLang="zh-CN" sz="1000" dirty="0">
                          <a:latin typeface="+mn-lt"/>
                        </a:rPr>
                        <a:t>Z Fold6</a:t>
                      </a:r>
                      <a:endParaRPr lang="zh-CN" altLang="en-US" sz="1000" dirty="0">
                        <a:latin typeface="+mn-lt"/>
                      </a:endParaRPr>
                    </a:p>
                  </a:txBody>
                  <a:tcPr/>
                </a:tc>
                <a:tc>
                  <a:txBody>
                    <a:bodyPr/>
                    <a:lstStyle/>
                    <a:p>
                      <a:r>
                        <a:rPr lang="en-GB" altLang="zh-CN" sz="1000" dirty="0">
                          <a:latin typeface="+mn-lt"/>
                        </a:rPr>
                        <a:t>Z Fold5</a:t>
                      </a:r>
                      <a:endParaRPr lang="zh-CN" altLang="en-US" sz="1000" dirty="0">
                        <a:latin typeface="+mn-lt"/>
                      </a:endParaRPr>
                    </a:p>
                  </a:txBody>
                  <a:tcPr/>
                </a:tc>
                <a:tc>
                  <a:txBody>
                    <a:bodyPr/>
                    <a:lstStyle/>
                    <a:p>
                      <a:r>
                        <a:rPr lang="en-GB" altLang="zh-CN" sz="1000" dirty="0">
                          <a:latin typeface="+mn-lt"/>
                        </a:rPr>
                        <a:t>Z Flip6</a:t>
                      </a:r>
                      <a:endParaRPr lang="zh-CN" altLang="en-US" sz="1000" dirty="0">
                        <a:latin typeface="+mn-lt"/>
                      </a:endParaRPr>
                    </a:p>
                  </a:txBody>
                  <a:tcPr/>
                </a:tc>
                <a:tc>
                  <a:txBody>
                    <a:bodyPr/>
                    <a:lstStyle/>
                    <a:p>
                      <a:r>
                        <a:rPr lang="en-GB" altLang="zh-CN" sz="1000" dirty="0">
                          <a:latin typeface="+mn-lt"/>
                        </a:rPr>
                        <a:t>Z Flip5</a:t>
                      </a:r>
                      <a:endParaRPr lang="zh-CN" altLang="en-US" sz="1000" dirty="0">
                        <a:latin typeface="+mn-lt"/>
                      </a:endParaRPr>
                    </a:p>
                  </a:txBody>
                  <a:tcPr/>
                </a:tc>
                <a:extLst>
                  <a:ext uri="{0D108BD9-81ED-4DB2-BD59-A6C34878D82A}">
                    <a16:rowId xmlns:a16="http://schemas.microsoft.com/office/drawing/2014/main" val="1868353482"/>
                  </a:ext>
                </a:extLst>
              </a:tr>
              <a:tr h="555282">
                <a:tc>
                  <a:txBody>
                    <a:bodyPr/>
                    <a:lstStyle/>
                    <a:p>
                      <a:r>
                        <a:rPr lang="en-GB" altLang="zh-CN" sz="1000" dirty="0">
                          <a:latin typeface="+mn-lt"/>
                        </a:rPr>
                        <a:t>Thinness and weight</a:t>
                      </a:r>
                      <a:endParaRPr lang="zh-CN" altLang="en-US" sz="1000" dirty="0">
                        <a:latin typeface="+mn-lt"/>
                      </a:endParaRPr>
                    </a:p>
                  </a:txBody>
                  <a:tcPr>
                    <a:lnL w="6350" cap="flat">
                      <a:noFill/>
                      <a:prstDash val="solid"/>
                      <a:round/>
                    </a:lnL>
                    <a:lnR w="0" cap="flat">
                      <a:noFill/>
                      <a:prstDash val="solid"/>
                      <a:round/>
                    </a:lnR>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Unfolded: 5.6mm</a:t>
                      </a:r>
                    </a:p>
                    <a:p>
                      <a:r>
                        <a:rPr lang="en-GB" altLang="zh-CN" sz="1000" dirty="0">
                          <a:latin typeface="+mn-lt"/>
                        </a:rPr>
                        <a:t>Folded: 12.1 mm</a:t>
                      </a:r>
                    </a:p>
                    <a:p>
                      <a:r>
                        <a:rPr lang="en-GB" altLang="zh-CN" sz="1000" dirty="0">
                          <a:latin typeface="+mn-lt"/>
                        </a:rPr>
                        <a:t>239g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Unfolded: 6.1mm</a:t>
                      </a:r>
                    </a:p>
                    <a:p>
                      <a:r>
                        <a:rPr lang="en-GB" altLang="zh-CN" sz="1000" dirty="0">
                          <a:latin typeface="+mn-lt"/>
                        </a:rPr>
                        <a:t>Folded: 13.4 mm</a:t>
                      </a:r>
                    </a:p>
                    <a:p>
                      <a:r>
                        <a:rPr lang="en-GB" altLang="zh-CN" sz="1000" dirty="0">
                          <a:latin typeface="+mn-lt"/>
                        </a:rPr>
                        <a:t>253g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Unfolded: 6.9mm</a:t>
                      </a:r>
                    </a:p>
                    <a:p>
                      <a:r>
                        <a:rPr lang="en-GB" altLang="zh-CN" sz="1000" dirty="0">
                          <a:latin typeface="+mn-lt"/>
                        </a:rPr>
                        <a:t>Folded: 14.9 mm</a:t>
                      </a:r>
                    </a:p>
                    <a:p>
                      <a:r>
                        <a:rPr lang="en-GB" altLang="zh-CN" sz="1000" dirty="0">
                          <a:latin typeface="+mn-lt"/>
                        </a:rPr>
                        <a:t>187g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Unfolded: 6.9mm</a:t>
                      </a:r>
                    </a:p>
                    <a:p>
                      <a:r>
                        <a:rPr lang="en-GB" altLang="zh-CN" sz="1000" dirty="0">
                          <a:latin typeface="+mn-lt"/>
                        </a:rPr>
                        <a:t>Folded: 15.1 mm</a:t>
                      </a:r>
                    </a:p>
                    <a:p>
                      <a:r>
                        <a:rPr lang="en-GB" altLang="zh-CN" sz="1000" dirty="0">
                          <a:latin typeface="+mn-lt"/>
                        </a:rPr>
                        <a:t>187g</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84022761"/>
                  </a:ext>
                </a:extLst>
              </a:tr>
              <a:tr h="555282">
                <a:tc>
                  <a:txBody>
                    <a:bodyPr/>
                    <a:lstStyle/>
                    <a:p>
                      <a:r>
                        <a:rPr lang="en-US" altLang="zh-CN" sz="1000" dirty="0">
                          <a:latin typeface="+mn-lt"/>
                        </a:rPr>
                        <a:t>Main display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7.6”, 2160x1856, 120Hz LTPO OLED, 2600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7.6”, 2176x1812, 120Hz OLED, 1750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6.7”, 1080x2460, 120Hz LTPO OLED, 2600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6.7”, 1080x2460, 120Hz OLED, 2600 nits peak brightness</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682735252"/>
                  </a:ext>
                </a:extLst>
              </a:tr>
              <a:tr h="415373">
                <a:tc>
                  <a:txBody>
                    <a:bodyPr/>
                    <a:lstStyle/>
                    <a:p>
                      <a:r>
                        <a:rPr lang="en-GB" altLang="zh-CN" sz="1000" dirty="0">
                          <a:latin typeface="+mn-lt"/>
                        </a:rPr>
                        <a:t>Sub display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6.3”, 2376x989, 120Hz LTPO OLED, 1600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6.2”, 2176x904, 120Hz OLED, 1200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3.4”, 720x748, Super AMOLED, 2600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3.4”, 720x748, Super AMOLED, 2600 nits peak brightness</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147667642"/>
                  </a:ext>
                </a:extLst>
              </a:tr>
              <a:tr h="191755">
                <a:tc>
                  <a:txBody>
                    <a:bodyPr/>
                    <a:lstStyle/>
                    <a:p>
                      <a:r>
                        <a:rPr lang="en-US" altLang="zh-CN" sz="1000" dirty="0">
                          <a:latin typeface="+mn-lt"/>
                        </a:rPr>
                        <a:t>Chipset</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Snapdragon® 8 Gen 3</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Snapdragon® 8 Gen 2</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Snapdragon® 8 Gen 3</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Snapdragon® 8 Gen 3</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772285565"/>
                  </a:ext>
                </a:extLst>
              </a:tr>
              <a:tr h="0">
                <a:tc>
                  <a:txBody>
                    <a:bodyPr/>
                    <a:lstStyle/>
                    <a:p>
                      <a:r>
                        <a:rPr lang="en-US" altLang="zh-CN" sz="1000" dirty="0">
                          <a:latin typeface="+mn-lt"/>
                        </a:rPr>
                        <a:t>Memory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256GB–1TB ROM, 12GB RAM</a:t>
                      </a:r>
                      <a:endParaRPr lang="zh-CN" altLang="en-US" sz="1000" dirty="0">
                        <a:latin typeface="+mn-lt"/>
                      </a:endParaRPr>
                    </a:p>
                  </a:txBody>
                  <a:tcPr>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256GB–1TB ROM, 12GB RAM</a:t>
                      </a:r>
                      <a:endParaRPr lang="zh-CN" altLang="en-US" sz="1000" dirty="0">
                        <a:latin typeface="+mn-lt"/>
                      </a:endParaRPr>
                    </a:p>
                  </a:txBody>
                  <a:tcPr>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256–512GB ROM, 12GB RAM</a:t>
                      </a:r>
                      <a:endParaRPr lang="zh-CN" altLang="en-US" sz="1000" dirty="0">
                        <a:latin typeface="+mn-lt"/>
                      </a:endParaRPr>
                    </a:p>
                  </a:txBody>
                  <a:tcPr>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256–512GB ROM, 8GB RAM</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746594199"/>
                  </a:ext>
                </a:extLst>
              </a:tr>
              <a:tr h="457686">
                <a:tc>
                  <a:txBody>
                    <a:bodyPr/>
                    <a:lstStyle/>
                    <a:p>
                      <a:r>
                        <a:rPr lang="en-US" altLang="zh-CN" sz="1000" dirty="0">
                          <a:latin typeface="+mn-lt"/>
                        </a:rPr>
                        <a:t>Main cameras</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50MP wide with OIS</a:t>
                      </a:r>
                    </a:p>
                    <a:p>
                      <a:r>
                        <a:rPr lang="en-GB" altLang="zh-CN" sz="1000" dirty="0">
                          <a:latin typeface="+mn-lt"/>
                        </a:rPr>
                        <a:t>10MP telephoto, 3x zoom</a:t>
                      </a:r>
                    </a:p>
                    <a:p>
                      <a:r>
                        <a:rPr lang="en-GB" altLang="zh-CN" sz="1000" dirty="0">
                          <a:latin typeface="+mn-lt"/>
                        </a:rPr>
                        <a:t>12MP ultrawide, 123˚ range</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50MP wide with OIS</a:t>
                      </a:r>
                    </a:p>
                    <a:p>
                      <a:r>
                        <a:rPr lang="en-GB" altLang="zh-CN" sz="1000" dirty="0">
                          <a:latin typeface="+mn-lt"/>
                        </a:rPr>
                        <a:t>10MP telephoto, 3x zoom</a:t>
                      </a:r>
                    </a:p>
                    <a:p>
                      <a:r>
                        <a:rPr lang="en-GB" altLang="zh-CN" sz="1000" dirty="0">
                          <a:latin typeface="+mn-lt"/>
                        </a:rPr>
                        <a:t>12MP ultrawide, 123˚ range</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50MP wide OIS</a:t>
                      </a:r>
                    </a:p>
                    <a:p>
                      <a:r>
                        <a:rPr lang="en-GB" altLang="zh-CN" sz="1000" dirty="0">
                          <a:latin typeface="+mn-lt"/>
                        </a:rPr>
                        <a:t>12MP ultrawide, 123˚ range</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12MP wide OIS</a:t>
                      </a:r>
                    </a:p>
                    <a:p>
                      <a:r>
                        <a:rPr lang="en-GB" altLang="zh-CN" sz="1000" dirty="0">
                          <a:latin typeface="+mn-lt"/>
                        </a:rPr>
                        <a:t>12MP ultrawide, 123˚ range</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4013572379"/>
                  </a:ext>
                </a:extLst>
              </a:tr>
              <a:tr h="169104">
                <a:tc>
                  <a:txBody>
                    <a:bodyPr/>
                    <a:lstStyle/>
                    <a:p>
                      <a:r>
                        <a:rPr lang="en-US" altLang="zh-CN" sz="1000" dirty="0">
                          <a:latin typeface="+mn-lt"/>
                        </a:rPr>
                        <a:t>Front camera</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4MP wide (inner display)</a:t>
                      </a:r>
                    </a:p>
                    <a:p>
                      <a:r>
                        <a:rPr lang="en-GB" altLang="zh-CN" sz="1000" dirty="0">
                          <a:latin typeface="+mn-lt"/>
                        </a:rPr>
                        <a:t>10MP wide (outer display)</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4MP wide (inner display)</a:t>
                      </a:r>
                    </a:p>
                    <a:p>
                      <a:r>
                        <a:rPr lang="en-GB" altLang="zh-CN" sz="1000" dirty="0">
                          <a:latin typeface="+mn-lt"/>
                        </a:rPr>
                        <a:t>10MP wide (outer display)</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10MP wide</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10MP wide</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1120951721"/>
                  </a:ext>
                </a:extLst>
              </a:tr>
              <a:tr h="350581">
                <a:tc>
                  <a:txBody>
                    <a:bodyPr/>
                    <a:lstStyle/>
                    <a:p>
                      <a:r>
                        <a:rPr lang="en-US" altLang="zh-CN" sz="1000" dirty="0">
                          <a:latin typeface="+mn-lt"/>
                        </a:rPr>
                        <a:t>Battery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4400mAh with 25W wired and Fast Wireless Charging 2.0</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u="none" dirty="0">
                          <a:latin typeface="+mn-lt"/>
                        </a:rPr>
                        <a:t>4400mAh with 25W wired and 15W wireless c</a:t>
                      </a:r>
                      <a:r>
                        <a:rPr lang="en-GB" altLang="zh-CN" sz="1000" dirty="0">
                          <a:latin typeface="+mn-lt"/>
                        </a:rPr>
                        <a:t>harging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u="none" dirty="0">
                          <a:latin typeface="+mn-lt"/>
                        </a:rPr>
                        <a:t>4000mAh with 25W wired and 15W wireless c</a:t>
                      </a:r>
                      <a:r>
                        <a:rPr lang="en-GB" altLang="zh-CN" sz="1000" dirty="0">
                          <a:latin typeface="+mn-lt"/>
                        </a:rPr>
                        <a:t>harging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u="none" dirty="0">
                          <a:latin typeface="+mn-lt"/>
                        </a:rPr>
                        <a:t>3700mAh with 25W wired and 15W wireless c</a:t>
                      </a:r>
                      <a:r>
                        <a:rPr lang="en-GB" altLang="zh-CN" sz="1000" dirty="0">
                          <a:latin typeface="+mn-lt"/>
                        </a:rPr>
                        <a:t>harging</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4128134738"/>
                  </a:ext>
                </a:extLst>
              </a:tr>
              <a:tr h="279339">
                <a:tc>
                  <a:txBody>
                    <a:bodyPr/>
                    <a:lstStyle/>
                    <a:p>
                      <a:r>
                        <a:rPr lang="en-US" altLang="zh-CN" sz="1000" dirty="0">
                          <a:latin typeface="+mn-lt"/>
                        </a:rPr>
                        <a:t>Launch price</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$1,899</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$1,799</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$1,099</a:t>
                      </a:r>
                      <a:endParaRPr lang="zh-CN" altLang="en-US" sz="1000" dirty="0">
                        <a:latin typeface="+mn-lt"/>
                      </a:endParaRPr>
                    </a:p>
                  </a:txBody>
                  <a:tcPr>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$999</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835233256"/>
                  </a:ext>
                </a:extLst>
              </a:tr>
            </a:tbl>
          </a:graphicData>
        </a:graphic>
      </p:graphicFrame>
      <p:pic>
        <p:nvPicPr>
          <p:cNvPr id="1028" name="Picture 4" descr="Samsung Galaxy Z Flip6 512GB Silver Shadow">
            <a:extLst>
              <a:ext uri="{FF2B5EF4-FFF2-40B4-BE49-F238E27FC236}">
                <a16:creationId xmlns:a16="http://schemas.microsoft.com/office/drawing/2014/main" id="{1D249A14-13F3-88D9-2AC9-F776BBCE91A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869992" y="1084923"/>
            <a:ext cx="796467" cy="10206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msung Galaxy Z Fold6 512GB Silver Shadow">
            <a:extLst>
              <a:ext uri="{FF2B5EF4-FFF2-40B4-BE49-F238E27FC236}">
                <a16:creationId xmlns:a16="http://schemas.microsoft.com/office/drawing/2014/main" id="{08BE47B3-AFEF-0304-09C0-A49417C6406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16168" y="1097504"/>
            <a:ext cx="796467" cy="9185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msung Galaxy Z Fold5 5G 256GB Phantom Black">
            <a:extLst>
              <a:ext uri="{FF2B5EF4-FFF2-40B4-BE49-F238E27FC236}">
                <a16:creationId xmlns:a16="http://schemas.microsoft.com/office/drawing/2014/main" id="{BF8551C3-2633-C514-B45C-1F6B8388945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60761" y="1056082"/>
            <a:ext cx="796492" cy="9438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msung Galaxy Z Flip5 5G 256GB Graphite">
            <a:extLst>
              <a:ext uri="{FF2B5EF4-FFF2-40B4-BE49-F238E27FC236}">
                <a16:creationId xmlns:a16="http://schemas.microsoft.com/office/drawing/2014/main" id="{C06E3152-0730-E92A-8122-E68E8B192B7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611634" y="1077178"/>
            <a:ext cx="796467" cy="10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9706279" cy="3373200"/>
          </a:xfrm>
        </p:spPr>
        <p:txBody>
          <a:bodyPr anchor="b"/>
          <a:lstStyle/>
          <a:p>
            <a:r>
              <a:rPr lang="en-GB" sz="2600" b="0" dirty="0"/>
              <a:t>“The most important markets for Samsung’s foldable smartphones are Korea and the US. Sales of the Flip in Korea have been sluggish recently, as hardware improvements have slowed following the release of Z Flip4. As Samsung’s target group for the Flip is younger people, it must also contend with Apple’s iPhones—currently the go-to and “cooler” option. While the Z Flip6 has improved on weak points compared to its predecessor, it’s still expected to struggle to increase sales due to the bump up in price.”</a:t>
            </a:r>
            <a:endParaRPr lang="en-US" sz="2600" b="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600" dirty="0"/>
              <a:t>Jusy Hong</a:t>
            </a:r>
            <a:br>
              <a:rPr lang="en-MY" sz="2600" dirty="0"/>
            </a:br>
            <a:r>
              <a:rPr lang="en-US" sz="2600" dirty="0"/>
              <a:t>Senior Research Manager,</a:t>
            </a:r>
          </a:p>
          <a:p>
            <a:pPr>
              <a:spcBef>
                <a:spcPts val="0"/>
              </a:spcBef>
              <a:spcAft>
                <a:spcPts val="0"/>
              </a:spcAft>
            </a:pPr>
            <a:r>
              <a:rPr lang="en-US" sz="2600" dirty="0"/>
              <a:t>Consumer Devices</a:t>
            </a:r>
          </a:p>
        </p:txBody>
      </p:sp>
    </p:spTree>
    <p:extLst>
      <p:ext uri="{BB962C8B-B14F-4D97-AF65-F5344CB8AC3E}">
        <p14:creationId xmlns:p14="http://schemas.microsoft.com/office/powerpoint/2010/main" val="224718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a:xfrm>
            <a:off x="348313" y="476250"/>
            <a:ext cx="11194937" cy="684214"/>
          </a:xfrm>
        </p:spPr>
        <p:txBody>
          <a:bodyPr/>
          <a:lstStyle/>
          <a:p>
            <a:r>
              <a:rPr lang="en-GB" sz="2800" dirty="0"/>
              <a:t>Honor beats </a:t>
            </a:r>
            <a:r>
              <a:rPr lang="en-GB" dirty="0"/>
              <a:t>own thinnest foldable record </a:t>
            </a:r>
            <a:r>
              <a:rPr lang="en-GB" sz="2800" dirty="0"/>
              <a:t>with the new Magic V3</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idx="1"/>
          </p:nvPr>
        </p:nvSpPr>
        <p:spPr>
          <a:xfrm>
            <a:off x="348315" y="1486968"/>
            <a:ext cx="4614530" cy="4510607"/>
          </a:xfrm>
        </p:spPr>
        <p:txBody>
          <a:bodyPr>
            <a:normAutofit lnSpcReduction="10000"/>
          </a:bodyPr>
          <a:lstStyle/>
          <a:p>
            <a:r>
              <a:rPr lang="en-US" dirty="0"/>
              <a:t>Honor has been at the forefront of foldable phone innovation for a few years now, particularly around silicon battery use, making the phones thinner and lighter. The stated aim of this is to make book-style foldables indistinguishable in form and weight from regular smartphones when folded, while having the larger inner screen for entertainment and productivity uses.</a:t>
            </a:r>
          </a:p>
          <a:p>
            <a:r>
              <a:rPr lang="en-US" dirty="0"/>
              <a:t>This continues with the newly announced Magic V3, which is 0.8mm thinner than the previous V2, which was 10.1mm thick when folded. It also shaves 5g off the V2, down from 231g to 226g—making it lighter than the Samsung Galaxy S24 Ultra.</a:t>
            </a:r>
          </a:p>
          <a:p>
            <a:r>
              <a:rPr lang="en-US" dirty="0"/>
              <a:t>There are other hardware improvements, including a new Snapdragon 8 Gen 3 chip, improved 50MP 3.5x zoom telephoto, an inner display camera, more battery capacity, and an IPX8 water resistance rating.</a:t>
            </a:r>
          </a:p>
          <a:p>
            <a:r>
              <a:rPr lang="en-US" dirty="0"/>
              <a:t>It is worth noting, however, that the entry-level Magic V2 had 16GB of RAM, while the entry-level Magic V3 has 12GB.</a:t>
            </a:r>
          </a:p>
          <a:p>
            <a:r>
              <a:rPr lang="en-US" dirty="0"/>
              <a:t>The Magic V3 and Vs3 will be exclusive to China at launch, and there is currently no indication which international markets Honor will expand it to.</a:t>
            </a:r>
            <a:endParaRPr lang="en-GB" dirty="0"/>
          </a:p>
          <a:p>
            <a:endParaRPr lang="en-US" sz="1200" dirty="0"/>
          </a:p>
        </p:txBody>
      </p:sp>
      <p:sp>
        <p:nvSpPr>
          <p:cNvPr id="11" name="TextBox 10">
            <a:extLst>
              <a:ext uri="{FF2B5EF4-FFF2-40B4-BE49-F238E27FC236}">
                <a16:creationId xmlns:a16="http://schemas.microsoft.com/office/drawing/2014/main" id="{FEF70D49-1FC9-CA46-7CFD-62E51E3BAEF4}"/>
              </a:ext>
            </a:extLst>
          </p:cNvPr>
          <p:cNvSpPr txBox="1"/>
          <p:nvPr/>
        </p:nvSpPr>
        <p:spPr>
          <a:xfrm>
            <a:off x="10086100" y="5879674"/>
            <a:ext cx="1757585"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Image Sources: Honor and Samsung</a:t>
            </a:r>
            <a:endParaRPr lang="en-GB" dirty="0"/>
          </a:p>
        </p:txBody>
      </p:sp>
      <p:graphicFrame>
        <p:nvGraphicFramePr>
          <p:cNvPr id="6" name="Table 5">
            <a:extLst>
              <a:ext uri="{FF2B5EF4-FFF2-40B4-BE49-F238E27FC236}">
                <a16:creationId xmlns:a16="http://schemas.microsoft.com/office/drawing/2014/main" id="{842CC29C-45CD-9054-A16D-382DF643F12E}"/>
              </a:ext>
            </a:extLst>
          </p:cNvPr>
          <p:cNvGraphicFramePr>
            <a:graphicFrameLocks noGrp="1"/>
          </p:cNvGraphicFramePr>
          <p:nvPr>
            <p:extLst>
              <p:ext uri="{D42A27DB-BD31-4B8C-83A1-F6EECF244321}">
                <p14:modId xmlns:p14="http://schemas.microsoft.com/office/powerpoint/2010/main" val="2837368695"/>
              </p:ext>
            </p:extLst>
          </p:nvPr>
        </p:nvGraphicFramePr>
        <p:xfrm>
          <a:off x="5024927" y="1842442"/>
          <a:ext cx="6713670" cy="3913415"/>
        </p:xfrm>
        <a:graphic>
          <a:graphicData uri="http://schemas.openxmlformats.org/drawingml/2006/table">
            <a:tbl>
              <a:tblPr firstRow="1" bandRow="1">
                <a:tableStyleId>{D51ADE6A-740E-44AE-83CC-AE7238B6C88D}</a:tableStyleId>
              </a:tblPr>
              <a:tblGrid>
                <a:gridCol w="968566">
                  <a:extLst>
                    <a:ext uri="{9D8B030D-6E8A-4147-A177-3AD203B41FA5}">
                      <a16:colId xmlns:a16="http://schemas.microsoft.com/office/drawing/2014/main" val="96149366"/>
                    </a:ext>
                  </a:extLst>
                </a:gridCol>
                <a:gridCol w="1865786">
                  <a:extLst>
                    <a:ext uri="{9D8B030D-6E8A-4147-A177-3AD203B41FA5}">
                      <a16:colId xmlns:a16="http://schemas.microsoft.com/office/drawing/2014/main" val="616587593"/>
                    </a:ext>
                  </a:extLst>
                </a:gridCol>
                <a:gridCol w="1939659">
                  <a:extLst>
                    <a:ext uri="{9D8B030D-6E8A-4147-A177-3AD203B41FA5}">
                      <a16:colId xmlns:a16="http://schemas.microsoft.com/office/drawing/2014/main" val="4278448083"/>
                    </a:ext>
                  </a:extLst>
                </a:gridCol>
                <a:gridCol w="1939659">
                  <a:extLst>
                    <a:ext uri="{9D8B030D-6E8A-4147-A177-3AD203B41FA5}">
                      <a16:colId xmlns:a16="http://schemas.microsoft.com/office/drawing/2014/main" val="2575006971"/>
                    </a:ext>
                  </a:extLst>
                </a:gridCol>
              </a:tblGrid>
              <a:tr h="279339">
                <a:tc>
                  <a:txBody>
                    <a:bodyPr/>
                    <a:lstStyle/>
                    <a:p>
                      <a:r>
                        <a:rPr lang="en-US" altLang="zh-CN" sz="1000" dirty="0">
                          <a:latin typeface="+mn-lt"/>
                        </a:rPr>
                        <a:t>Model</a:t>
                      </a:r>
                    </a:p>
                  </a:txBody>
                  <a:tcPr/>
                </a:tc>
                <a:tc>
                  <a:txBody>
                    <a:bodyPr/>
                    <a:lstStyle/>
                    <a:p>
                      <a:r>
                        <a:rPr lang="en-GB" altLang="zh-CN" sz="1000" dirty="0">
                          <a:latin typeface="+mn-lt"/>
                        </a:rPr>
                        <a:t>Honor Magic V3</a:t>
                      </a:r>
                      <a:endParaRPr lang="zh-CN" altLang="en-US"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Honor Magic Vs3</a:t>
                      </a:r>
                      <a:endParaRPr lang="zh-CN" altLang="en-US" sz="1000" dirty="0">
                        <a:latin typeface="+mn-lt"/>
                      </a:endParaRPr>
                    </a:p>
                  </a:txBody>
                  <a:tcPr/>
                </a:tc>
                <a:tc>
                  <a:txBody>
                    <a:bodyPr/>
                    <a:lstStyle/>
                    <a:p>
                      <a:r>
                        <a:rPr lang="en-GB" altLang="zh-CN" sz="1000" dirty="0">
                          <a:latin typeface="+mn-lt"/>
                        </a:rPr>
                        <a:t>Samsung Galaxy Z Fold6</a:t>
                      </a:r>
                      <a:endParaRPr lang="zh-CN" altLang="en-US" sz="1000" dirty="0">
                        <a:latin typeface="+mn-lt"/>
                      </a:endParaRPr>
                    </a:p>
                  </a:txBody>
                  <a:tcPr/>
                </a:tc>
                <a:extLst>
                  <a:ext uri="{0D108BD9-81ED-4DB2-BD59-A6C34878D82A}">
                    <a16:rowId xmlns:a16="http://schemas.microsoft.com/office/drawing/2014/main" val="1868353482"/>
                  </a:ext>
                </a:extLst>
              </a:tr>
              <a:tr h="555282">
                <a:tc>
                  <a:txBody>
                    <a:bodyPr/>
                    <a:lstStyle/>
                    <a:p>
                      <a:r>
                        <a:rPr lang="en-GB" altLang="zh-CN" sz="1000" dirty="0">
                          <a:latin typeface="+mn-lt"/>
                        </a:rPr>
                        <a:t>Thinness and weight</a:t>
                      </a:r>
                      <a:endParaRPr lang="zh-CN" altLang="en-US" sz="1000" dirty="0">
                        <a:latin typeface="+mn-lt"/>
                      </a:endParaRPr>
                    </a:p>
                  </a:txBody>
                  <a:tcPr>
                    <a:lnL w="6350" cap="flat">
                      <a:noFill/>
                      <a:prstDash val="solid"/>
                      <a:round/>
                    </a:lnL>
                    <a:lnR w="0" cap="flat">
                      <a:noFill/>
                      <a:prstDash val="solid"/>
                      <a:round/>
                    </a:lnR>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Unfolded: 4.4mm</a:t>
                      </a:r>
                    </a:p>
                    <a:p>
                      <a:r>
                        <a:rPr lang="en-GB" altLang="zh-CN" sz="1000" dirty="0">
                          <a:latin typeface="+mn-lt"/>
                        </a:rPr>
                        <a:t>Folded: 9.3 mm</a:t>
                      </a:r>
                    </a:p>
                    <a:p>
                      <a:r>
                        <a:rPr lang="en-GB" altLang="zh-CN" sz="1000" dirty="0">
                          <a:latin typeface="+mn-lt"/>
                        </a:rPr>
                        <a:t>226g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Unfolded: 4.65mm</a:t>
                      </a:r>
                    </a:p>
                    <a:p>
                      <a:r>
                        <a:rPr lang="en-GB" altLang="zh-CN" sz="1000" dirty="0">
                          <a:latin typeface="+mn-lt"/>
                        </a:rPr>
                        <a:t>Folded: 9.8 mm</a:t>
                      </a:r>
                    </a:p>
                    <a:p>
                      <a:r>
                        <a:rPr lang="en-GB" altLang="zh-CN" sz="1000" dirty="0">
                          <a:latin typeface="+mn-lt"/>
                        </a:rPr>
                        <a:t>229g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Unfolded: 5.6mm</a:t>
                      </a:r>
                    </a:p>
                    <a:p>
                      <a:r>
                        <a:rPr lang="en-GB" altLang="zh-CN" sz="1000" dirty="0">
                          <a:latin typeface="+mn-lt"/>
                        </a:rPr>
                        <a:t>Folded: 12.1 mm</a:t>
                      </a:r>
                    </a:p>
                    <a:p>
                      <a:r>
                        <a:rPr lang="en-GB" altLang="zh-CN" sz="1000" dirty="0">
                          <a:latin typeface="+mn-lt"/>
                        </a:rPr>
                        <a:t>239g</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84022761"/>
                  </a:ext>
                </a:extLst>
              </a:tr>
              <a:tr h="555282">
                <a:tc>
                  <a:txBody>
                    <a:bodyPr/>
                    <a:lstStyle/>
                    <a:p>
                      <a:r>
                        <a:rPr lang="en-US" altLang="zh-CN" sz="1000" dirty="0">
                          <a:latin typeface="+mn-lt"/>
                        </a:rPr>
                        <a:t>Main Display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7.92”, 2344x2156, 120Hz LTPO OLED, 1800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7.92”, 2344x2156, 120Hz LTPO OLED, 1800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7.6”, 2160x1856, 120Hz LTPO OLED, 2600 nits peak brightness</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682735252"/>
                  </a:ext>
                </a:extLst>
              </a:tr>
              <a:tr h="415373">
                <a:tc>
                  <a:txBody>
                    <a:bodyPr/>
                    <a:lstStyle/>
                    <a:p>
                      <a:r>
                        <a:rPr lang="en-GB" altLang="zh-CN" sz="1000" dirty="0">
                          <a:latin typeface="+mn-lt"/>
                        </a:rPr>
                        <a:t>Sub Display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6.43”, 2376x1080, 120Hz LTPO OLED, 2500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6.43”, 2376x1080, 120Hz LTPO OLED, 2500 nits peak brightness</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6.3”, 2376x989, 120Hz LTPO OLED, 1600 nits peak brightness</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147667642"/>
                  </a:ext>
                </a:extLst>
              </a:tr>
              <a:tr h="191755">
                <a:tc>
                  <a:txBody>
                    <a:bodyPr/>
                    <a:lstStyle/>
                    <a:p>
                      <a:r>
                        <a:rPr lang="en-US" altLang="zh-CN" sz="1000" dirty="0">
                          <a:latin typeface="+mn-lt"/>
                        </a:rPr>
                        <a:t>Chipset</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Snapdragon® 8 Gen 3</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Snapdragon® 8 Gen 2</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Snapdragon® 8 Gen 3</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772285565"/>
                  </a:ext>
                </a:extLst>
              </a:tr>
              <a:tr h="0">
                <a:tc>
                  <a:txBody>
                    <a:bodyPr/>
                    <a:lstStyle/>
                    <a:p>
                      <a:r>
                        <a:rPr lang="en-US" altLang="zh-CN" sz="1000" dirty="0">
                          <a:latin typeface="+mn-lt"/>
                        </a:rPr>
                        <a:t>Memory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256GB–1TB ROM, 12-16GB RAM</a:t>
                      </a:r>
                      <a:endParaRPr lang="zh-CN" altLang="en-US" sz="1000" dirty="0">
                        <a:latin typeface="+mn-lt"/>
                      </a:endParaRPr>
                    </a:p>
                  </a:txBody>
                  <a:tcPr>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256GB–1TB ROM, 12-16GB RAM</a:t>
                      </a:r>
                      <a:endParaRPr lang="zh-CN" altLang="en-US" sz="1000" dirty="0">
                        <a:latin typeface="+mn-lt"/>
                      </a:endParaRPr>
                    </a:p>
                  </a:txBody>
                  <a:tcPr>
                    <a:lnL w="0" cap="flat">
                      <a:noFill/>
                      <a:prstDash val="solid"/>
                      <a:round/>
                    </a:lnL>
                    <a:lnR w="0" cap="flat">
                      <a:noFill/>
                      <a:prstDash val="solid"/>
                      <a:roun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000" dirty="0">
                          <a:latin typeface="+mn-lt"/>
                        </a:rPr>
                        <a:t>256GB–1TB ROM, 12GB RAM</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746594199"/>
                  </a:ext>
                </a:extLst>
              </a:tr>
              <a:tr h="457686">
                <a:tc>
                  <a:txBody>
                    <a:bodyPr/>
                    <a:lstStyle/>
                    <a:p>
                      <a:r>
                        <a:rPr lang="en-US" altLang="zh-CN" sz="1000" dirty="0">
                          <a:latin typeface="+mn-lt"/>
                        </a:rPr>
                        <a:t>Main cameras</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50MP wide with OIS</a:t>
                      </a:r>
                    </a:p>
                    <a:p>
                      <a:r>
                        <a:rPr lang="en-GB" altLang="zh-CN" sz="1000" dirty="0">
                          <a:latin typeface="+mn-lt"/>
                        </a:rPr>
                        <a:t>50MP telephoto, 3.5x zoom</a:t>
                      </a:r>
                    </a:p>
                    <a:p>
                      <a:r>
                        <a:rPr lang="en-GB" altLang="zh-CN" sz="1000" dirty="0">
                          <a:latin typeface="+mn-lt"/>
                        </a:rPr>
                        <a:t>40MP ultrawide, 112˚ range</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50MP wide with OIS</a:t>
                      </a:r>
                    </a:p>
                    <a:p>
                      <a:r>
                        <a:rPr lang="en-GB" altLang="zh-CN" sz="1000" dirty="0">
                          <a:latin typeface="+mn-lt"/>
                        </a:rPr>
                        <a:t>8MP telephoto, 5x zoom</a:t>
                      </a:r>
                    </a:p>
                    <a:p>
                      <a:r>
                        <a:rPr lang="en-GB" altLang="zh-CN" sz="1000" dirty="0">
                          <a:latin typeface="+mn-lt"/>
                        </a:rPr>
                        <a:t>40MP ultrawide, 112˚ range</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50MP wide with OIS</a:t>
                      </a:r>
                    </a:p>
                    <a:p>
                      <a:r>
                        <a:rPr lang="en-GB" altLang="zh-CN" sz="1000" dirty="0">
                          <a:latin typeface="+mn-lt"/>
                        </a:rPr>
                        <a:t>10MP telephoto, 3x zoom</a:t>
                      </a:r>
                    </a:p>
                    <a:p>
                      <a:r>
                        <a:rPr lang="en-GB" altLang="zh-CN" sz="1000" dirty="0">
                          <a:latin typeface="+mn-lt"/>
                        </a:rPr>
                        <a:t>12MP ultrawide, 123˚ range</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4013572379"/>
                  </a:ext>
                </a:extLst>
              </a:tr>
              <a:tr h="169104">
                <a:tc>
                  <a:txBody>
                    <a:bodyPr/>
                    <a:lstStyle/>
                    <a:p>
                      <a:r>
                        <a:rPr lang="en-US" altLang="zh-CN" sz="1000" dirty="0">
                          <a:latin typeface="+mn-lt"/>
                        </a:rPr>
                        <a:t>Front camera</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20MP wide (inner display)</a:t>
                      </a:r>
                    </a:p>
                    <a:p>
                      <a:r>
                        <a:rPr lang="en-GB" altLang="zh-CN" sz="1000" dirty="0">
                          <a:latin typeface="+mn-lt"/>
                        </a:rPr>
                        <a:t>20MP wide (outer display)</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16MP wide (inner display)</a:t>
                      </a:r>
                    </a:p>
                    <a:p>
                      <a:r>
                        <a:rPr lang="en-GB" altLang="zh-CN" sz="1000" dirty="0">
                          <a:latin typeface="+mn-lt"/>
                        </a:rPr>
                        <a:t>16MP wide (outer display)</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4MP wide (inner display)</a:t>
                      </a:r>
                    </a:p>
                    <a:p>
                      <a:r>
                        <a:rPr lang="en-GB" altLang="zh-CN" sz="1000" dirty="0">
                          <a:latin typeface="+mn-lt"/>
                        </a:rPr>
                        <a:t>10MP wide (outer display)</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1120951721"/>
                  </a:ext>
                </a:extLst>
              </a:tr>
              <a:tr h="350581">
                <a:tc>
                  <a:txBody>
                    <a:bodyPr/>
                    <a:lstStyle/>
                    <a:p>
                      <a:r>
                        <a:rPr lang="en-US" altLang="zh-CN" sz="1000" dirty="0">
                          <a:latin typeface="+mn-lt"/>
                        </a:rPr>
                        <a:t>Battery</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5160mAh with 66W wired and 50W wireless charging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5000mAh with 66W wired and 50W wireless charging</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4400mAh with 25W wired and Fast Wireless Charging 2.0</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4128134738"/>
                  </a:ext>
                </a:extLst>
              </a:tr>
              <a:tr h="279339">
                <a:tc>
                  <a:txBody>
                    <a:bodyPr/>
                    <a:lstStyle/>
                    <a:p>
                      <a:r>
                        <a:rPr lang="en-US" altLang="zh-CN" sz="1000" dirty="0">
                          <a:latin typeface="+mn-lt"/>
                        </a:rPr>
                        <a:t>Launch price</a:t>
                      </a:r>
                      <a:endParaRPr lang="zh-CN" altLang="en-US" sz="1000" dirty="0">
                        <a:latin typeface="+mn-lt"/>
                      </a:endParaRPr>
                    </a:p>
                  </a:txBody>
                  <a:tcPr>
                    <a:lnL w="6350" cap="flat">
                      <a:noFill/>
                      <a:prstDash val="solid"/>
                      <a:round/>
                    </a:lnL>
                    <a:lnR w="0" cap="flat">
                      <a:noFill/>
                      <a:prstDash val="solid"/>
                      <a:round/>
                    </a:lnR>
                    <a:lnT w="6350" cap="flat">
                      <a:noFill/>
                      <a:prstDash val="solid"/>
                      <a:miter lim="400000"/>
                    </a:lnT>
                    <a:lnB w="6350" cap="flat">
                      <a:noFill/>
                      <a:prstDash val="solid"/>
                      <a:miter lim="400000"/>
                    </a:lnB>
                    <a:lnTlToBr w="12700" cmpd="sng">
                      <a:noFill/>
                      <a:prstDash val="solid"/>
                    </a:lnTlToBr>
                    <a:lnBlToTr w="12700" cmpd="sng">
                      <a:noFill/>
                      <a:prstDash val="solid"/>
                    </a:lnBlToTr>
                    <a:noFill/>
                  </a:tcPr>
                </a:tc>
                <a:tc>
                  <a:txBody>
                    <a:bodyPr/>
                    <a:lstStyle/>
                    <a:p>
                      <a:r>
                        <a:rPr lang="en-GB" altLang="zh-CN" sz="1000" dirty="0">
                          <a:latin typeface="+mn-lt"/>
                        </a:rPr>
                        <a:t>CNY8,999 ($1239)</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CNY6,999 ($964)</a:t>
                      </a:r>
                      <a:endParaRPr lang="zh-CN" altLang="en-US" sz="1000" dirty="0">
                        <a:latin typeface="+mn-lt"/>
                      </a:endParaRPr>
                    </a:p>
                  </a:txBody>
                  <a:tcPr>
                    <a:lnL w="0" cap="flat">
                      <a:noFill/>
                      <a:prstDash val="solid"/>
                      <a:round/>
                    </a:lnL>
                    <a:lnR w="0" cap="flat">
                      <a:noFill/>
                      <a:prstDash val="solid"/>
                      <a:round/>
                    </a:lnR>
                  </a:tcPr>
                </a:tc>
                <a:tc>
                  <a:txBody>
                    <a:bodyPr/>
                    <a:lstStyle/>
                    <a:p>
                      <a:r>
                        <a:rPr lang="en-GB" altLang="zh-CN" sz="1000" dirty="0">
                          <a:latin typeface="+mn-lt"/>
                        </a:rPr>
                        <a:t>$1,899</a:t>
                      </a:r>
                      <a:endParaRPr lang="zh-CN" altLang="en-US" sz="1000" dirty="0">
                        <a:latin typeface="+mn-lt"/>
                      </a:endParaRPr>
                    </a:p>
                  </a:txBody>
                  <a:tcPr>
                    <a:lnL w="0" cap="flat">
                      <a:noFill/>
                      <a:prstDash val="solid"/>
                      <a:round/>
                    </a:lnL>
                    <a:lnR w="0" cap="flat">
                      <a:noFill/>
                      <a:prstDash val="solid"/>
                      <a:round/>
                    </a:lnR>
                  </a:tcPr>
                </a:tc>
                <a:extLst>
                  <a:ext uri="{0D108BD9-81ED-4DB2-BD59-A6C34878D82A}">
                    <a16:rowId xmlns:a16="http://schemas.microsoft.com/office/drawing/2014/main" val="3835233256"/>
                  </a:ext>
                </a:extLst>
              </a:tr>
            </a:tbl>
          </a:graphicData>
        </a:graphic>
      </p:graphicFrame>
      <p:sp>
        <p:nvSpPr>
          <p:cNvPr id="7" name="TextBox 6">
            <a:extLst>
              <a:ext uri="{FF2B5EF4-FFF2-40B4-BE49-F238E27FC236}">
                <a16:creationId xmlns:a16="http://schemas.microsoft.com/office/drawing/2014/main" id="{AC2C78DB-D560-3FB0-FAD9-63AA0AFD0470}"/>
              </a:ext>
            </a:extLst>
          </p:cNvPr>
          <p:cNvSpPr txBox="1"/>
          <p:nvPr/>
        </p:nvSpPr>
        <p:spPr>
          <a:xfrm>
            <a:off x="5024927" y="5826428"/>
            <a:ext cx="1413857"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Source: Omdia</a:t>
            </a:r>
            <a:endParaRPr lang="en-GB" dirty="0"/>
          </a:p>
        </p:txBody>
      </p:sp>
      <p:pic>
        <p:nvPicPr>
          <p:cNvPr id="9" name="Picture 6" descr="Samsung Galaxy Z Fold6 512GB Silver Shadow">
            <a:extLst>
              <a:ext uri="{FF2B5EF4-FFF2-40B4-BE49-F238E27FC236}">
                <a16:creationId xmlns:a16="http://schemas.microsoft.com/office/drawing/2014/main" id="{BF6B7943-4CE2-F935-EB58-FDA6C96BA1E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320557" y="923850"/>
            <a:ext cx="796467" cy="9185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uy Honor Magic V3 5G Chinese Version Dual SIM at Wonda Mobile">
            <a:extLst>
              <a:ext uri="{FF2B5EF4-FFF2-40B4-BE49-F238E27FC236}">
                <a16:creationId xmlns:a16="http://schemas.microsoft.com/office/drawing/2014/main" id="{ABA890E5-5C7E-D098-5840-541E28F371B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59662" y="923850"/>
            <a:ext cx="886531" cy="8865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nor Magic Vs3 - Full phone specifications">
            <a:extLst>
              <a:ext uri="{FF2B5EF4-FFF2-40B4-BE49-F238E27FC236}">
                <a16:creationId xmlns:a16="http://schemas.microsoft.com/office/drawing/2014/main" id="{297033EE-B6B3-E80A-7D4C-23E3CC81FC1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1762" y="901341"/>
            <a:ext cx="727253" cy="96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03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3" y="465696"/>
            <a:ext cx="9745564" cy="3373200"/>
          </a:xfrm>
        </p:spPr>
        <p:txBody>
          <a:bodyPr/>
          <a:lstStyle/>
          <a:p>
            <a:r>
              <a:rPr lang="en-GB" sz="2600" dirty="0">
                <a:latin typeface="+mj-lt"/>
              </a:rPr>
              <a:t>“Honor continues to make </a:t>
            </a:r>
            <a:r>
              <a:rPr lang="en-GB" sz="2600" dirty="0"/>
              <a:t>its foldables thinner, with </a:t>
            </a:r>
            <a:r>
              <a:rPr lang="en-GB" sz="2600" dirty="0">
                <a:latin typeface="+mj-lt"/>
              </a:rPr>
              <a:t>lighter materials, optimized hinges, and ultrathin batteries—with higher silicon materials to enable a 10% higher capacity without increasing the body size. In addition, the Honor Magic V3 </a:t>
            </a:r>
            <a:r>
              <a:rPr lang="en-GB" sz="2600" dirty="0"/>
              <a:t>has a </a:t>
            </a:r>
            <a:r>
              <a:rPr lang="en-GB" sz="2600" dirty="0">
                <a:latin typeface="+mj-lt"/>
              </a:rPr>
              <a:t>higher resolution camera module, with a more powerful zoom. Add on IPX8 water resistance and 50W wireless charging, and it is even more surprising (and noteworthy) that it has not increased in price compared to the previous generation Magic V2—unlike Samsung’s counterparts</a:t>
            </a:r>
            <a:r>
              <a:rPr lang="en-US" sz="2600" dirty="0"/>
              <a:t>.</a:t>
            </a:r>
            <a:r>
              <a:rPr lang="en-US" sz="2600" dirty="0">
                <a:latin typeface="+mj-lt"/>
              </a:rPr>
              <a:t>”</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r>
              <a:rPr lang="en-US" sz="2600" dirty="0"/>
              <a:t>Zaker Li</a:t>
            </a:r>
            <a:br>
              <a:rPr lang="en-MY" sz="2600" dirty="0"/>
            </a:br>
            <a:r>
              <a:rPr lang="en-US" sz="2600" dirty="0"/>
              <a:t>Principal Smartphone Analyst, Consumer Devices</a:t>
            </a:r>
          </a:p>
        </p:txBody>
      </p:sp>
    </p:spTree>
    <p:extLst>
      <p:ext uri="{BB962C8B-B14F-4D97-AF65-F5344CB8AC3E}">
        <p14:creationId xmlns:p14="http://schemas.microsoft.com/office/powerpoint/2010/main" val="154036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GB" sz="2800" dirty="0"/>
              <a:t>Lenovo introduces smartphone AI with newly released Motorola Razr</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a:xfrm>
            <a:off x="348315" y="1362456"/>
            <a:ext cx="5949935" cy="4585417"/>
          </a:xfrm>
        </p:spPr>
        <p:txBody>
          <a:bodyPr>
            <a:noAutofit/>
          </a:bodyPr>
          <a:lstStyle/>
          <a:p>
            <a:r>
              <a:rPr lang="en-GB" sz="1200" dirty="0"/>
              <a:t>Lenovo launched the latest Motorola Razr series on June 25, with a big emphasis on the much-anticipated AI features. The series includes the standard Razr 2024 and the high-end Razr+ 2024. Outside the US, these are named the Razr 50 and Razr 50 Ultra. </a:t>
            </a:r>
          </a:p>
          <a:p>
            <a:r>
              <a:rPr lang="en-GB" sz="1200" dirty="0"/>
              <a:t>Both were highlighted for having the “most intelligent” cover display of any flip-type foldable, with AI-powered applications accessible from this external screen, such as the Google Gemini app and Google Photos.</a:t>
            </a:r>
          </a:p>
          <a:p>
            <a:r>
              <a:rPr lang="en-GB" sz="1200" dirty="0"/>
              <a:t>The higher-end Razr+ beats the Samsung Galaxy Z Flip6 on hardware in many ways. On displays, it has a large 4-inch external display and a 6.9-inch LTPO OLED main display, with a staggering 165Hz refresh rate and 3000 nits peak brightness. It also has 50MP telephoto camera with 2x optical zoom.</a:t>
            </a:r>
          </a:p>
          <a:p>
            <a:r>
              <a:rPr lang="en-GB" sz="1200" dirty="0"/>
              <a:t>The one area where the Razr+ 2024 doesn’t match the Z Flip6 is the chipset; it uses the Snapdragon 8s Gen 3, a slightly slower version of the Snapdragon 8 Gen 3.</a:t>
            </a:r>
          </a:p>
          <a:p>
            <a:r>
              <a:rPr lang="en-GB" sz="1200" dirty="0"/>
              <a:t>Lenovo also claims to have improved the hinge design, so it is usable with one hand, making it “ideal for dramatic hang-ups.”</a:t>
            </a:r>
          </a:p>
          <a:p>
            <a:r>
              <a:rPr lang="en-GB" sz="1200" dirty="0"/>
              <a:t>Motorola is following Nokia’s trend of calling back to classic feature phones, with the Razr+ 2024 coming in a bright pink color inspired by the 2004 Razr V3 Pink. </a:t>
            </a:r>
          </a:p>
          <a:p>
            <a:r>
              <a:rPr lang="en-GB" sz="1200" dirty="0"/>
              <a:t>The Ultra model is priced at $999/£999, and the standard version at $700/£799.</a:t>
            </a:r>
          </a:p>
        </p:txBody>
      </p:sp>
      <p:sp>
        <p:nvSpPr>
          <p:cNvPr id="16" name="TextBox 15">
            <a:extLst>
              <a:ext uri="{FF2B5EF4-FFF2-40B4-BE49-F238E27FC236}">
                <a16:creationId xmlns:a16="http://schemas.microsoft.com/office/drawing/2014/main" id="{1E09C8FE-FB1B-6012-8A52-F589BC294E96}"/>
              </a:ext>
            </a:extLst>
          </p:cNvPr>
          <p:cNvSpPr txBox="1"/>
          <p:nvPr/>
        </p:nvSpPr>
        <p:spPr>
          <a:xfrm>
            <a:off x="6674565" y="5075871"/>
            <a:ext cx="1231660" cy="215444"/>
          </a:xfrm>
          <a:prstGeom prst="rect">
            <a:avLst/>
          </a:prstGeom>
          <a:noFill/>
          <a:effectLst/>
        </p:spPr>
        <p:txBody>
          <a:bodyPr wrap="square">
            <a:spAutoFit/>
          </a:bodyPr>
          <a:lstStyle/>
          <a:p>
            <a:r>
              <a:rPr lang="en-GB" sz="800" dirty="0">
                <a:latin typeface="Calibri" panose="020F0502020204030204" pitchFamily="34" charset="0"/>
              </a:rPr>
              <a:t>Source</a:t>
            </a:r>
            <a:r>
              <a:rPr lang="en-GB" sz="800" dirty="0">
                <a:solidFill>
                  <a:srgbClr val="000000"/>
                </a:solidFill>
                <a:latin typeface="Calibri" panose="020F0502020204030204" pitchFamily="34" charset="0"/>
              </a:rPr>
              <a:t>: Motorola</a:t>
            </a:r>
            <a:endParaRPr lang="en-GB" dirty="0"/>
          </a:p>
        </p:txBody>
      </p:sp>
      <p:sp>
        <p:nvSpPr>
          <p:cNvPr id="14" name="TextBox 13">
            <a:extLst>
              <a:ext uri="{FF2B5EF4-FFF2-40B4-BE49-F238E27FC236}">
                <a16:creationId xmlns:a16="http://schemas.microsoft.com/office/drawing/2014/main" id="{EA701839-3142-4635-5977-477764E23431}"/>
              </a:ext>
            </a:extLst>
          </p:cNvPr>
          <p:cNvSpPr txBox="1"/>
          <p:nvPr/>
        </p:nvSpPr>
        <p:spPr>
          <a:xfrm>
            <a:off x="6674565" y="1265168"/>
            <a:ext cx="4956261" cy="276999"/>
          </a:xfrm>
          <a:prstGeom prst="rect">
            <a:avLst/>
          </a:prstGeom>
          <a:noFill/>
          <a:effectLst/>
        </p:spPr>
        <p:txBody>
          <a:bodyPr wrap="square">
            <a:spAutoFit/>
          </a:bodyPr>
          <a:lstStyle/>
          <a:p>
            <a:r>
              <a:rPr lang="en-US" sz="1200" dirty="0">
                <a:solidFill>
                  <a:schemeClr val="accent1"/>
                </a:solidFill>
              </a:rPr>
              <a:t>Motorola Razr+ 2024 in hot pink color inspired by the 2004 Razr V3 Pink</a:t>
            </a:r>
          </a:p>
        </p:txBody>
      </p:sp>
      <p:pic>
        <p:nvPicPr>
          <p:cNvPr id="3074" name="Picture 2" descr="4">
            <a:extLst>
              <a:ext uri="{FF2B5EF4-FFF2-40B4-BE49-F238E27FC236}">
                <a16:creationId xmlns:a16="http://schemas.microsoft.com/office/drawing/2014/main" id="{1C9E188A-1736-56F3-5CFE-6F08DCE1BD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38195" y="1542167"/>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13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nchor="b"/>
          <a:lstStyle/>
          <a:p>
            <a:r>
              <a:rPr lang="en-US" sz="2600" dirty="0"/>
              <a:t>“</a:t>
            </a:r>
            <a:r>
              <a:rPr lang="en-GB" sz="2600" dirty="0"/>
              <a:t>Chinese OEMs offer little competition to Samsung in the foldable market, due to frequently being exclusive to the China market—so the Z Fold6 is still the go-to book-style foldable. However, for flip-style foldables, Motorola has slowly been increasing its competition with the Z Flip. The latest Razr+ 2024 is not only cheaper than the new Z Flip6 but has more impressive hardware in every way, other than the chipset, meaning the competition against Samsung is going to be even stronger.</a:t>
            </a:r>
            <a:r>
              <a:rPr lang="en-US" sz="2600" dirty="0"/>
              <a:t>”</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fontScale="92500"/>
          </a:bodyPr>
          <a:lstStyle/>
          <a:p>
            <a:r>
              <a:rPr lang="en-US" sz="2800" dirty="0"/>
              <a:t>Aaron West</a:t>
            </a:r>
            <a:br>
              <a:rPr lang="en-MY" dirty="0"/>
            </a:br>
            <a:r>
              <a:rPr lang="en-US" dirty="0"/>
              <a:t>Senior Smartphone Analyst</a:t>
            </a:r>
            <a:r>
              <a:rPr lang="en-US" sz="2800" dirty="0"/>
              <a:t>, Consumer Devices</a:t>
            </a:r>
          </a:p>
        </p:txBody>
      </p:sp>
    </p:spTree>
    <p:extLst>
      <p:ext uri="{BB962C8B-B14F-4D97-AF65-F5344CB8AC3E}">
        <p14:creationId xmlns:p14="http://schemas.microsoft.com/office/powerpoint/2010/main" val="64438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a:xfrm>
            <a:off x="348313" y="476250"/>
            <a:ext cx="11367971" cy="684214"/>
          </a:xfrm>
        </p:spPr>
        <p:txBody>
          <a:bodyPr/>
          <a:lstStyle/>
          <a:p>
            <a:r>
              <a:rPr lang="en-GB" sz="2800" dirty="0"/>
              <a:t>Apple and the European Commission’s dispute continues as Apple announces its AI features will not be coming to the EU</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a:xfrm>
            <a:off x="348315" y="1486968"/>
            <a:ext cx="5949935" cy="4460905"/>
          </a:xfrm>
        </p:spPr>
        <p:txBody>
          <a:bodyPr>
            <a:noAutofit/>
          </a:bodyPr>
          <a:lstStyle/>
          <a:p>
            <a:r>
              <a:rPr lang="en-GB" sz="1200" dirty="0"/>
              <a:t>Despite the big announcement in June that Apple would be launching its version of AI called “Apple Intelligence” later this year, the company has now revealed that this won’t be coming to iPhones and iPads in the EU. This is due to reported “uncertainties” surrounding the EU’s Digital Markets Act, which has already forced Apple to make several concessions.</a:t>
            </a:r>
          </a:p>
          <a:p>
            <a:r>
              <a:rPr lang="en-GB" sz="1200" dirty="0"/>
              <a:t>Margrethe Vestager, European Commission VP in charge of competition policy, said: “So Apple have said that they will not launch their new enabled features in the IRS environment, and they say that they will not do that because of the obligations that they have in Europe. And the obligations that they have in Europe, it is to be open for competition, that is sort of the short version of the DMA. And I find that very interesting, that they say we will now deploy AI where we’re not obliged to enable competition. I think that is the most sort of stunning, open declaration that they know 100% that this is another way of disabling competition, where they have a stronghold already.”</a:t>
            </a:r>
          </a:p>
          <a:p>
            <a:r>
              <a:rPr lang="en-GB" sz="1200" dirty="0"/>
              <a:t>One of these recent concessions includes extending NFC and tap-to-pay functions to third-party applications, not just Apple Pay. Apple formally settled on and agreed to this, although only for devices in the 27 EU member countries, and only for 10 years. It is not yet clear if this 10-year concession window fits with the Digital Markets Act, although this has been approved by the European Commission for now.</a:t>
            </a:r>
          </a:p>
          <a:p>
            <a:r>
              <a:rPr lang="en-GB" sz="1200" dirty="0"/>
              <a:t>This comes after much back-and-forth between Apple and the EU regarding the App Store being deemed uncompetitive for the digital music industry, with Spotify advocating for Apple to see stricter regulation.</a:t>
            </a:r>
          </a:p>
        </p:txBody>
      </p:sp>
      <p:sp>
        <p:nvSpPr>
          <p:cNvPr id="16" name="TextBox 15">
            <a:extLst>
              <a:ext uri="{FF2B5EF4-FFF2-40B4-BE49-F238E27FC236}">
                <a16:creationId xmlns:a16="http://schemas.microsoft.com/office/drawing/2014/main" id="{1E09C8FE-FB1B-6012-8A52-F589BC294E96}"/>
              </a:ext>
            </a:extLst>
          </p:cNvPr>
          <p:cNvSpPr txBox="1"/>
          <p:nvPr/>
        </p:nvSpPr>
        <p:spPr>
          <a:xfrm>
            <a:off x="6511895" y="5621190"/>
            <a:ext cx="2170632" cy="215444"/>
          </a:xfrm>
          <a:prstGeom prst="rect">
            <a:avLst/>
          </a:prstGeom>
          <a:noFill/>
          <a:effectLst/>
        </p:spPr>
        <p:txBody>
          <a:bodyPr wrap="square">
            <a:spAutoFit/>
          </a:bodyPr>
          <a:lstStyle/>
          <a:p>
            <a:r>
              <a:rPr lang="en-GB" sz="800" dirty="0">
                <a:latin typeface="Calibri" panose="020F0502020204030204" pitchFamily="34" charset="0"/>
              </a:rPr>
              <a:t>Source</a:t>
            </a:r>
            <a:r>
              <a:rPr lang="en-GB" sz="800" dirty="0">
                <a:solidFill>
                  <a:srgbClr val="000000"/>
                </a:solidFill>
                <a:latin typeface="Calibri" panose="020F0502020204030204" pitchFamily="34" charset="0"/>
              </a:rPr>
              <a:t>: European Commission</a:t>
            </a:r>
            <a:endParaRPr lang="en-GB" dirty="0"/>
          </a:p>
        </p:txBody>
      </p:sp>
      <p:sp>
        <p:nvSpPr>
          <p:cNvPr id="14" name="TextBox 13">
            <a:extLst>
              <a:ext uri="{FF2B5EF4-FFF2-40B4-BE49-F238E27FC236}">
                <a16:creationId xmlns:a16="http://schemas.microsoft.com/office/drawing/2014/main" id="{EA701839-3142-4635-5977-477764E23431}"/>
              </a:ext>
            </a:extLst>
          </p:cNvPr>
          <p:cNvSpPr txBox="1"/>
          <p:nvPr/>
        </p:nvSpPr>
        <p:spPr>
          <a:xfrm>
            <a:off x="6418192" y="1765667"/>
            <a:ext cx="5298092" cy="276999"/>
          </a:xfrm>
          <a:prstGeom prst="rect">
            <a:avLst/>
          </a:prstGeom>
          <a:noFill/>
          <a:effectLst/>
        </p:spPr>
        <p:txBody>
          <a:bodyPr wrap="square">
            <a:spAutoFit/>
          </a:bodyPr>
          <a:lstStyle/>
          <a:p>
            <a:r>
              <a:rPr lang="en-US" sz="1200" dirty="0">
                <a:solidFill>
                  <a:schemeClr val="accent1"/>
                </a:solidFill>
              </a:rPr>
              <a:t>Official graphic from the European Commission outlining its agreement with Apple</a:t>
            </a:r>
          </a:p>
        </p:txBody>
      </p:sp>
      <p:pic>
        <p:nvPicPr>
          <p:cNvPr id="2" name="Picture 1">
            <a:extLst>
              <a:ext uri="{FF2B5EF4-FFF2-40B4-BE49-F238E27FC236}">
                <a16:creationId xmlns:a16="http://schemas.microsoft.com/office/drawing/2014/main" id="{CB7C025C-3208-359A-8D76-2D00F9B90954}"/>
              </a:ext>
            </a:extLst>
          </p:cNvPr>
          <p:cNvPicPr>
            <a:picLocks noChangeAspect="1"/>
          </p:cNvPicPr>
          <p:nvPr/>
        </p:nvPicPr>
        <p:blipFill>
          <a:blip r:embed="rId2"/>
          <a:stretch>
            <a:fillRect/>
          </a:stretch>
        </p:blipFill>
        <p:spPr>
          <a:xfrm>
            <a:off x="6511895" y="2119557"/>
            <a:ext cx="4929365" cy="3286243"/>
          </a:xfrm>
          <a:prstGeom prst="rect">
            <a:avLst/>
          </a:prstGeom>
        </p:spPr>
      </p:pic>
    </p:spTree>
    <p:extLst>
      <p:ext uri="{BB962C8B-B14F-4D97-AF65-F5344CB8AC3E}">
        <p14:creationId xmlns:p14="http://schemas.microsoft.com/office/powerpoint/2010/main" val="1677490933"/>
      </p:ext>
    </p:extLst>
  </p:cSld>
  <p:clrMapOvr>
    <a:masterClrMapping/>
  </p:clrMapOvr>
</p:sld>
</file>

<file path=ppt/theme/theme1.xml><?xml version="1.0" encoding="utf-8"?>
<a:theme xmlns:a="http://schemas.openxmlformats.org/drawingml/2006/main" name="1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2343</Words>
  <Application>Microsoft Office PowerPoint</Application>
  <PresentationFormat>Widescreen</PresentationFormat>
  <Paragraphs>195</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1_Office Theme</vt:lpstr>
      <vt:lpstr>Smartphone Need-To-Know – July 2024</vt:lpstr>
      <vt:lpstr>Contents</vt:lpstr>
      <vt:lpstr>Samsung Unpacked event showcases newest foldables and wearables</vt:lpstr>
      <vt:lpstr>“The most important markets for Samsung’s foldable smartphones are Korea and the US. Sales of the Flip in Korea have been sluggish recently, as hardware improvements have slowed following the release of Z Flip4. As Samsung’s target group for the Flip is younger people, it must also contend with Apple’s iPhones—currently the go-to and “cooler” option. While the Z Flip6 has improved on weak points compared to its predecessor, it’s still expected to struggle to increase sales due to the bump up in price.”</vt:lpstr>
      <vt:lpstr>Honor beats own thinnest foldable record with the new Magic V3</vt:lpstr>
      <vt:lpstr>“Honor continues to make its foldables thinner, with lighter materials, optimized hinges, and ultrathin batteries—with higher silicon materials to enable a 10% higher capacity without increasing the body size. In addition, the Honor Magic V3 has a higher resolution camera module, with a more powerful zoom. Add on IPX8 water resistance and 50W wireless charging, and it is even more surprising (and noteworthy) that it has not increased in price compared to the previous generation Magic V2—unlike Samsung’s counterparts.”</vt:lpstr>
      <vt:lpstr>Lenovo introduces smartphone AI with newly released Motorola Razr</vt:lpstr>
      <vt:lpstr>“Chinese OEMs offer little competition to Samsung in the foldable market, due to frequently being exclusive to the China market—so the Z Fold6 is still the go-to book-style foldable. However, for flip-style foldables, Motorola has slowly been increasing its competition with the Z Flip. The latest Razr+ 2024 is not only cheaper than the new Z Flip6 but has more impressive hardware in every way, other than the chipset, meaning the competition against Samsung is going to be even stronger.”</vt:lpstr>
      <vt:lpstr>Apple and the European Commission’s dispute continues as Apple announces its AI features will not be coming to the EU</vt:lpstr>
      <vt:lpstr>“The EU is a key market for Apple, yet its relationship with regulators in the region is becoming increasingly fraught. Whether it’s over anti-competitive practices or measures that limit right-to-repair, the EU is coming for Apple on multiple fronts. Apple’s announcement that it will not be bringing its AI features to the EU feels significant; it’s an escalation of this conflict and a slight admission from Apple that it knows it would be deemed as not meeting competition laws.”</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2024-07-23T11:11:29Z</dcterms:created>
  <dcterms:modified xsi:type="dcterms:W3CDTF">2024-07-23T11:14:40Z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 Theme:6</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2024-07-23T11:12:47Z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d2c87787-4357-4cfb-b755-5eec34d5dc4e</vt:lpwstr>
  </property>
  <property fmtid="{D5CDD505-2E9C-101B-9397-08002B2CF9AE}" pid="10" name="MSIP_Label_e1b4a6d7-967f-4d55-9d13-d94940dabb24_ContentBits">
    <vt:lpwstr>0</vt:lpwstr>
  </property>
</Properties>
</file>