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71" r:id="rId4"/>
  </p:sldMasterIdLst>
  <p:notesMasterIdLst>
    <p:notesMasterId r:id="rId18"/>
  </p:notesMasterIdLst>
  <p:handoutMasterIdLst>
    <p:handoutMasterId r:id="rId19"/>
  </p:handoutMasterIdLst>
  <p:sldIdLst>
    <p:sldId id="6449" r:id="rId5"/>
    <p:sldId id="2147473218" r:id="rId6"/>
    <p:sldId id="2147473227" r:id="rId7"/>
    <p:sldId id="2147473232" r:id="rId8"/>
    <p:sldId id="2147473237" r:id="rId9"/>
    <p:sldId id="2147473240" r:id="rId10"/>
    <p:sldId id="2147473244" r:id="rId11"/>
    <p:sldId id="2147473245" r:id="rId12"/>
    <p:sldId id="2147473242" r:id="rId13"/>
    <p:sldId id="2147473246" r:id="rId14"/>
    <p:sldId id="6394" r:id="rId15"/>
    <p:sldId id="214747321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7F3A7-DB2A-4861-9CCB-F412F730A2A0}" v="6" dt="2024-08-23T15:43:53.944"/>
  </p1510:revLst>
</p1510:revInfo>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74" autoAdjust="0"/>
    <p:restoredTop sz="94249" autoAdjust="0"/>
  </p:normalViewPr>
  <p:slideViewPr>
    <p:cSldViewPr snapToGrid="0" showGuides="1">
      <p:cViewPr varScale="1">
        <p:scale>
          <a:sx n="111" d="100"/>
          <a:sy n="111" d="100"/>
        </p:scale>
        <p:origin x="1338" y="96"/>
      </p:cViewPr>
      <p:guideLst>
        <p:guide pos="3840"/>
        <p:guide orient="horz" pos="2183"/>
      </p:guideLst>
    </p:cSldViewPr>
  </p:slideViewPr>
  <p:notesTextViewPr>
    <p:cViewPr>
      <p:scale>
        <a:sx n="1" d="1"/>
        <a:sy n="1" d="1"/>
      </p:scale>
      <p:origin x="0" y="0"/>
    </p:cViewPr>
  </p:notesTextViewPr>
  <p:notesViewPr>
    <p:cSldViewPr snapToGrid="0" showGuides="1">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23/08/2024</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23/08/2024</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
        <p:nvSpPr>
          <p:cNvPr id="8" name="Footer Placeholder 7">
            <a:extLst>
              <a:ext uri="{FF2B5EF4-FFF2-40B4-BE49-F238E27FC236}">
                <a16:creationId xmlns:a16="http://schemas.microsoft.com/office/drawing/2014/main" id="{D86E47AA-A902-4B46-1232-0F1B576DC59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a:prstGeom prst="rect">
            <a:avLst/>
          </a:prstGeo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a:prstGeom prst="rect">
            <a:avLst/>
          </a:prstGeo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 August 2024 </a:t>
            </a:r>
            <a:r>
              <a:rPr lang="en-GB" dirty="0">
                <a:solidFill>
                  <a:schemeClr val="tx1"/>
                </a:solidFill>
              </a:rPr>
              <a:t>| August 2024</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 name="Text Placeholder 1">
            <a:extLst>
              <a:ext uri="{FF2B5EF4-FFF2-40B4-BE49-F238E27FC236}">
                <a16:creationId xmlns:a16="http://schemas.microsoft.com/office/drawing/2014/main" id="{069BD909-7C0F-A085-04FD-52D504564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citations@omdia.com" TargetMode="External"/><Relationship Id="rId3" Type="http://schemas.openxmlformats.org/officeDocument/2006/relationships/hyperlink" Target="https://omdia.tech.informa.com/om123463/google-brings-gemini-ai-to-its-phones-personal-assistant-but-whether-ai-will-be-profitable-remains-to-be-seen" TargetMode="External"/><Relationship Id="rId7" Type="http://schemas.openxmlformats.org/officeDocument/2006/relationships/hyperlink" Target="mailto:consulting@omdia.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mailto:askananalyst@omdia.com" TargetMode="External"/><Relationship Id="rId5" Type="http://schemas.openxmlformats.org/officeDocument/2006/relationships/hyperlink" Target="https://omdia.tech.informa.com/om123310/samsung-announces-6th-generation-foldable-smartphone-focusing-on-conservative-hardware-improvements" TargetMode="External"/><Relationship Id="rId4" Type="http://schemas.openxmlformats.org/officeDocument/2006/relationships/hyperlink" Target="https://omdia.tech.informa.com/om122414/global-smartphone-shipment-preliminary-result--2q2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a:xfrm>
            <a:off x="355600" y="5248275"/>
            <a:ext cx="7092950" cy="1268960"/>
          </a:xfrm>
        </p:spPr>
        <p:txBody>
          <a:bodyPr/>
          <a:lstStyle/>
          <a:p>
            <a:pPr lvl="1"/>
            <a:r>
              <a:rPr lang="en-DE" b="1" dirty="0"/>
              <a:t>Jusy Hong</a:t>
            </a:r>
            <a:r>
              <a:rPr lang="en-MY" b="1" dirty="0"/>
              <a:t>, </a:t>
            </a: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Consumer Devices</a:t>
            </a:r>
            <a:endParaRPr lang="en-DE" b="1" dirty="0"/>
          </a:p>
          <a:p>
            <a:pPr lvl="1"/>
            <a:r>
              <a:rPr lang="en-DE" b="1" dirty="0"/>
              <a:t>Zaker Li</a:t>
            </a:r>
            <a:r>
              <a:rPr lang="en-MY" b="1" dirty="0"/>
              <a:t>, </a:t>
            </a:r>
            <a:r>
              <a:rPr lang="en-US" b="1" dirty="0"/>
              <a:t>Principal A</a:t>
            </a:r>
            <a:r>
              <a:rPr lang="en-DE" b="1" dirty="0"/>
              <a:t>n</a:t>
            </a:r>
            <a:r>
              <a:rPr lang="en-US" b="1" dirty="0"/>
              <a:t>a</a:t>
            </a:r>
            <a:r>
              <a:rPr lang="en-DE" b="1" dirty="0"/>
              <a:t>l</a:t>
            </a:r>
            <a:r>
              <a:rPr lang="en-US" b="1" dirty="0"/>
              <a:t>y</a:t>
            </a:r>
            <a:r>
              <a:rPr lang="en-DE" b="1" dirty="0"/>
              <a:t>s</a:t>
            </a:r>
            <a:r>
              <a:rPr lang="en-US" b="1" dirty="0"/>
              <a:t>t, Consumer Devices</a:t>
            </a:r>
          </a:p>
          <a:p>
            <a:pPr lvl="1"/>
            <a:r>
              <a:rPr lang="en-US" altLang="ko-KR" b="1" dirty="0"/>
              <a:t>Aaron West, </a:t>
            </a:r>
            <a:r>
              <a:rPr lang="en-US" b="1" dirty="0"/>
              <a:t>Senior Smartphone Analyst</a:t>
            </a:r>
            <a:r>
              <a:rPr lang="en-US" sz="1400" b="1" dirty="0"/>
              <a:t>, Consumer Devices</a:t>
            </a:r>
            <a:endParaRPr lang="en-GB" altLang="ko-KR" b="1" dirty="0"/>
          </a:p>
          <a:p>
            <a:pPr lvl="1"/>
            <a:r>
              <a:rPr lang="en-US" dirty="0">
                <a:hlinkClick r:id="rId3"/>
              </a:rPr>
              <a:t>askananalyst@omdia.com</a:t>
            </a:r>
            <a:r>
              <a:rPr lang="en-US" dirty="0"/>
              <a:t> </a:t>
            </a:r>
            <a:endParaRPr lang="en-DE"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p:txBody>
          <a:bodyPr/>
          <a:lstStyle/>
          <a:p>
            <a:r>
              <a:rPr lang="en-US" dirty="0"/>
              <a:t>Smartphone Need-To-Know – August 2024</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706279" cy="3373200"/>
          </a:xfrm>
        </p:spPr>
        <p:txBody>
          <a:bodyPr anchor="b"/>
          <a:lstStyle/>
          <a:p>
            <a:r>
              <a:rPr lang="en-GB" sz="2600" dirty="0"/>
              <a:t>“Z Flip6 improved several weak points compared to its predecessor, but it is still expected to struggle to increase sales due to its increased price. In addition, the high preference for Apple among the younger generation—the main target consumer group—is also a difficulty that must be overcome to increase sales of the Galaxy Flip.”</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Jusy Hong</a:t>
            </a:r>
            <a:br>
              <a:rPr lang="en-MY" sz="2600" dirty="0"/>
            </a:br>
            <a:r>
              <a:rPr lang="en-US" sz="2600" dirty="0"/>
              <a:t>Senior Research Manager,</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129308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normAutofit/>
          </a:bodyPr>
          <a:lstStyle/>
          <a:p>
            <a:pPr marL="0" lvl="0" indent="0">
              <a:lnSpc>
                <a:spcPct val="110000"/>
              </a:lnSpc>
              <a:spcBef>
                <a:spcPts val="1700"/>
              </a:spcBef>
              <a:spcAft>
                <a:spcPts val="0"/>
              </a:spcAft>
              <a:buSzPct val="100000"/>
              <a:buNone/>
            </a:pPr>
            <a:r>
              <a:rPr lang="en-GB" sz="1200" b="1" dirty="0">
                <a:solidFill>
                  <a:prstClr val="black"/>
                </a:solidFill>
              </a:rPr>
              <a:t>Further Reading</a:t>
            </a:r>
          </a:p>
          <a:p>
            <a:pPr marL="0" lvl="0" indent="0">
              <a:lnSpc>
                <a:spcPct val="110000"/>
              </a:lnSpc>
              <a:spcBef>
                <a:spcPts val="600"/>
              </a:spcBef>
              <a:spcAft>
                <a:spcPts val="0"/>
              </a:spcAft>
              <a:buSzPct val="100000"/>
              <a:buNone/>
            </a:pPr>
            <a:r>
              <a:rPr lang="en-GB" sz="1200" dirty="0">
                <a:solidFill>
                  <a:prstClr val="black"/>
                </a:solidFill>
                <a:hlinkClick r:id="rId3"/>
              </a:rPr>
              <a:t>“Google brings Gemini AI to its phones’ personal assistant, but whether AI will be profitable remains to be seen</a:t>
            </a:r>
            <a:r>
              <a:rPr lang="en-GB" sz="1200" dirty="0">
                <a:solidFill>
                  <a:prstClr val="black"/>
                </a:solidFill>
              </a:rPr>
              <a:t>” (August 2024)</a:t>
            </a:r>
          </a:p>
          <a:p>
            <a:pPr marL="0" lvl="0" indent="0">
              <a:lnSpc>
                <a:spcPct val="110000"/>
              </a:lnSpc>
              <a:spcBef>
                <a:spcPts val="600"/>
              </a:spcBef>
              <a:spcAft>
                <a:spcPts val="0"/>
              </a:spcAft>
              <a:buSzPct val="100000"/>
              <a:buNone/>
            </a:pPr>
            <a:r>
              <a:rPr lang="en-GB" sz="1200" i="1" dirty="0">
                <a:solidFill>
                  <a:prstClr val="black"/>
                </a:solidFill>
                <a:hlinkClick r:id="rId4"/>
              </a:rPr>
              <a:t>Global Smartphone Shipment Preliminary Result – 2Q24</a:t>
            </a:r>
            <a:r>
              <a:rPr lang="en-GB" sz="1200" dirty="0">
                <a:solidFill>
                  <a:prstClr val="black"/>
                </a:solidFill>
              </a:rPr>
              <a:t> (August 2024)</a:t>
            </a:r>
            <a:endParaRPr lang="en-GB" sz="1200" dirty="0">
              <a:solidFill>
                <a:prstClr val="black"/>
              </a:solidFill>
              <a:hlinkClick r:id="rId5"/>
            </a:endParaRPr>
          </a:p>
          <a:p>
            <a:pPr marL="0" lvl="0" indent="0">
              <a:lnSpc>
                <a:spcPct val="110000"/>
              </a:lnSpc>
              <a:spcBef>
                <a:spcPts val="600"/>
              </a:spcBef>
              <a:spcAft>
                <a:spcPts val="0"/>
              </a:spcAft>
              <a:buSzPct val="100000"/>
              <a:buNone/>
            </a:pPr>
            <a:r>
              <a:rPr lang="en-GB" sz="1200" dirty="0">
                <a:solidFill>
                  <a:prstClr val="black"/>
                </a:solidFill>
                <a:hlinkClick r:id="rId5"/>
              </a:rPr>
              <a:t>“Samsung announces 6th generation foldable smartphone focusing on conservative hardware improvements</a:t>
            </a:r>
            <a:r>
              <a:rPr lang="en-GB" sz="1200" dirty="0">
                <a:solidFill>
                  <a:prstClr val="black"/>
                </a:solidFill>
              </a:rPr>
              <a:t>” (July 2024)</a:t>
            </a:r>
          </a:p>
          <a:p>
            <a:pPr marL="0" lvl="0" indent="0">
              <a:lnSpc>
                <a:spcPct val="110000"/>
              </a:lnSpc>
              <a:spcBef>
                <a:spcPts val="1700"/>
              </a:spcBef>
              <a:spcAft>
                <a:spcPts val="0"/>
              </a:spcAft>
              <a:buSzPct val="100000"/>
              <a:buNone/>
            </a:pPr>
            <a:r>
              <a:rPr lang="en-GB" sz="1200" b="1" dirty="0">
                <a:solidFill>
                  <a:prstClr val="black"/>
                </a:solidFill>
              </a:rPr>
              <a:t>Authors</a:t>
            </a:r>
          </a:p>
          <a:p>
            <a:pPr marL="0" lvl="1" indent="0">
              <a:lnSpc>
                <a:spcPct val="110000"/>
              </a:lnSpc>
              <a:spcAft>
                <a:spcPts val="0"/>
              </a:spcAft>
              <a:buNone/>
            </a:pPr>
            <a:r>
              <a:rPr lang="en-DE" sz="1200" dirty="0">
                <a:solidFill>
                  <a:prstClr val="black"/>
                </a:solidFill>
              </a:rPr>
              <a:t>Jusy Hong</a:t>
            </a:r>
            <a:r>
              <a:rPr lang="en-MY" sz="1200" dirty="0">
                <a:solidFill>
                  <a:prstClr val="black"/>
                </a:solidFill>
              </a:rPr>
              <a:t>, </a:t>
            </a:r>
            <a:r>
              <a:rPr lang="en-US" sz="1200" dirty="0">
                <a:solidFill>
                  <a:prstClr val="black"/>
                </a:solidFill>
              </a:rPr>
              <a:t>Senior</a:t>
            </a:r>
            <a:r>
              <a:rPr lang="ko-KR" altLang="en-US" sz="1200" dirty="0">
                <a:solidFill>
                  <a:prstClr val="black"/>
                </a:solidFill>
              </a:rPr>
              <a:t> </a:t>
            </a:r>
            <a:r>
              <a:rPr lang="en-US" altLang="ko-KR" sz="1200" dirty="0">
                <a:solidFill>
                  <a:prstClr val="black"/>
                </a:solidFill>
              </a:rPr>
              <a:t>Research</a:t>
            </a:r>
            <a:r>
              <a:rPr lang="ko-KR" altLang="en-US" sz="1200" dirty="0">
                <a:solidFill>
                  <a:prstClr val="black"/>
                </a:solidFill>
              </a:rPr>
              <a:t> </a:t>
            </a:r>
            <a:r>
              <a:rPr lang="en-US" altLang="ko-KR" sz="1200" dirty="0">
                <a:solidFill>
                  <a:prstClr val="black"/>
                </a:solidFill>
              </a:rPr>
              <a:t>Manager</a:t>
            </a:r>
            <a:r>
              <a:rPr lang="en-US" sz="1200" dirty="0">
                <a:solidFill>
                  <a:prstClr val="black"/>
                </a:solidFill>
              </a:rPr>
              <a:t>, Consumer Devices</a:t>
            </a:r>
            <a:endParaRPr lang="en-DE" sz="1200" dirty="0">
              <a:solidFill>
                <a:prstClr val="black"/>
              </a:solidFill>
            </a:endParaRPr>
          </a:p>
          <a:p>
            <a:pPr marL="0" lvl="1" indent="0">
              <a:lnSpc>
                <a:spcPct val="110000"/>
              </a:lnSpc>
              <a:spcAft>
                <a:spcPts val="0"/>
              </a:spcAft>
              <a:buNone/>
            </a:pPr>
            <a:r>
              <a:rPr lang="en-DE" sz="1200" dirty="0">
                <a:solidFill>
                  <a:prstClr val="black"/>
                </a:solidFill>
              </a:rPr>
              <a:t>Zaker Li</a:t>
            </a:r>
            <a:r>
              <a:rPr lang="en-MY" sz="1200" dirty="0">
                <a:solidFill>
                  <a:prstClr val="black"/>
                </a:solidFill>
              </a:rPr>
              <a:t>, </a:t>
            </a:r>
            <a:r>
              <a:rPr lang="en-US" sz="1200" dirty="0">
                <a:solidFill>
                  <a:prstClr val="black"/>
                </a:solidFill>
              </a:rPr>
              <a:t>Principal A</a:t>
            </a:r>
            <a:r>
              <a:rPr lang="en-DE" sz="1200" dirty="0">
                <a:solidFill>
                  <a:prstClr val="black"/>
                </a:solidFill>
              </a:rPr>
              <a:t>n</a:t>
            </a:r>
            <a:r>
              <a:rPr lang="en-US" sz="1200" dirty="0">
                <a:solidFill>
                  <a:prstClr val="black"/>
                </a:solidFill>
              </a:rPr>
              <a:t>a</a:t>
            </a:r>
            <a:r>
              <a:rPr lang="en-DE" sz="1200" dirty="0">
                <a:solidFill>
                  <a:prstClr val="black"/>
                </a:solidFill>
              </a:rPr>
              <a:t>l</a:t>
            </a:r>
            <a:r>
              <a:rPr lang="en-US" sz="1200" dirty="0">
                <a:solidFill>
                  <a:prstClr val="black"/>
                </a:solidFill>
              </a:rPr>
              <a:t>y</a:t>
            </a:r>
            <a:r>
              <a:rPr lang="en-DE" sz="1200" dirty="0">
                <a:solidFill>
                  <a:prstClr val="black"/>
                </a:solidFill>
              </a:rPr>
              <a:t>s</a:t>
            </a:r>
            <a:r>
              <a:rPr lang="en-US" sz="1200" dirty="0">
                <a:solidFill>
                  <a:prstClr val="black"/>
                </a:solidFill>
              </a:rPr>
              <a:t>t, Consumer Devices</a:t>
            </a:r>
          </a:p>
          <a:p>
            <a:pPr marL="0" lvl="1" indent="0">
              <a:lnSpc>
                <a:spcPct val="110000"/>
              </a:lnSpc>
              <a:spcAft>
                <a:spcPts val="0"/>
              </a:spcAft>
              <a:buNone/>
            </a:pPr>
            <a:r>
              <a:rPr lang="en-US" altLang="ko-KR" sz="1200" dirty="0">
                <a:solidFill>
                  <a:prstClr val="black"/>
                </a:solidFill>
              </a:rPr>
              <a:t>Aaron West, </a:t>
            </a:r>
            <a:r>
              <a:rPr lang="en-US" sz="1200" dirty="0">
                <a:solidFill>
                  <a:prstClr val="black"/>
                </a:solidFill>
              </a:rPr>
              <a:t>Senior Smartphone Analyst, Consumer Devices</a:t>
            </a:r>
            <a:endParaRPr lang="en-GB" altLang="ko-KR" sz="1200" dirty="0">
              <a:solidFill>
                <a:prstClr val="black"/>
              </a:solidFill>
            </a:endParaRPr>
          </a:p>
          <a:p>
            <a:pPr marL="0" lvl="1" indent="0">
              <a:spcBef>
                <a:spcPts val="600"/>
              </a:spcBef>
              <a:spcAft>
                <a:spcPts val="0"/>
              </a:spcAft>
              <a:buNone/>
            </a:pPr>
            <a:r>
              <a:rPr lang="en-GB" sz="1200" dirty="0">
                <a:hlinkClick r:id="rId6"/>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7"/>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8"/>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lstStyle/>
          <a:p>
            <a:r>
              <a:rPr lang="en-GB" sz="1600" dirty="0"/>
              <a:t>Global smartphone shipments continue to rise year-on-year for third consecutive quarter in 2Q24			3</a:t>
            </a:r>
          </a:p>
          <a:p>
            <a:r>
              <a:rPr lang="en-GB" sz="1600" dirty="0"/>
              <a:t>Google brings Gemini AI to its phones’ personal assistant					 			5</a:t>
            </a:r>
          </a:p>
          <a:p>
            <a:r>
              <a:rPr lang="en-GB" sz="1600" dirty="0"/>
              <a:t>New Google Pixel 9 series phones announced, including new foldable						7</a:t>
            </a:r>
          </a:p>
          <a:p>
            <a:r>
              <a:rPr lang="en-GB" sz="1600" dirty="0"/>
              <a:t>Samsung Olympic sponsorship sees every athlete gifted a unique Z Flip6 Olympic Edition				9</a:t>
            </a:r>
          </a:p>
          <a:p>
            <a:r>
              <a:rPr lang="en-GB" sz="1600" dirty="0"/>
              <a:t>Appendix								11</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Global smartphone shipments continue to rise year-on-year for the third consecutive quarter in 2Q24</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idx="1"/>
          </p:nvPr>
        </p:nvSpPr>
        <p:spPr>
          <a:xfrm>
            <a:off x="234015" y="1352053"/>
            <a:ext cx="5769910" cy="4546462"/>
          </a:xfrm>
        </p:spPr>
        <p:txBody>
          <a:bodyPr>
            <a:noAutofit/>
          </a:bodyPr>
          <a:lstStyle/>
          <a:p>
            <a:r>
              <a:rPr lang="en-GB" dirty="0"/>
              <a:t>Global smartphone shipments </a:t>
            </a:r>
            <a:r>
              <a:rPr lang="en-GB" dirty="0" err="1"/>
              <a:t>totaled</a:t>
            </a:r>
            <a:r>
              <a:rPr lang="en-GB" dirty="0"/>
              <a:t> 290.3 million units in 2Q24. Compared to the previous year, this shows a 9.3% rise, following the 11.5% increase in 1Q24 and 8.6% increase in 4Q23. Compared to the previous quarter, this represents a 3.2% fall. </a:t>
            </a:r>
          </a:p>
          <a:p>
            <a:r>
              <a:rPr lang="en-GB" dirty="0"/>
              <a:t>The slow growth indicates the industry is settling into sustainable levels of global shipments following strong growth between 4Q20 and 3Q21 and a decline in 2022. Many OEMs recorded large double-digit year-on-year growth, including Xiaomi, Vivo, Motorola, </a:t>
            </a:r>
            <a:r>
              <a:rPr lang="en-GB" dirty="0" err="1"/>
              <a:t>Realme</a:t>
            </a:r>
            <a:r>
              <a:rPr lang="en-GB" dirty="0"/>
              <a:t>, and Huawei, with Apple and Transsion seeing more moderate growth. Transsion, which previously saw triple-digit growth, recorded 4.1% growth.</a:t>
            </a:r>
          </a:p>
          <a:p>
            <a:r>
              <a:rPr lang="en-GB" dirty="0"/>
              <a:t>Recently, the smartphone market has been experiencing accelerated polarization, with the mid-range market shrinking, and the low- and high-end markets increasing proportionally. Accordingly, while brands with a high proportion of low-end and high-end smartphones are increasing their shipments, brands with a high proportion of mid-end smartphones are struggling. Samsung, in particular, is facing challenges in the $250–600 mid-end price segment, where it generates most of its shipments.</a:t>
            </a:r>
          </a:p>
          <a:p>
            <a:r>
              <a:rPr lang="en-GB" dirty="0"/>
              <a:t>While we had already anticipated that shipments in H124 would increase compared to the previous year, the higher shipments in both the first and second quarters compared to previous forecasts are adding to our belief that demand in the second half of the year will not be as bad as expected.</a:t>
            </a:r>
          </a:p>
          <a:p>
            <a:pPr marL="0" indent="0">
              <a:buNone/>
            </a:pPr>
            <a:endParaRPr lang="en-GB" sz="1200" dirty="0"/>
          </a:p>
          <a:p>
            <a:endParaRPr lang="en-US" sz="1200" dirty="0"/>
          </a:p>
        </p:txBody>
      </p:sp>
      <p:graphicFrame>
        <p:nvGraphicFramePr>
          <p:cNvPr id="5" name="Content Placeholder 8">
            <a:extLst>
              <a:ext uri="{FF2B5EF4-FFF2-40B4-BE49-F238E27FC236}">
                <a16:creationId xmlns:a16="http://schemas.microsoft.com/office/drawing/2014/main" id="{2E465681-CB97-40DB-A7EC-AE738166985F}"/>
              </a:ext>
            </a:extLst>
          </p:cNvPr>
          <p:cNvGraphicFramePr>
            <a:graphicFrameLocks/>
          </p:cNvGraphicFramePr>
          <p:nvPr>
            <p:extLst>
              <p:ext uri="{D42A27DB-BD31-4B8C-83A1-F6EECF244321}">
                <p14:modId xmlns:p14="http://schemas.microsoft.com/office/powerpoint/2010/main" val="888872929"/>
              </p:ext>
            </p:extLst>
          </p:nvPr>
        </p:nvGraphicFramePr>
        <p:xfrm>
          <a:off x="6173851" y="1307686"/>
          <a:ext cx="5656257" cy="4614939"/>
        </p:xfrm>
        <a:graphic>
          <a:graphicData uri="http://schemas.openxmlformats.org/drawingml/2006/table">
            <a:tbl>
              <a:tblPr/>
              <a:tblGrid>
                <a:gridCol w="347301">
                  <a:extLst>
                    <a:ext uri="{9D8B030D-6E8A-4147-A177-3AD203B41FA5}">
                      <a16:colId xmlns:a16="http://schemas.microsoft.com/office/drawing/2014/main" val="884078768"/>
                    </a:ext>
                  </a:extLst>
                </a:gridCol>
                <a:gridCol w="605330">
                  <a:extLst>
                    <a:ext uri="{9D8B030D-6E8A-4147-A177-3AD203B41FA5}">
                      <a16:colId xmlns:a16="http://schemas.microsoft.com/office/drawing/2014/main" val="1288551"/>
                    </a:ext>
                  </a:extLst>
                </a:gridCol>
                <a:gridCol w="784557">
                  <a:extLst>
                    <a:ext uri="{9D8B030D-6E8A-4147-A177-3AD203B41FA5}">
                      <a16:colId xmlns:a16="http://schemas.microsoft.com/office/drawing/2014/main" val="1811921578"/>
                    </a:ext>
                  </a:extLst>
                </a:gridCol>
                <a:gridCol w="559867">
                  <a:extLst>
                    <a:ext uri="{9D8B030D-6E8A-4147-A177-3AD203B41FA5}">
                      <a16:colId xmlns:a16="http://schemas.microsoft.com/office/drawing/2014/main" val="1084771976"/>
                    </a:ext>
                  </a:extLst>
                </a:gridCol>
                <a:gridCol w="719267">
                  <a:extLst>
                    <a:ext uri="{9D8B030D-6E8A-4147-A177-3AD203B41FA5}">
                      <a16:colId xmlns:a16="http://schemas.microsoft.com/office/drawing/2014/main" val="999379975"/>
                    </a:ext>
                  </a:extLst>
                </a:gridCol>
                <a:gridCol w="400467">
                  <a:extLst>
                    <a:ext uri="{9D8B030D-6E8A-4147-A177-3AD203B41FA5}">
                      <a16:colId xmlns:a16="http://schemas.microsoft.com/office/drawing/2014/main" val="482647640"/>
                    </a:ext>
                  </a:extLst>
                </a:gridCol>
                <a:gridCol w="723658">
                  <a:extLst>
                    <a:ext uri="{9D8B030D-6E8A-4147-A177-3AD203B41FA5}">
                      <a16:colId xmlns:a16="http://schemas.microsoft.com/office/drawing/2014/main" val="2086455659"/>
                    </a:ext>
                  </a:extLst>
                </a:gridCol>
                <a:gridCol w="396076">
                  <a:extLst>
                    <a:ext uri="{9D8B030D-6E8A-4147-A177-3AD203B41FA5}">
                      <a16:colId xmlns:a16="http://schemas.microsoft.com/office/drawing/2014/main" val="3794476913"/>
                    </a:ext>
                  </a:extLst>
                </a:gridCol>
                <a:gridCol w="559867">
                  <a:extLst>
                    <a:ext uri="{9D8B030D-6E8A-4147-A177-3AD203B41FA5}">
                      <a16:colId xmlns:a16="http://schemas.microsoft.com/office/drawing/2014/main" val="1845333343"/>
                    </a:ext>
                  </a:extLst>
                </a:gridCol>
                <a:gridCol w="559867">
                  <a:extLst>
                    <a:ext uri="{9D8B030D-6E8A-4147-A177-3AD203B41FA5}">
                      <a16:colId xmlns:a16="http://schemas.microsoft.com/office/drawing/2014/main" val="1633551203"/>
                    </a:ext>
                  </a:extLst>
                </a:gridCol>
              </a:tblGrid>
              <a:tr h="374822">
                <a:tc gridSpan="10">
                  <a:txBody>
                    <a:bodyPr/>
                    <a:lstStyle/>
                    <a:p>
                      <a:pPr algn="l" fontAlgn="ctr"/>
                      <a:r>
                        <a:rPr lang="en-US" sz="1200" b="0" i="0" u="none" strike="noStrike" dirty="0">
                          <a:solidFill>
                            <a:srgbClr val="6D2CA7"/>
                          </a:solidFill>
                          <a:effectLst/>
                          <a:latin typeface="+mn-lt"/>
                          <a:ea typeface="맑은 고딕" panose="020B0503020000020004" pitchFamily="34" charset="-127"/>
                        </a:rPr>
                        <a:t>Quarterly results, 2Q24</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ko-KR" sz="1000" b="1" i="0" u="none" strike="noStrike" dirty="0">
                          <a:solidFill>
                            <a:srgbClr val="000000"/>
                          </a:solidFill>
                          <a:effectLst/>
                          <a:latin typeface="Calibri" panose="020F0502020204030204" pitchFamily="34" charset="0"/>
                        </a:rPr>
                        <a:t>(millions of units)</a:t>
                      </a:r>
                    </a:p>
                  </a:txBody>
                  <a:tcPr marL="8207" marR="8207" marT="820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482674658"/>
                  </a:ext>
                </a:extLst>
              </a:tr>
              <a:tr h="271387">
                <a:tc rowSpan="2">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Rank</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OEM</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2Q24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latinLnBrk="1"/>
                      <a:endParaRPr lang="ko-KR" altLang="en-US"/>
                    </a:p>
                  </a:txBody>
                  <a:tcPr/>
                </a:tc>
                <a:tc gridSpan="2">
                  <a:txBody>
                    <a:bodyPr/>
                    <a:lstStyle/>
                    <a:p>
                      <a:pPr algn="ct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1Q24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latinLnBrk="1"/>
                      <a:endParaRPr lang="ko-KR" altLang="en-US"/>
                    </a:p>
                  </a:txBody>
                  <a:tcPr/>
                </a:tc>
                <a:tc gridSpan="2">
                  <a:txBody>
                    <a:bodyPr/>
                    <a:lstStyle/>
                    <a:p>
                      <a:pPr algn="ct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2Q23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latinLnBrk="1"/>
                      <a:endParaRPr lang="ko-KR" altLang="en-US"/>
                    </a:p>
                  </a:txBody>
                  <a:tcPr/>
                </a:tc>
                <a:tc rowSpan="2">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QoQ</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YoY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39534504"/>
                  </a:ext>
                </a:extLst>
              </a:tr>
              <a:tr h="259627">
                <a:tc vMerge="1">
                  <a:txBody>
                    <a:bodyPr/>
                    <a:lstStyle/>
                    <a:p>
                      <a:pPr latinLnBrk="1"/>
                      <a:endParaRPr lang="ko-KR" altLang="en-US"/>
                    </a:p>
                  </a:txBody>
                  <a:tcPr/>
                </a:tc>
                <a:tc vMerge="1">
                  <a:txBody>
                    <a:bodyPr/>
                    <a:lstStyle/>
                    <a:p>
                      <a:pPr latinLnBrk="1"/>
                      <a:endParaRPr lang="ko-KR" altLang="en-US"/>
                    </a:p>
                  </a:txBody>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Shipment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Shipment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Shipment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2994745862"/>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Samsung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53.7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60.4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53.3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0.7%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5062326"/>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2</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Apple</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45.6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50.7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43.2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30664272"/>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Xiaomi</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42.3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40.8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33.2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27.4%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62576739"/>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vivo</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26.0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23.0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22.3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16.6%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48647959"/>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Transsion</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27.5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24.5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49907283"/>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Oppo Group</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0.8%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17042187"/>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Honor</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15.5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16.5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14.1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5936253"/>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Motorola</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10.4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29.2%</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84441645"/>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Realme</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12.3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21.8%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21.8%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36338221"/>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Huawei</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11.7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7.4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58.1%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47896183"/>
                  </a:ext>
                </a:extLst>
              </a:tr>
              <a:tr h="271387">
                <a:tc>
                  <a:txBody>
                    <a:bodyPr/>
                    <a:lstStyle/>
                    <a:p>
                      <a:pPr algn="l" fontAlgn="ctr"/>
                      <a:r>
                        <a:rPr lang="ko-KR" altLang="en-US" sz="1000" b="1" i="0" u="none" strike="noStrike">
                          <a:solidFill>
                            <a:srgbClr val="000000"/>
                          </a:solidFill>
                          <a:effectLst/>
                          <a:latin typeface="Calibri" panose="020F0502020204030204" pitchFamily="34" charset="0"/>
                          <a:ea typeface="맑은 고딕" panose="020B0503020000020004" pitchFamily="50" charset="-127"/>
                        </a:rPr>
                        <a:t>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Others</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19.0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19.8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22.1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362629"/>
                  </a:ext>
                </a:extLst>
              </a:tr>
              <a:tr h="271387">
                <a:tc>
                  <a:txBody>
                    <a:bodyPr/>
                    <a:lstStyle/>
                    <a:p>
                      <a:pPr algn="l" fontAlgn="ctr"/>
                      <a:r>
                        <a:rPr lang="ko-KR" altLang="en-US" sz="1000" b="1" i="0" u="none" strike="noStrike">
                          <a:solidFill>
                            <a:srgbClr val="000000"/>
                          </a:solidFill>
                          <a:effectLst/>
                          <a:latin typeface="Calibri" panose="020F0502020204030204" pitchFamily="34" charset="0"/>
                          <a:ea typeface="맑은 고딕" panose="020B0503020000020004" pitchFamily="50" charset="-127"/>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Total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290.3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300.0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265.6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-3.2%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9.3%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16603821"/>
                  </a:ext>
                </a:extLst>
              </a:tr>
              <a:tr h="409521">
                <a:tc gridSpan="8">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ko-KR" sz="800" b="0" i="0" u="none" strike="noStrike" kern="1200" dirty="0">
                          <a:solidFill>
                            <a:srgbClr val="000000"/>
                          </a:solidFill>
                          <a:effectLst/>
                          <a:latin typeface="+mj-lt"/>
                          <a:ea typeface="+mn-ea"/>
                          <a:cs typeface="+mn-cs"/>
                        </a:rPr>
                        <a:t>Notes: M/S stands for market share.</a:t>
                      </a:r>
                    </a:p>
                    <a:p>
                      <a:pPr marL="0" marR="0" lvl="0" indent="0" algn="l" defTabSz="914400" rtl="0" eaLnBrk="1" fontAlgn="t" latinLnBrk="0" hangingPunct="1">
                        <a:lnSpc>
                          <a:spcPct val="100000"/>
                        </a:lnSpc>
                        <a:spcBef>
                          <a:spcPts val="0"/>
                        </a:spcBef>
                        <a:spcAft>
                          <a:spcPts val="0"/>
                        </a:spcAft>
                        <a:buClrTx/>
                        <a:buSzTx/>
                        <a:buFontTx/>
                        <a:buNone/>
                        <a:tabLst/>
                        <a:defRPr/>
                      </a:pPr>
                      <a:r>
                        <a:rPr lang="en-US" altLang="ko-KR" sz="800" b="0" i="0" u="none" strike="noStrike" kern="1200" dirty="0">
                          <a:solidFill>
                            <a:srgbClr val="000000"/>
                          </a:solidFill>
                          <a:effectLst/>
                          <a:latin typeface="+mj-lt"/>
                          <a:ea typeface="+mn-ea"/>
                          <a:cs typeface="+mn-cs"/>
                        </a:rPr>
                        <a:t>OPPO Group includes OPPO and OnePlus. Transsion includes Tecno, itel, and </a:t>
                      </a:r>
                      <a:r>
                        <a:rPr lang="en-US" altLang="ko-KR" sz="800" b="0" i="0" u="none" strike="noStrike" dirty="0">
                          <a:solidFill>
                            <a:srgbClr val="000000"/>
                          </a:solidFill>
                          <a:effectLst/>
                          <a:latin typeface="+mj-lt"/>
                          <a:ea typeface="+mn-ea"/>
                        </a:rPr>
                        <a:t>Infinix.</a:t>
                      </a:r>
                      <a:endParaRPr lang="ko-KR" altLang="en-US" sz="800" dirty="0">
                        <a:latin typeface="+mj-lt"/>
                      </a:endParaRPr>
                    </a:p>
                    <a:p>
                      <a:pPr algn="l" fontAlgn="t"/>
                      <a:r>
                        <a:rPr lang="en-US" sz="800" b="0" i="0" u="none" strike="noStrike" dirty="0">
                          <a:solidFill>
                            <a:srgbClr val="000000"/>
                          </a:solidFill>
                          <a:effectLst/>
                          <a:latin typeface="+mj-lt"/>
                          <a:ea typeface="맑은 고딕" panose="020B0503020000020004" pitchFamily="34" charset="-127"/>
                        </a:rPr>
                        <a:t>Source: Omdia</a:t>
                      </a:r>
                      <a:endParaRPr lang="en-US" sz="800" b="0" i="1" u="none" strike="noStrike" dirty="0">
                        <a:solidFill>
                          <a:srgbClr val="000000"/>
                        </a:solidFill>
                        <a:effectLst/>
                        <a:latin typeface="+mj-lt"/>
                        <a:ea typeface="맑은 고딕" panose="020B0503020000020004" pitchFamily="34" charset="-127"/>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algn="r" fontAlgn="t"/>
                      <a:r>
                        <a:rPr lang="en-US" sz="800" b="0" i="0" u="none" strike="noStrike" dirty="0">
                          <a:solidFill>
                            <a:srgbClr val="000000"/>
                          </a:solidFill>
                          <a:effectLst/>
                          <a:latin typeface="+mj-lt"/>
                          <a:ea typeface="맑은 고딕" panose="020B0503020000020004" pitchFamily="34" charset="-127"/>
                        </a:rPr>
                        <a:t>© 2024 Omdia</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pPr latinLnBrk="1"/>
                      <a:endParaRPr lang="ko-KR" altLang="en-US"/>
                    </a:p>
                  </a:txBody>
                  <a:tcPr/>
                </a:tc>
                <a:extLst>
                  <a:ext uri="{0D108BD9-81ED-4DB2-BD59-A6C34878D82A}">
                    <a16:rowId xmlns:a16="http://schemas.microsoft.com/office/drawing/2014/main" val="963477264"/>
                  </a:ext>
                </a:extLst>
              </a:tr>
            </a:tbl>
          </a:graphicData>
        </a:graphic>
      </p:graphicFrame>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706279" cy="3373200"/>
          </a:xfrm>
        </p:spPr>
        <p:txBody>
          <a:bodyPr anchor="b"/>
          <a:lstStyle/>
          <a:p>
            <a:r>
              <a:rPr lang="en-GB" sz="2600" dirty="0"/>
              <a:t>“Chinese OEMs continue to see increased shipments as demand recovers in the Asia &amp; Oceania region. While some Chinese OEMs remain somewhat conservative about 2H24 demand, based on performance in 1H24, it is certain that global smartphone shipments this year will increase compared to last year, with the growth rate likely to be higher than initially expected.”</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Jusy Hong</a:t>
            </a:r>
            <a:br>
              <a:rPr lang="en-MY" sz="2600" dirty="0"/>
            </a:br>
            <a:r>
              <a:rPr lang="en-US" sz="2600" dirty="0"/>
              <a:t>Senior Research Manager,</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224718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sz="2800" dirty="0"/>
              <a:t>Google brings Gemini AI to its phones’ personal assistant</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237490" y="1317675"/>
            <a:ext cx="5766435" cy="3101925"/>
          </a:xfrm>
        </p:spPr>
        <p:txBody>
          <a:bodyPr>
            <a:noAutofit/>
          </a:bodyPr>
          <a:lstStyle/>
          <a:p>
            <a:r>
              <a:rPr lang="en-GB" dirty="0"/>
              <a:t>Google used its annual Made By Google keynote in October 2023 to launch Gemini AI on its Pixel 8 series. On August 13, Google brought forward this event to announce the Pixel 9 series earlier in the year and to show off Google’s latest AI innovations and plans, including how Google will manage personal data within hybrid AI.</a:t>
            </a:r>
          </a:p>
          <a:p>
            <a:r>
              <a:rPr lang="en-GB" dirty="0"/>
              <a:t>The biggest announcement was that Gemini AI is taking over from Google’s personal assistant to allow users to ask questions and control their calendar, tasks, emails, notes, and more with their voice. In a live demonstration—which took multiple attempts to work—Gemini was used to scan a concert tour poster and combine that information with a personal calendar to suggest a day the user was free to attend.</a:t>
            </a:r>
          </a:p>
          <a:p>
            <a:r>
              <a:rPr lang="en-GB" dirty="0"/>
              <a:t>By embedding truly context-aware AI, Google has brought us one step further to welcoming fully personable and knowledgeable AI into our lives. </a:t>
            </a:r>
          </a:p>
        </p:txBody>
      </p:sp>
      <p:sp>
        <p:nvSpPr>
          <p:cNvPr id="16" name="TextBox 15">
            <a:extLst>
              <a:ext uri="{FF2B5EF4-FFF2-40B4-BE49-F238E27FC236}">
                <a16:creationId xmlns:a16="http://schemas.microsoft.com/office/drawing/2014/main" id="{1E09C8FE-FB1B-6012-8A52-F589BC294E96}"/>
              </a:ext>
            </a:extLst>
          </p:cNvPr>
          <p:cNvSpPr txBox="1"/>
          <p:nvPr/>
        </p:nvSpPr>
        <p:spPr>
          <a:xfrm>
            <a:off x="6991315" y="4028631"/>
            <a:ext cx="1231660" cy="215444"/>
          </a:xfrm>
          <a:prstGeom prst="rect">
            <a:avLst/>
          </a:prstGeom>
          <a:noFill/>
          <a:effectLst/>
        </p:spPr>
        <p:txBody>
          <a:bodyPr wrap="square">
            <a:spAutoFit/>
          </a:bodyPr>
          <a:lstStyle/>
          <a:p>
            <a:r>
              <a:rPr lang="en-GB" sz="800" dirty="0">
                <a:latin typeface="Calibri" panose="020F0502020204030204" pitchFamily="34" charset="0"/>
              </a:rPr>
              <a:t>Image source</a:t>
            </a:r>
            <a:r>
              <a:rPr lang="en-GB" sz="800" dirty="0">
                <a:solidFill>
                  <a:srgbClr val="000000"/>
                </a:solidFill>
                <a:latin typeface="Calibri" panose="020F0502020204030204" pitchFamily="34" charset="0"/>
              </a:rPr>
              <a:t>: Google</a:t>
            </a:r>
            <a:endParaRPr lang="en-GB" dirty="0"/>
          </a:p>
        </p:txBody>
      </p:sp>
      <p:sp>
        <p:nvSpPr>
          <p:cNvPr id="14" name="TextBox 13">
            <a:extLst>
              <a:ext uri="{FF2B5EF4-FFF2-40B4-BE49-F238E27FC236}">
                <a16:creationId xmlns:a16="http://schemas.microsoft.com/office/drawing/2014/main" id="{EA701839-3142-4635-5977-477764E23431}"/>
              </a:ext>
            </a:extLst>
          </p:cNvPr>
          <p:cNvSpPr txBox="1"/>
          <p:nvPr/>
        </p:nvSpPr>
        <p:spPr>
          <a:xfrm>
            <a:off x="6991315" y="1332914"/>
            <a:ext cx="4956261" cy="276999"/>
          </a:xfrm>
          <a:prstGeom prst="rect">
            <a:avLst/>
          </a:prstGeom>
          <a:noFill/>
          <a:effectLst/>
        </p:spPr>
        <p:txBody>
          <a:bodyPr wrap="square">
            <a:spAutoFit/>
          </a:bodyPr>
          <a:lstStyle/>
          <a:p>
            <a:r>
              <a:rPr lang="en-US" sz="1200" dirty="0">
                <a:solidFill>
                  <a:schemeClr val="accent1"/>
                </a:solidFill>
              </a:rPr>
              <a:t>Gemini Live AI conversation demonstration video from Google</a:t>
            </a:r>
          </a:p>
        </p:txBody>
      </p:sp>
      <p:pic>
        <p:nvPicPr>
          <p:cNvPr id="4" name="Picture 3">
            <a:extLst>
              <a:ext uri="{FF2B5EF4-FFF2-40B4-BE49-F238E27FC236}">
                <a16:creationId xmlns:a16="http://schemas.microsoft.com/office/drawing/2014/main" id="{B82615F8-8C80-352C-B422-5E4003981BD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089417" y="1683725"/>
            <a:ext cx="4739697" cy="2344906"/>
          </a:xfrm>
          <a:prstGeom prst="rect">
            <a:avLst/>
          </a:prstGeom>
        </p:spPr>
      </p:pic>
      <p:sp>
        <p:nvSpPr>
          <p:cNvPr id="2" name="Content Placeholder 2">
            <a:extLst>
              <a:ext uri="{FF2B5EF4-FFF2-40B4-BE49-F238E27FC236}">
                <a16:creationId xmlns:a16="http://schemas.microsoft.com/office/drawing/2014/main" id="{3223F9EC-44E8-58EF-C904-361B80C75B0E}"/>
              </a:ext>
            </a:extLst>
          </p:cNvPr>
          <p:cNvSpPr txBox="1">
            <a:spLocks/>
          </p:cNvSpPr>
          <p:nvPr/>
        </p:nvSpPr>
        <p:spPr>
          <a:xfrm>
            <a:off x="229870" y="4404360"/>
            <a:ext cx="11604943" cy="1692275"/>
          </a:xfrm>
          <a:prstGeom prst="rect">
            <a:avLst/>
          </a:prstGeom>
        </p:spPr>
        <p:txBody>
          <a:bodyPr vert="horz" lIns="91440" tIns="45720" rIns="91440" bIns="45720" rtlCol="0">
            <a:noAutofit/>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sz="1400" kern="1200">
                <a:solidFill>
                  <a:schemeClr val="tx1"/>
                </a:solidFill>
                <a:latin typeface="+mn-lt"/>
                <a:ea typeface="+mn-ea"/>
                <a:cs typeface="+mn-cs"/>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sz="1400" kern="1200">
                <a:solidFill>
                  <a:schemeClr val="tx1"/>
                </a:solidFill>
                <a:latin typeface="+mn-lt"/>
                <a:ea typeface="+mn-ea"/>
                <a:cs typeface="+mn-cs"/>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sz="1400" kern="1200">
                <a:solidFill>
                  <a:schemeClr val="tx1"/>
                </a:solidFill>
                <a:latin typeface="+mn-lt"/>
                <a:ea typeface="+mn-ea"/>
                <a:cs typeface="+mn-cs"/>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sz="1400" kern="1200">
                <a:solidFill>
                  <a:schemeClr val="tx1"/>
                </a:solidFill>
                <a:latin typeface="+mn-lt"/>
                <a:ea typeface="+mn-ea"/>
                <a:cs typeface="+mn-cs"/>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Part of this development is the new Gemini Live, a free-flowing conversation with AI</a:t>
            </a:r>
            <a:r>
              <a:rPr lang="en-US" dirty="0"/>
              <a:t> that allows users to develop rapport—although this is only available to Gemini Advanced subscribers. This part of AI development is slowly looking more and more like the Scarlett Johansson-voiced AI assistant from the 2013 movie </a:t>
            </a:r>
            <a:r>
              <a:rPr lang="en-US" i="1" dirty="0"/>
              <a:t>Her</a:t>
            </a:r>
            <a:r>
              <a:rPr lang="en-US" dirty="0"/>
              <a:t>, which seems to be the end goal</a:t>
            </a:r>
            <a:r>
              <a:rPr lang="en-GB" dirty="0"/>
              <a:t> for Google and other smartphone brands. </a:t>
            </a:r>
          </a:p>
          <a:p>
            <a:r>
              <a:rPr lang="en-GB" dirty="0"/>
              <a:t>Another AI feature coming exclusively to the Pixel 9 is Call Summary, which provides a summary note following a call, saving meeting details and telephone numbers during the call.</a:t>
            </a:r>
          </a:p>
          <a:p>
            <a:r>
              <a:rPr lang="en-GB" dirty="0"/>
              <a:t>Also, Pixel Screenshots stores and organizes all your screenshots, allowing you to search, recall, and ask questions later, even storing the source page to allow you to revisit it.</a:t>
            </a:r>
          </a:p>
        </p:txBody>
      </p:sp>
    </p:spTree>
    <p:extLst>
      <p:ext uri="{BB962C8B-B14F-4D97-AF65-F5344CB8AC3E}">
        <p14:creationId xmlns:p14="http://schemas.microsoft.com/office/powerpoint/2010/main" val="66413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US" sz="2600" dirty="0"/>
              <a:t>“</a:t>
            </a:r>
            <a:r>
              <a:rPr lang="en-GB" sz="2600" dirty="0"/>
              <a:t>Monetizing and ensuring that the vast amount of investment being put into AI will pay dividends is a coming challenge for the industry. ChatGPT was made as a free product, costing $5bn to develop. Convincing people to pay for what used to be free is the biggest challenge of the AI industry—meaning convincing people to invite AI into their everyday lives. Google is laying the groundwork, though, with one year of Gemini Advanced included when buying a new Pixel 9 Pro phone.</a:t>
            </a:r>
            <a:r>
              <a:rPr lang="en-US" sz="2600" dirty="0"/>
              <a:t>”</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fontScale="92500"/>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64438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New Google Pixel 9 series phones announced, including new foldable</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idx="1"/>
          </p:nvPr>
        </p:nvSpPr>
        <p:spPr>
          <a:xfrm>
            <a:off x="241634" y="1344467"/>
            <a:ext cx="3355006" cy="4630248"/>
          </a:xfrm>
        </p:spPr>
        <p:txBody>
          <a:bodyPr>
            <a:noAutofit/>
          </a:bodyPr>
          <a:lstStyle/>
          <a:p>
            <a:pPr>
              <a:spcBef>
                <a:spcPts val="500"/>
              </a:spcBef>
              <a:spcAft>
                <a:spcPts val="0"/>
              </a:spcAft>
            </a:pPr>
            <a:r>
              <a:rPr lang="en-US" sz="1300" dirty="0"/>
              <a:t>The latest generation of Google Pixel phones was announced at the Made By Google event, bringing forward its release month from October annually to August.</a:t>
            </a:r>
          </a:p>
          <a:p>
            <a:pPr>
              <a:spcBef>
                <a:spcPts val="500"/>
              </a:spcBef>
              <a:spcAft>
                <a:spcPts val="0"/>
              </a:spcAft>
            </a:pPr>
            <a:r>
              <a:rPr lang="en-US" sz="1300" dirty="0"/>
              <a:t>The line-up of phones expanded from two to four, with the Pro phones now coming in two sizes: one in the original larger size called the 9 Pro XL, and a new smaller version, matching the size of the standard Pixel 9.</a:t>
            </a:r>
          </a:p>
          <a:p>
            <a:pPr>
              <a:spcBef>
                <a:spcPts val="500"/>
              </a:spcBef>
              <a:spcAft>
                <a:spcPts val="0"/>
              </a:spcAft>
            </a:pPr>
            <a:r>
              <a:rPr lang="en-US" sz="1300" dirty="0"/>
              <a:t>The Google Pixel Fold is also being included in the 9 series, called the 9 Pro Fold, despite only being in its 2</a:t>
            </a:r>
            <a:r>
              <a:rPr lang="en-US" sz="1300" baseline="30000" dirty="0"/>
              <a:t>nd</a:t>
            </a:r>
            <a:r>
              <a:rPr lang="en-US" sz="1300" dirty="0"/>
              <a:t> generation.</a:t>
            </a:r>
          </a:p>
          <a:p>
            <a:pPr>
              <a:spcBef>
                <a:spcPts val="500"/>
              </a:spcBef>
              <a:spcAft>
                <a:spcPts val="0"/>
              </a:spcAft>
            </a:pPr>
            <a:r>
              <a:rPr lang="en-US" sz="1300" dirty="0"/>
              <a:t>All use the latest Google Tensor G4 chip, developed with Samsung and similar to its </a:t>
            </a:r>
            <a:r>
              <a:rPr lang="en-US" sz="1300" dirty="0" err="1"/>
              <a:t>Exynos</a:t>
            </a:r>
            <a:r>
              <a:rPr lang="en-US" sz="1300" dirty="0"/>
              <a:t> series. This, along with the upgraded RAM, is the largest hardware improvement in the Pixel phones, which focus on AI processing.</a:t>
            </a:r>
          </a:p>
          <a:p>
            <a:pPr>
              <a:spcBef>
                <a:spcPts val="500"/>
              </a:spcBef>
              <a:spcAft>
                <a:spcPts val="0"/>
              </a:spcAft>
            </a:pPr>
            <a:r>
              <a:rPr lang="en-US" sz="1300" dirty="0"/>
              <a:t>They will also all support seven major Android upgrades, lasting until 2031.</a:t>
            </a:r>
          </a:p>
          <a:p>
            <a:pPr>
              <a:spcBef>
                <a:spcPts val="500"/>
              </a:spcBef>
              <a:spcAft>
                <a:spcPts val="0"/>
              </a:spcAft>
            </a:pPr>
            <a:r>
              <a:rPr lang="en-US" sz="1300" dirty="0"/>
              <a:t>At the event, Google also announced the new Google Buds Pro and Google Watch.</a:t>
            </a:r>
          </a:p>
        </p:txBody>
      </p:sp>
      <p:sp>
        <p:nvSpPr>
          <p:cNvPr id="7" name="TextBox 6">
            <a:extLst>
              <a:ext uri="{FF2B5EF4-FFF2-40B4-BE49-F238E27FC236}">
                <a16:creationId xmlns:a16="http://schemas.microsoft.com/office/drawing/2014/main" id="{7542694F-EE0E-093E-EF1A-E14B14FCD24F}"/>
              </a:ext>
            </a:extLst>
          </p:cNvPr>
          <p:cNvSpPr txBox="1"/>
          <p:nvPr/>
        </p:nvSpPr>
        <p:spPr>
          <a:xfrm>
            <a:off x="3667932" y="5872263"/>
            <a:ext cx="1413857"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Omdia</a:t>
            </a:r>
            <a:endParaRPr lang="en-GB" dirty="0"/>
          </a:p>
        </p:txBody>
      </p:sp>
      <p:sp>
        <p:nvSpPr>
          <p:cNvPr id="4" name="TextBox 3">
            <a:extLst>
              <a:ext uri="{FF2B5EF4-FFF2-40B4-BE49-F238E27FC236}">
                <a16:creationId xmlns:a16="http://schemas.microsoft.com/office/drawing/2014/main" id="{BAB00A4E-266F-9479-3A19-E8FD05531D9A}"/>
              </a:ext>
            </a:extLst>
          </p:cNvPr>
          <p:cNvSpPr txBox="1"/>
          <p:nvPr/>
        </p:nvSpPr>
        <p:spPr>
          <a:xfrm>
            <a:off x="10778144" y="5864423"/>
            <a:ext cx="1280450"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Image Sources: Google</a:t>
            </a:r>
            <a:endParaRPr lang="en-GB" dirty="0"/>
          </a:p>
        </p:txBody>
      </p:sp>
      <p:graphicFrame>
        <p:nvGraphicFramePr>
          <p:cNvPr id="8" name="Table 7">
            <a:extLst>
              <a:ext uri="{FF2B5EF4-FFF2-40B4-BE49-F238E27FC236}">
                <a16:creationId xmlns:a16="http://schemas.microsoft.com/office/drawing/2014/main" id="{36EF8DEC-2C1C-4A2E-8559-771FFB79D385}"/>
              </a:ext>
            </a:extLst>
          </p:cNvPr>
          <p:cNvGraphicFramePr>
            <a:graphicFrameLocks noGrp="1"/>
          </p:cNvGraphicFramePr>
          <p:nvPr>
            <p:extLst>
              <p:ext uri="{D42A27DB-BD31-4B8C-83A1-F6EECF244321}">
                <p14:modId xmlns:p14="http://schemas.microsoft.com/office/powerpoint/2010/main" val="1479355690"/>
              </p:ext>
            </p:extLst>
          </p:nvPr>
        </p:nvGraphicFramePr>
        <p:xfrm>
          <a:off x="3667931" y="2347248"/>
          <a:ext cx="8390662" cy="3517175"/>
        </p:xfrm>
        <a:graphic>
          <a:graphicData uri="http://schemas.openxmlformats.org/drawingml/2006/table">
            <a:tbl>
              <a:tblPr firstRow="1" bandRow="1">
                <a:tableStyleId>{D51ADE6A-740E-44AE-83CC-AE7238B6C88D}</a:tableStyleId>
              </a:tblPr>
              <a:tblGrid>
                <a:gridCol w="931216">
                  <a:extLst>
                    <a:ext uri="{9D8B030D-6E8A-4147-A177-3AD203B41FA5}">
                      <a16:colId xmlns:a16="http://schemas.microsoft.com/office/drawing/2014/main" val="96149366"/>
                    </a:ext>
                  </a:extLst>
                </a:gridCol>
                <a:gridCol w="1801653">
                  <a:extLst>
                    <a:ext uri="{9D8B030D-6E8A-4147-A177-3AD203B41FA5}">
                      <a16:colId xmlns:a16="http://schemas.microsoft.com/office/drawing/2014/main" val="3612095655"/>
                    </a:ext>
                  </a:extLst>
                </a:gridCol>
                <a:gridCol w="1751888">
                  <a:extLst>
                    <a:ext uri="{9D8B030D-6E8A-4147-A177-3AD203B41FA5}">
                      <a16:colId xmlns:a16="http://schemas.microsoft.com/office/drawing/2014/main" val="616587593"/>
                    </a:ext>
                  </a:extLst>
                </a:gridCol>
                <a:gridCol w="1751888">
                  <a:extLst>
                    <a:ext uri="{9D8B030D-6E8A-4147-A177-3AD203B41FA5}">
                      <a16:colId xmlns:a16="http://schemas.microsoft.com/office/drawing/2014/main" val="2575006971"/>
                    </a:ext>
                  </a:extLst>
                </a:gridCol>
                <a:gridCol w="2154017">
                  <a:extLst>
                    <a:ext uri="{9D8B030D-6E8A-4147-A177-3AD203B41FA5}">
                      <a16:colId xmlns:a16="http://schemas.microsoft.com/office/drawing/2014/main" val="1095406318"/>
                    </a:ext>
                  </a:extLst>
                </a:gridCol>
              </a:tblGrid>
              <a:tr h="279339">
                <a:tc>
                  <a:txBody>
                    <a:bodyPr/>
                    <a:lstStyle/>
                    <a:p>
                      <a:r>
                        <a:rPr lang="en-US" altLang="zh-CN" sz="1000" dirty="0">
                          <a:latin typeface="+mn-lt"/>
                        </a:rPr>
                        <a:t>Model</a:t>
                      </a:r>
                    </a:p>
                  </a:txBody>
                  <a:tcPr/>
                </a:tc>
                <a:tc>
                  <a:txBody>
                    <a:bodyPr/>
                    <a:lstStyle/>
                    <a:p>
                      <a:r>
                        <a:rPr lang="en-GB" altLang="zh-CN" sz="1000" dirty="0">
                          <a:latin typeface="+mn-lt"/>
                        </a:rPr>
                        <a:t>Pixel 9</a:t>
                      </a:r>
                      <a:endParaRPr lang="zh-CN" altLang="en-US" sz="1000" dirty="0">
                        <a:latin typeface="+mn-lt"/>
                      </a:endParaRPr>
                    </a:p>
                  </a:txBody>
                  <a:tcPr/>
                </a:tc>
                <a:tc>
                  <a:txBody>
                    <a:bodyPr/>
                    <a:lstStyle/>
                    <a:p>
                      <a:r>
                        <a:rPr lang="en-GB" altLang="zh-CN" sz="1000" dirty="0">
                          <a:latin typeface="+mn-lt"/>
                        </a:rPr>
                        <a:t>Pixel 9 Pro</a:t>
                      </a:r>
                      <a:endParaRPr lang="zh-CN" altLang="en-US" sz="1000" dirty="0">
                        <a:latin typeface="+mn-lt"/>
                      </a:endParaRPr>
                    </a:p>
                  </a:txBody>
                  <a:tcPr/>
                </a:tc>
                <a:tc>
                  <a:txBody>
                    <a:bodyPr/>
                    <a:lstStyle/>
                    <a:p>
                      <a:r>
                        <a:rPr lang="en-GB" altLang="zh-CN" sz="1000" dirty="0">
                          <a:latin typeface="+mn-lt"/>
                        </a:rPr>
                        <a:t>Pixel 9 Pro XL</a:t>
                      </a:r>
                      <a:endParaRPr lang="zh-CN" altLang="en-US" sz="1000" dirty="0">
                        <a:latin typeface="+mn-lt"/>
                      </a:endParaRPr>
                    </a:p>
                  </a:txBody>
                  <a:tcPr/>
                </a:tc>
                <a:tc>
                  <a:txBody>
                    <a:bodyPr/>
                    <a:lstStyle/>
                    <a:p>
                      <a:r>
                        <a:rPr lang="en-GB" altLang="zh-CN" sz="1000" dirty="0">
                          <a:latin typeface="+mn-lt"/>
                        </a:rPr>
                        <a:t>Pixel 9 Pro Fold</a:t>
                      </a:r>
                      <a:endParaRPr lang="zh-CN" altLang="en-US" sz="1000" dirty="0">
                        <a:latin typeface="+mn-lt"/>
                      </a:endParaRPr>
                    </a:p>
                  </a:txBody>
                  <a:tcPr/>
                </a:tc>
                <a:extLst>
                  <a:ext uri="{0D108BD9-81ED-4DB2-BD59-A6C34878D82A}">
                    <a16:rowId xmlns:a16="http://schemas.microsoft.com/office/drawing/2014/main" val="1868353482"/>
                  </a:ext>
                </a:extLst>
              </a:tr>
              <a:tr h="555282">
                <a:tc>
                  <a:txBody>
                    <a:bodyPr/>
                    <a:lstStyle/>
                    <a:p>
                      <a:r>
                        <a:rPr lang="en-GB" altLang="zh-CN" sz="1000" dirty="0">
                          <a:latin typeface="+mn-lt"/>
                        </a:rPr>
                        <a:t>Thinness and weight</a:t>
                      </a:r>
                      <a:endParaRPr lang="zh-CN" altLang="en-US" sz="1000" dirty="0">
                        <a:latin typeface="+mn-lt"/>
                      </a:endParaRPr>
                    </a:p>
                  </a:txBody>
                  <a:tcPr>
                    <a:lnL w="6350" cap="flat">
                      <a:noFill/>
                      <a:prstDash val="solid"/>
                      <a:round/>
                    </a:lnL>
                    <a:lnR w="0" cap="flat">
                      <a:noFill/>
                      <a:prstDash val="solid"/>
                      <a:round/>
                    </a:lnR>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8.5mm</a:t>
                      </a:r>
                    </a:p>
                    <a:p>
                      <a:r>
                        <a:rPr lang="en-GB" altLang="zh-CN" sz="1000" dirty="0">
                          <a:latin typeface="+mn-lt"/>
                        </a:rPr>
                        <a:t>198g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8.5mm</a:t>
                      </a:r>
                    </a:p>
                    <a:p>
                      <a:r>
                        <a:rPr lang="en-GB" altLang="zh-CN" sz="1000" dirty="0">
                          <a:latin typeface="+mn-lt"/>
                        </a:rPr>
                        <a:t>199g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8.5mm</a:t>
                      </a:r>
                    </a:p>
                    <a:p>
                      <a:r>
                        <a:rPr lang="en-GB" altLang="zh-CN" sz="1000" dirty="0">
                          <a:latin typeface="+mn-lt"/>
                        </a:rPr>
                        <a:t>221g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Unfolded: 5.1mm</a:t>
                      </a:r>
                    </a:p>
                    <a:p>
                      <a:r>
                        <a:rPr lang="en-GB" altLang="zh-CN" sz="1000" dirty="0">
                          <a:latin typeface="+mn-lt"/>
                        </a:rPr>
                        <a:t>Folded: 10.5mm</a:t>
                      </a:r>
                    </a:p>
                    <a:p>
                      <a:r>
                        <a:rPr lang="en-GB" altLang="zh-CN" sz="1000" dirty="0">
                          <a:latin typeface="+mn-lt"/>
                        </a:rPr>
                        <a:t>257g</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84022761"/>
                  </a:ext>
                </a:extLst>
              </a:tr>
              <a:tr h="555282">
                <a:tc>
                  <a:txBody>
                    <a:bodyPr/>
                    <a:lstStyle/>
                    <a:p>
                      <a:r>
                        <a:rPr lang="en-US" altLang="zh-CN" sz="1000" dirty="0">
                          <a:latin typeface="+mn-lt"/>
                        </a:rPr>
                        <a:t>Main display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6.3” Inches, 1080x2424, 120Hz OLED, 2700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6.3” Inches, 1280x2856, 120Hz LTPO OLED, 3000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6.8” Inches, 1344x2992, 120Hz LTPO OLED, 3000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6.3” Inches, 1080x2424, 120Hz OLED, 2700 nits peak brightness</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682735252"/>
                  </a:ext>
                </a:extLst>
              </a:tr>
              <a:tr h="415373">
                <a:tc>
                  <a:txBody>
                    <a:bodyPr/>
                    <a:lstStyle/>
                    <a:p>
                      <a:r>
                        <a:rPr lang="en-GB" altLang="zh-CN" sz="1000" dirty="0">
                          <a:latin typeface="+mn-lt"/>
                        </a:rPr>
                        <a:t>Sub display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endParaRPr lang="zh-CN" altLang="en-US" sz="1000" dirty="0">
                        <a:latin typeface="+mn-lt"/>
                      </a:endParaRPr>
                    </a:p>
                  </a:txBody>
                  <a:tcPr>
                    <a:lnL w="0" cap="flat">
                      <a:noFill/>
                      <a:prstDash val="solid"/>
                      <a:round/>
                    </a:lnL>
                    <a:lnR w="0" cap="flat">
                      <a:noFill/>
                      <a:prstDash val="solid"/>
                      <a:round/>
                    </a:lnR>
                  </a:tcPr>
                </a:tc>
                <a:tc>
                  <a:txBody>
                    <a:bodyPr/>
                    <a:lstStyle/>
                    <a:p>
                      <a:endParaRPr lang="zh-CN" altLang="en-US" sz="1000" dirty="0">
                        <a:latin typeface="+mn-lt"/>
                      </a:endParaRPr>
                    </a:p>
                  </a:txBody>
                  <a:tcPr>
                    <a:lnL w="0" cap="flat">
                      <a:noFill/>
                      <a:prstDash val="solid"/>
                      <a:round/>
                    </a:lnL>
                    <a:lnR w="0" cap="flat">
                      <a:noFill/>
                      <a:prstDash val="solid"/>
                      <a:round/>
                    </a:lnR>
                  </a:tcPr>
                </a:tc>
                <a:tc>
                  <a:txBody>
                    <a:bodyPr/>
                    <a:lstStyle/>
                    <a:p>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8.0” Inches, 2076x2152, 120Hz LTPO OLED, 2700 nits peak brightness</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147667642"/>
                  </a:ext>
                </a:extLst>
              </a:tr>
              <a:tr h="0">
                <a:tc>
                  <a:txBody>
                    <a:bodyPr/>
                    <a:lstStyle/>
                    <a:p>
                      <a:r>
                        <a:rPr lang="en-US" altLang="zh-CN" sz="1000" dirty="0">
                          <a:latin typeface="+mn-lt"/>
                        </a:rPr>
                        <a:t>Memory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128–256GB ROM, 12GB RAM</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128GB–1TB ROM, 16GB RAM</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128GB–1TB ROM, 16GB RAM</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256–512GB ROM, 16GB RAM</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746594199"/>
                  </a:ext>
                </a:extLst>
              </a:tr>
              <a:tr h="457686">
                <a:tc>
                  <a:txBody>
                    <a:bodyPr/>
                    <a:lstStyle/>
                    <a:p>
                      <a:r>
                        <a:rPr lang="en-US" altLang="zh-CN" sz="1000" dirty="0">
                          <a:latin typeface="+mn-lt"/>
                        </a:rPr>
                        <a:t>Main cameras</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50MP wide with OIS</a:t>
                      </a:r>
                    </a:p>
                    <a:p>
                      <a:r>
                        <a:rPr lang="en-GB" altLang="zh-CN" sz="1000" dirty="0">
                          <a:latin typeface="+mn-lt"/>
                        </a:rPr>
                        <a:t>48MP ultrawide, 123˚ range</a:t>
                      </a:r>
                    </a:p>
                  </a:txBody>
                  <a:tcPr>
                    <a:lnL w="0" cap="flat">
                      <a:noFill/>
                      <a:prstDash val="solid"/>
                      <a:round/>
                    </a:lnL>
                    <a:lnR w="0" cap="flat">
                      <a:noFill/>
                      <a:prstDash val="solid"/>
                      <a:round/>
                    </a:lnR>
                  </a:tcPr>
                </a:tc>
                <a:tc>
                  <a:txBody>
                    <a:bodyPr/>
                    <a:lstStyle/>
                    <a:p>
                      <a:r>
                        <a:rPr lang="en-GB" altLang="zh-CN" sz="1000" dirty="0">
                          <a:latin typeface="+mn-lt"/>
                        </a:rPr>
                        <a:t>50MP wide with OIS</a:t>
                      </a:r>
                    </a:p>
                    <a:p>
                      <a:r>
                        <a:rPr lang="en-GB" altLang="zh-CN" sz="1000" dirty="0">
                          <a:latin typeface="+mn-lt"/>
                        </a:rPr>
                        <a:t>48MP telephoto, 5x zoom</a:t>
                      </a:r>
                    </a:p>
                    <a:p>
                      <a:r>
                        <a:rPr lang="en-GB" altLang="zh-CN" sz="1000" dirty="0">
                          <a:latin typeface="+mn-lt"/>
                        </a:rPr>
                        <a:t>48MP ultrawide, 123˚ range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50MP wide with OIS</a:t>
                      </a:r>
                    </a:p>
                    <a:p>
                      <a:r>
                        <a:rPr lang="en-GB" altLang="zh-CN" sz="1000" dirty="0">
                          <a:latin typeface="+mn-lt"/>
                        </a:rPr>
                        <a:t>48MP telephoto, 5x zoom</a:t>
                      </a:r>
                    </a:p>
                    <a:p>
                      <a:r>
                        <a:rPr lang="en-GB" altLang="zh-CN" sz="1000" dirty="0">
                          <a:latin typeface="+mn-lt"/>
                        </a:rPr>
                        <a:t>48MP ultrawide, 123˚ range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48MP wide with OIS</a:t>
                      </a:r>
                    </a:p>
                    <a:p>
                      <a:r>
                        <a:rPr lang="en-GB" altLang="zh-CN" sz="1000" dirty="0">
                          <a:latin typeface="+mn-lt"/>
                        </a:rPr>
                        <a:t>10.8MP telephoto, 5x zoom</a:t>
                      </a:r>
                    </a:p>
                    <a:p>
                      <a:r>
                        <a:rPr lang="en-GB" altLang="zh-CN" sz="1000" dirty="0">
                          <a:latin typeface="+mn-lt"/>
                        </a:rPr>
                        <a:t>10.8MP ultrawide, 127˚ range</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4013572379"/>
                  </a:ext>
                </a:extLst>
              </a:tr>
              <a:tr h="169104">
                <a:tc>
                  <a:txBody>
                    <a:bodyPr/>
                    <a:lstStyle/>
                    <a:p>
                      <a:r>
                        <a:rPr lang="en-US" altLang="zh-CN" sz="1000" dirty="0">
                          <a:latin typeface="+mn-lt"/>
                        </a:rPr>
                        <a:t>Front camera</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10.5MP ultrawide </a:t>
                      </a:r>
                    </a:p>
                  </a:txBody>
                  <a:tcPr>
                    <a:lnL w="0" cap="flat">
                      <a:noFill/>
                      <a:prstDash val="solid"/>
                      <a:round/>
                    </a:lnL>
                    <a:lnR w="0" cap="flat">
                      <a:noFill/>
                      <a:prstDash val="solid"/>
                      <a:round/>
                    </a:lnR>
                  </a:tcPr>
                </a:tc>
                <a:tc>
                  <a:txBody>
                    <a:bodyPr/>
                    <a:lstStyle/>
                    <a:p>
                      <a:r>
                        <a:rPr lang="en-GB" altLang="zh-CN" sz="1000" dirty="0">
                          <a:latin typeface="+mn-lt"/>
                        </a:rPr>
                        <a:t>42MP ultrawide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42MP ultrawide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10MP wide (inner), 10MP wide (outer)</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1120951721"/>
                  </a:ext>
                </a:extLst>
              </a:tr>
              <a:tr h="350581">
                <a:tc>
                  <a:txBody>
                    <a:bodyPr/>
                    <a:lstStyle/>
                    <a:p>
                      <a:r>
                        <a:rPr lang="en-US" altLang="zh-CN" sz="1000" dirty="0">
                          <a:latin typeface="+mn-lt"/>
                        </a:rPr>
                        <a:t>Battery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4700mAh with 27W wired and 15W wireless charging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u="none" dirty="0">
                          <a:latin typeface="+mn-lt"/>
                        </a:rPr>
                        <a:t>4700mAh with 27W wired and 21W wireless c</a:t>
                      </a:r>
                      <a:r>
                        <a:rPr lang="en-GB" altLang="zh-CN" sz="1000" dirty="0">
                          <a:latin typeface="+mn-lt"/>
                        </a:rPr>
                        <a:t>harging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u="none" dirty="0">
                          <a:latin typeface="+mn-lt"/>
                        </a:rPr>
                        <a:t>5060mAh with 37W wired and 23W wireless c</a:t>
                      </a:r>
                      <a:r>
                        <a:rPr lang="en-GB" altLang="zh-CN" sz="1000" dirty="0">
                          <a:latin typeface="+mn-lt"/>
                        </a:rPr>
                        <a:t>harging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u="none" dirty="0">
                          <a:latin typeface="+mn-lt"/>
                        </a:rPr>
                        <a:t>4650mAh with 21W wired and 7.5W wireless c</a:t>
                      </a:r>
                      <a:r>
                        <a:rPr lang="en-GB" altLang="zh-CN" sz="1000" dirty="0">
                          <a:latin typeface="+mn-lt"/>
                        </a:rPr>
                        <a:t>harging</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4128134738"/>
                  </a:ext>
                </a:extLst>
              </a:tr>
              <a:tr h="279339">
                <a:tc>
                  <a:txBody>
                    <a:bodyPr/>
                    <a:lstStyle/>
                    <a:p>
                      <a:r>
                        <a:rPr lang="en-US" altLang="zh-CN" sz="1000" dirty="0">
                          <a:latin typeface="+mn-lt"/>
                        </a:rPr>
                        <a:t>Launch price</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zh-CN" sz="1000" dirty="0">
                          <a:latin typeface="+mn-lt"/>
                        </a:rPr>
                        <a:t>$799</a:t>
                      </a:r>
                      <a:endParaRPr lang="zh-CN" altLang="en-US" sz="1000" dirty="0">
                        <a:latin typeface="+mn-lt"/>
                      </a:endParaRPr>
                    </a:p>
                  </a:txBody>
                  <a:tcPr>
                    <a:lnL w="0" cap="flat">
                      <a:noFill/>
                      <a:prstDash val="solid"/>
                      <a:round/>
                    </a:lnL>
                    <a:lnR w="0" cap="flat">
                      <a:noFill/>
                      <a:prstDash val="solid"/>
                      <a:round/>
                    </a:lnR>
                    <a:lnB w="12700" cap="flat" cmpd="sng" algn="ctr">
                      <a:solidFill>
                        <a:schemeClr val="tx1"/>
                      </a:solidFill>
                      <a:prstDash val="solid"/>
                      <a:round/>
                      <a:headEnd type="none" w="med" len="med"/>
                      <a:tailEnd type="none" w="med" len="med"/>
                    </a:lnB>
                  </a:tcPr>
                </a:tc>
                <a:tc>
                  <a:txBody>
                    <a:bodyPr/>
                    <a:lstStyle/>
                    <a:p>
                      <a:r>
                        <a:rPr lang="en-GB" altLang="zh-CN" sz="1000" dirty="0">
                          <a:latin typeface="+mn-lt"/>
                        </a:rPr>
                        <a:t>$999</a:t>
                      </a:r>
                      <a:endParaRPr lang="zh-CN" altLang="en-US" sz="1000" dirty="0">
                        <a:latin typeface="+mn-lt"/>
                      </a:endParaRPr>
                    </a:p>
                  </a:txBody>
                  <a:tcPr>
                    <a:lnL w="0" cap="flat">
                      <a:noFill/>
                      <a:prstDash val="solid"/>
                      <a:round/>
                    </a:lnL>
                    <a:lnR w="0" cap="flat">
                      <a:noFill/>
                      <a:prstDash val="solid"/>
                      <a:round/>
                    </a:lnR>
                    <a:lnB w="12700" cap="flat" cmpd="sng" algn="ctr">
                      <a:solidFill>
                        <a:schemeClr val="tx1"/>
                      </a:solidFill>
                      <a:prstDash val="solid"/>
                      <a:round/>
                      <a:headEnd type="none" w="med" len="med"/>
                      <a:tailEnd type="none" w="med" len="med"/>
                    </a:lnB>
                  </a:tcPr>
                </a:tc>
                <a:tc>
                  <a:txBody>
                    <a:bodyPr/>
                    <a:lstStyle/>
                    <a:p>
                      <a:r>
                        <a:rPr lang="en-GB" altLang="zh-CN" sz="1000" dirty="0">
                          <a:latin typeface="+mn-lt"/>
                        </a:rPr>
                        <a:t>$1,099</a:t>
                      </a:r>
                      <a:endParaRPr lang="zh-CN" altLang="en-US" sz="1000" dirty="0">
                        <a:latin typeface="+mn-lt"/>
                      </a:endParaRPr>
                    </a:p>
                  </a:txBody>
                  <a:tcPr>
                    <a:lnL w="0" cap="flat">
                      <a:noFill/>
                      <a:prstDash val="solid"/>
                      <a:round/>
                    </a:lnL>
                    <a:lnR w="0" cap="flat">
                      <a:noFill/>
                      <a:prstDash val="solid"/>
                      <a:roun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$1,799</a:t>
                      </a:r>
                      <a:endParaRPr lang="zh-CN" altLang="en-US" sz="1000" dirty="0">
                        <a:latin typeface="+mn-lt"/>
                      </a:endParaRPr>
                    </a:p>
                  </a:txBody>
                  <a:tcPr>
                    <a:lnL w="0" cap="flat">
                      <a:noFill/>
                      <a:prstDash val="solid"/>
                      <a:round/>
                    </a:lnL>
                    <a:lnR w="0" cap="flat">
                      <a:noFill/>
                      <a:prstDash val="solid"/>
                      <a:roun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233256"/>
                  </a:ext>
                </a:extLst>
              </a:tr>
            </a:tbl>
          </a:graphicData>
        </a:graphic>
      </p:graphicFrame>
      <p:pic>
        <p:nvPicPr>
          <p:cNvPr id="1026" name="Picture 2" descr="Google Pixel 9 Pro XL Deals &amp; Pay Monthly Contracts | Pre Order">
            <a:extLst>
              <a:ext uri="{FF2B5EF4-FFF2-40B4-BE49-F238E27FC236}">
                <a16:creationId xmlns:a16="http://schemas.microsoft.com/office/drawing/2014/main" id="{EA081FC9-8188-473F-6DC0-CD5E23983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070" y="991822"/>
            <a:ext cx="1355426" cy="1355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12970F6-5401-9021-2B29-4FFEE01031A1}"/>
              </a:ext>
            </a:extLst>
          </p:cNvPr>
          <p:cNvPicPr>
            <a:picLocks noChangeAspect="1"/>
          </p:cNvPicPr>
          <p:nvPr/>
        </p:nvPicPr>
        <p:blipFill>
          <a:blip r:embed="rId3"/>
          <a:stretch>
            <a:fillRect/>
          </a:stretch>
        </p:blipFill>
        <p:spPr>
          <a:xfrm>
            <a:off x="6656070" y="991822"/>
            <a:ext cx="1355426" cy="1355426"/>
          </a:xfrm>
          <a:prstGeom prst="rect">
            <a:avLst/>
          </a:prstGeom>
        </p:spPr>
      </p:pic>
      <p:pic>
        <p:nvPicPr>
          <p:cNvPr id="6" name="Picture 4">
            <a:extLst>
              <a:ext uri="{FF2B5EF4-FFF2-40B4-BE49-F238E27FC236}">
                <a16:creationId xmlns:a16="http://schemas.microsoft.com/office/drawing/2014/main" id="{D2A58850-2012-2353-84CD-3BADF7420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662" y="983982"/>
            <a:ext cx="1355426" cy="13554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493AA3C-8007-1D1D-B2A2-21800C14AA0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208" t="11952" r="10221" b="7677"/>
          <a:stretch/>
        </p:blipFill>
        <p:spPr bwMode="auto">
          <a:xfrm>
            <a:off x="10392070" y="1061218"/>
            <a:ext cx="1305226" cy="128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0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US" sz="2600" dirty="0"/>
              <a:t>“T</a:t>
            </a:r>
            <a:r>
              <a:rPr lang="en-GB" sz="2600" dirty="0"/>
              <a:t>he latest AI features will run exclusively on Pixel 9 phones—likely cascading down to other flagship Android devices over the next year, as low-end devices continue to rely on cloud computing. Developing first for Pixel and then leveraging the entire Android ecosystem has been key to Google’s AI strategy so far, with Pixel phones accounting for just 1% of Android phone shipments in 2023. Even in its top markets, Pixel phones typically have less than a 10% share. However, with the Pixel 9 series, Google is looking to expand into nine new countries, most of which are in Central and Eastern Europe.</a:t>
            </a:r>
            <a:r>
              <a:rPr lang="en-US" sz="2600" dirty="0"/>
              <a:t>”</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fontScale="92500"/>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344627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a:xfrm>
            <a:off x="348313" y="476250"/>
            <a:ext cx="11367971" cy="684214"/>
          </a:xfrm>
        </p:spPr>
        <p:txBody>
          <a:bodyPr/>
          <a:lstStyle/>
          <a:p>
            <a:r>
              <a:rPr lang="en-GB" sz="2800" dirty="0"/>
              <a:t>Samsung Olympic sponsorship sees every athlete gifted a unique Z Flip6 Olympic Edition</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348316" y="1486968"/>
            <a:ext cx="5655610" cy="4460905"/>
          </a:xfrm>
        </p:spPr>
        <p:txBody>
          <a:bodyPr>
            <a:noAutofit/>
          </a:bodyPr>
          <a:lstStyle/>
          <a:p>
            <a:r>
              <a:rPr lang="en-GB" dirty="0"/>
              <a:t>Samsung introduced the Galaxy Z Flip6 Olympic Edition prior to the games, later gifting one to the nearly 17,000 participating athletes of the Paris 2024 Olympics and Paralympics.</a:t>
            </a:r>
          </a:p>
          <a:p>
            <a:r>
              <a:rPr lang="en-GB" dirty="0"/>
              <a:t>The medal ceremonies at the Olympics were also used as a promotion opportunity, with the medal-winning athletes taking victory selfies with Z Flip6—a key advertised feature of the phone.</a:t>
            </a:r>
          </a:p>
          <a:p>
            <a:r>
              <a:rPr lang="en-GB" dirty="0"/>
              <a:t>Galaxy S24 Ultras were also used to film the sailing contests at the games, with the phones strapped to the side of the boats, livestreaming the progress of each—a great way of testing the phones’ optical image stabilisation.</a:t>
            </a:r>
          </a:p>
          <a:p>
            <a:r>
              <a:rPr lang="en-GB" dirty="0"/>
              <a:t>This comes following Samsung’s long partnership with the International Olympic Committee (IOC), first starting in 1998 for the Nagano Winter Olympics. Samsung has used the Olympics as an opportunity to launch customized Galaxy phones since Sochi 2014, with a special edition of the Galaxy Note 3.</a:t>
            </a:r>
          </a:p>
          <a:p>
            <a:r>
              <a:rPr lang="en-GB" dirty="0"/>
              <a:t>The Flip6 is the second foldable to receive Olympic treatment after the special Winter Dream White variant of the Galaxy Z Flip3 5G, launched for Beijing 2022.</a:t>
            </a:r>
          </a:p>
          <a:p>
            <a:endParaRPr lang="en-GB" sz="1200" dirty="0"/>
          </a:p>
          <a:p>
            <a:endParaRPr lang="en-GB" sz="1200" dirty="0"/>
          </a:p>
        </p:txBody>
      </p:sp>
      <p:sp>
        <p:nvSpPr>
          <p:cNvPr id="16" name="TextBox 15">
            <a:extLst>
              <a:ext uri="{FF2B5EF4-FFF2-40B4-BE49-F238E27FC236}">
                <a16:creationId xmlns:a16="http://schemas.microsoft.com/office/drawing/2014/main" id="{1E09C8FE-FB1B-6012-8A52-F589BC294E96}"/>
              </a:ext>
            </a:extLst>
          </p:cNvPr>
          <p:cNvSpPr txBox="1"/>
          <p:nvPr/>
        </p:nvSpPr>
        <p:spPr>
          <a:xfrm>
            <a:off x="6418191" y="5413289"/>
            <a:ext cx="2170632" cy="215444"/>
          </a:xfrm>
          <a:prstGeom prst="rect">
            <a:avLst/>
          </a:prstGeom>
          <a:noFill/>
          <a:effectLst/>
        </p:spPr>
        <p:txBody>
          <a:bodyPr wrap="square">
            <a:spAutoFit/>
          </a:bodyPr>
          <a:lstStyle/>
          <a:p>
            <a:r>
              <a:rPr lang="en-GB" sz="800" dirty="0">
                <a:latin typeface="Calibri" panose="020F0502020204030204" pitchFamily="34" charset="0"/>
              </a:rPr>
              <a:t>Image source</a:t>
            </a:r>
            <a:r>
              <a:rPr lang="en-GB" sz="800" dirty="0">
                <a:solidFill>
                  <a:srgbClr val="000000"/>
                </a:solidFill>
                <a:latin typeface="Calibri" panose="020F0502020204030204" pitchFamily="34" charset="0"/>
              </a:rPr>
              <a:t>: Samsung</a:t>
            </a:r>
            <a:endParaRPr lang="en-GB" dirty="0"/>
          </a:p>
        </p:txBody>
      </p:sp>
      <p:sp>
        <p:nvSpPr>
          <p:cNvPr id="14" name="TextBox 13">
            <a:extLst>
              <a:ext uri="{FF2B5EF4-FFF2-40B4-BE49-F238E27FC236}">
                <a16:creationId xmlns:a16="http://schemas.microsoft.com/office/drawing/2014/main" id="{EA701839-3142-4635-5977-477764E23431}"/>
              </a:ext>
            </a:extLst>
          </p:cNvPr>
          <p:cNvSpPr txBox="1"/>
          <p:nvPr/>
        </p:nvSpPr>
        <p:spPr>
          <a:xfrm>
            <a:off x="6418192" y="1765667"/>
            <a:ext cx="5298092" cy="276999"/>
          </a:xfrm>
          <a:prstGeom prst="rect">
            <a:avLst/>
          </a:prstGeom>
          <a:noFill/>
          <a:effectLst/>
        </p:spPr>
        <p:txBody>
          <a:bodyPr wrap="square">
            <a:spAutoFit/>
          </a:bodyPr>
          <a:lstStyle/>
          <a:p>
            <a:r>
              <a:rPr lang="en-US" sz="1200" dirty="0">
                <a:solidFill>
                  <a:schemeClr val="accent1"/>
                </a:solidFill>
              </a:rPr>
              <a:t>Samsung Z Flip6 Olympic Edition given to all athletes at the Paris 2024 Olympics</a:t>
            </a:r>
          </a:p>
        </p:txBody>
      </p:sp>
      <p:pic>
        <p:nvPicPr>
          <p:cNvPr id="6" name="Picture 5" descr="A group of cell phones&#10;&#10;Description automatically generated">
            <a:extLst>
              <a:ext uri="{FF2B5EF4-FFF2-40B4-BE49-F238E27FC236}">
                <a16:creationId xmlns:a16="http://schemas.microsoft.com/office/drawing/2014/main" id="{21F2D378-3F76-192D-E377-968B2B4FD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363" y="2042666"/>
            <a:ext cx="4769749" cy="3370623"/>
          </a:xfrm>
          <a:prstGeom prst="rect">
            <a:avLst/>
          </a:prstGeom>
        </p:spPr>
      </p:pic>
    </p:spTree>
    <p:extLst>
      <p:ext uri="{BB962C8B-B14F-4D97-AF65-F5344CB8AC3E}">
        <p14:creationId xmlns:p14="http://schemas.microsoft.com/office/powerpoint/2010/main" val="1677490933"/>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C21694DA8137468DDF94F7DF57B3FB" ma:contentTypeVersion="17" ma:contentTypeDescription="Create a new document." ma:contentTypeScope="" ma:versionID="4f9758b723f9ff4953f36cfa9e1ebad8">
  <xsd:schema xmlns:xsd="http://www.w3.org/2001/XMLSchema" xmlns:xs="http://www.w3.org/2001/XMLSchema" xmlns:p="http://schemas.microsoft.com/office/2006/metadata/properties" xmlns:ns3="009fcd7b-9823-4958-bf5f-d591278a32f3" xmlns:ns4="673c1a11-3c53-47ae-8d62-45e8e8cfe849" targetNamespace="http://schemas.microsoft.com/office/2006/metadata/properties" ma:root="true" ma:fieldsID="b062b0ae982b07ff03c4d513d5f5b645" ns3:_="" ns4:_="">
    <xsd:import namespace="009fcd7b-9823-4958-bf5f-d591278a32f3"/>
    <xsd:import namespace="673c1a11-3c53-47ae-8d62-45e8e8cfe84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fcd7b-9823-4958-bf5f-d591278a3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3c1a11-3c53-47ae-8d62-45e8e8cfe8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09fcd7b-9823-4958-bf5f-d591278a32f3" xsi:nil="true"/>
  </documentManagement>
</p:properties>
</file>

<file path=customXml/itemProps1.xml><?xml version="1.0" encoding="utf-8"?>
<ds:datastoreItem xmlns:ds="http://schemas.openxmlformats.org/officeDocument/2006/customXml" ds:itemID="{634A8BCF-5B78-4410-A2F4-0A8A26FED53F}">
  <ds:schemaRefs>
    <ds:schemaRef ds:uri="http://schemas.microsoft.com/sharepoint/v3/contenttype/forms"/>
  </ds:schemaRefs>
</ds:datastoreItem>
</file>

<file path=customXml/itemProps2.xml><?xml version="1.0" encoding="utf-8"?>
<ds:datastoreItem xmlns:ds="http://schemas.openxmlformats.org/officeDocument/2006/customXml" ds:itemID="{8DB9C9AB-7988-41DF-B295-4E0A6C502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fcd7b-9823-4958-bf5f-d591278a32f3"/>
    <ds:schemaRef ds:uri="673c1a11-3c53-47ae-8d62-45e8e8cfe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F0D6E3-A829-4C6B-AB47-2F56EBBDDB26}">
  <ds:schemaRefs>
    <ds:schemaRef ds:uri="http://schemas.openxmlformats.org/package/2006/metadata/core-properties"/>
    <ds:schemaRef ds:uri="http://purl.org/dc/elements/1.1/"/>
    <ds:schemaRef ds:uri="http://schemas.microsoft.com/office/2006/documentManagement/types"/>
    <ds:schemaRef ds:uri="673c1a11-3c53-47ae-8d62-45e8e8cfe849"/>
    <ds:schemaRef ds:uri="http://purl.org/dc/dcmitype/"/>
    <ds:schemaRef ds:uri="http://schemas.microsoft.com/office/2006/metadata/properties"/>
    <ds:schemaRef ds:uri="http://schemas.microsoft.com/office/infopath/2007/PartnerControls"/>
    <ds:schemaRef ds:uri="http://www.w3.org/XML/1998/namespace"/>
    <ds:schemaRef ds:uri="009fcd7b-9823-4958-bf5f-d591278a32f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2161</Words>
  <Application>Microsoft Office PowerPoint</Application>
  <PresentationFormat>Widescreen</PresentationFormat>
  <Paragraphs>265</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Smartphone Need-To-Know – August 2024</vt:lpstr>
      <vt:lpstr>Contents</vt:lpstr>
      <vt:lpstr>Global smartphone shipments continue to rise year-on-year for the third consecutive quarter in 2Q24</vt:lpstr>
      <vt:lpstr>“Chinese OEMs continue to see increased shipments as demand recovers in the Asia &amp; Oceania region. While some Chinese OEMs remain somewhat conservative about 2H24 demand, based on performance in 1H24, it is certain that global smartphone shipments this year will increase compared to last year, with the growth rate likely to be higher than initially expected.”</vt:lpstr>
      <vt:lpstr>Google brings Gemini AI to its phones’ personal assistant</vt:lpstr>
      <vt:lpstr>“Monetizing and ensuring that the vast amount of investment being put into AI will pay dividends is a coming challenge for the industry. ChatGPT was made as a free product, costing $5bn to develop. Convincing people to pay for what used to be free is the biggest challenge of the AI industry—meaning convincing people to invite AI into their everyday lives. Google is laying the groundwork, though, with one year of Gemini Advanced included when buying a new Pixel 9 Pro phone.”</vt:lpstr>
      <vt:lpstr>New Google Pixel 9 series phones announced, including new foldable</vt:lpstr>
      <vt:lpstr>“The latest AI features will run exclusively on Pixel 9 phones—likely cascading down to other flagship Android devices over the next year, as low-end devices continue to rely on cloud computing. Developing first for Pixel and then leveraging the entire Android ecosystem has been key to Google’s AI strategy so far, with Pixel phones accounting for just 1% of Android phone shipments in 2023. Even in its top markets, Pixel phones typically have less than a 10% share. However, with the Pixel 9 series, Google is looking to expand into nine new countries, most of which are in Central and Eastern Europe.”</vt:lpstr>
      <vt:lpstr>Samsung Olympic sponsorship sees every athlete gifted a unique Z Flip6 Olympic Edition</vt:lpstr>
      <vt:lpstr>“Z Flip6 improved several weak points compared to its predecessor, but it is still expected to struggle to increase sales due to its increased price. In addition, the high preference for Apple among the younger generation—the main target consumer group—is also a difficulty that must be overcome to increase sales of the Galaxy Flip.”</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Smartphone Need-To-Know – August 2024</dc:title>
  <dc:creator/>
  <cp:lastModifiedBy/>
  <cp:revision>1</cp:revision>
  <dcterms:created xsi:type="dcterms:W3CDTF">2024-03-19T09:47:41Z</dcterms:created>
  <dcterms:modified xsi:type="dcterms:W3CDTF">2024-08-23T15:43:53Z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Theme:6</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2024-03-19T09:48:09Z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c576b284-763c-4ecc-836c-1159effc464b</vt:lpwstr>
  </property>
  <property fmtid="{D5CDD505-2E9C-101B-9397-08002B2CF9AE}" pid="10" name="MSIP_Label_e1b4a6d7-967f-4d55-9d13-d94940dabb24_ContentBits">
    <vt:lpwstr>0</vt:lpwstr>
  </property>
  <property fmtid="{D5CDD505-2E9C-101B-9397-08002B2CF9AE}" pid="11" name="ContentTypeId">
    <vt:lpwstr>0x01010052C21694DA8137468DDF94F7DF57B3FB</vt:lpwstr>
  </property>
</Properties>
</file>