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71" r:id="rId1"/>
  </p:sldMasterIdLst>
  <p:notesMasterIdLst>
    <p:notesMasterId r:id="rId15"/>
  </p:notesMasterIdLst>
  <p:handoutMasterIdLst>
    <p:handoutMasterId r:id="rId16"/>
  </p:handoutMasterIdLst>
  <p:sldIdLst>
    <p:sldId id="6449" r:id="rId2"/>
    <p:sldId id="2147473218" r:id="rId3"/>
    <p:sldId id="2147473227" r:id="rId4"/>
    <p:sldId id="2147473247" r:id="rId5"/>
    <p:sldId id="2147473237" r:id="rId6"/>
    <p:sldId id="2147473232" r:id="rId7"/>
    <p:sldId id="2147473244" r:id="rId8"/>
    <p:sldId id="2147473246" r:id="rId9"/>
    <p:sldId id="2147473242" r:id="rId10"/>
    <p:sldId id="2147473245" r:id="rId11"/>
    <p:sldId id="6394" r:id="rId12"/>
    <p:sldId id="2147473219"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26B43"/>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03A"/>
    <a:srgbClr val="6D2CA7"/>
    <a:srgbClr val="E44D25"/>
    <a:srgbClr val="7B260F"/>
    <a:srgbClr val="AE3716"/>
    <a:srgbClr val="C84227"/>
    <a:srgbClr val="2D67CE"/>
    <a:srgbClr val="204281"/>
    <a:srgbClr val="3063C2"/>
    <a:srgbClr val="3F68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51ADE6A-740E-44AE-83CC-AE7238B6C88D}" styleName="OMDIA">
    <a:tblBg/>
    <a:wholeTbl>
      <a:tcTxStyle b="off" i="off">
        <a:fontRef idx="minor">
          <a:srgbClr val="585858"/>
        </a:fontRef>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chemeClr val="lt1"/>
              </a:solidFill>
              <a:prstDash val="solid"/>
              <a:miter lim="400000"/>
            </a:ln>
          </a:top>
          <a:bottom>
            <a:ln w="6350" cap="flat">
              <a:solidFill>
                <a:schemeClr val="lt1"/>
              </a:solidFill>
              <a:prstDash val="solid"/>
              <a:miter lim="400000"/>
            </a:ln>
          </a:bottom>
          <a:insideH>
            <a:ln w="6350" cap="flat">
              <a:solidFill>
                <a:srgbClr val="6D2CA7"/>
              </a:solidFill>
              <a:prstDash val="solid"/>
              <a:miter lim="400000"/>
            </a:ln>
          </a:insideH>
          <a:insideV>
            <a:ln w="0" cap="flat">
              <a:solidFill>
                <a:srgbClr val="FFFFFF"/>
              </a:solidFill>
              <a:prstDash val="solid"/>
              <a:round/>
            </a:ln>
          </a:insideV>
        </a:tcBdr>
        <a:fill>
          <a:solidFill>
            <a:srgbClr val="FFFFFF"/>
          </a:solidFill>
        </a:fill>
      </a:tcStyle>
    </a:wholeTbl>
    <a:band1H>
      <a:tcTxStyle/>
      <a:tcStyle>
        <a:tcBdr/>
        <a:fill>
          <a:solidFill>
            <a:srgbClr val="EDE1F7"/>
          </a:solidFill>
        </a:fill>
      </a:tcStyle>
    </a:band1H>
    <a:band2H>
      <a:tcTxStyle/>
      <a:tcStyle>
        <a:tcBdr/>
        <a:fill>
          <a:solidFill>
            <a:srgbClr val="FFFFFF"/>
          </a:solidFill>
        </a:fill>
      </a:tcStyle>
    </a:band2H>
    <a:band1V>
      <a:tcStyle>
        <a:tcBdr/>
        <a:fill>
          <a:solidFill>
            <a:srgbClr val="EDE1F7"/>
          </a:solidFill>
        </a:fill>
      </a:tcStyle>
    </a:band1V>
    <a:band2V>
      <a:tcStyle>
        <a:tcBdr/>
        <a:fill>
          <a:solidFill>
            <a:srgbClr val="FFFFFF"/>
          </a:solidFill>
        </a:fill>
      </a:tcStyle>
    </a:band2V>
    <a:lastCol>
      <a:tcTxStyle b="off" i="off">
        <a:font>
          <a:latin typeface="Calibri (Body)"/>
          <a:ea typeface="Calibri (Body)"/>
          <a:cs typeface="Calibri (Body)"/>
        </a:font>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lastCol>
    <a:firstCol>
      <a:tcTxStyle b="off" i="off">
        <a:font>
          <a:latin typeface="Calibri (Body)"/>
          <a:ea typeface="Calibri (Body)"/>
          <a:cs typeface="Calibri (Body)"/>
        </a:font>
        <a:srgbClr val="333333"/>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firstCol>
    <a:lastRow>
      <a:tcTxStyle b="on" i="off">
        <a:font>
          <a:latin typeface="Calibri (Body)"/>
          <a:ea typeface="Calibri (Body)"/>
          <a:cs typeface="Calibri (Body)"/>
        </a:font>
        <a:srgbClr val="6D2CA7"/>
      </a:tcTxStyle>
      <a:tcStyle>
        <a:tcBdr>
          <a:left>
            <a:ln w="6350" cap="flat">
              <a:solidFill>
                <a:srgbClr val="FFFFFF"/>
              </a:solidFill>
              <a:prstDash val="solid"/>
              <a:round/>
            </a:ln>
          </a:left>
          <a:right>
            <a:ln w="6350" cap="flat">
              <a:solidFill>
                <a:srgbClr val="FFFFFF"/>
              </a:solidFill>
              <a:prstDash val="solid"/>
              <a:round/>
            </a:ln>
          </a:right>
          <a:top>
            <a:ln w="6350" cap="flat">
              <a:solidFill>
                <a:srgbClr val="6D2CA7"/>
              </a:solidFill>
              <a:prstDash val="solid"/>
              <a:round/>
            </a:ln>
          </a:top>
          <a:bottom>
            <a:ln w="6350" cap="flat">
              <a:solidFill>
                <a:srgbClr val="FFFFFF"/>
              </a:solidFill>
              <a:prstDash val="solid"/>
              <a:round/>
            </a:ln>
          </a:bottom>
          <a:insideH>
            <a:ln w="6350" cap="flat">
              <a:solidFill>
                <a:srgbClr val="FFFFFF"/>
              </a:solidFill>
              <a:prstDash val="solid"/>
              <a:round/>
            </a:ln>
          </a:insideH>
          <a:insideV>
            <a:ln w="0" cap="flat">
              <a:solidFill>
                <a:srgbClr val="FFFFFF"/>
              </a:solidFill>
              <a:prstDash val="solid"/>
              <a:round/>
            </a:ln>
          </a:insideV>
        </a:tcBdr>
        <a:fill>
          <a:solidFill>
            <a:srgbClr val="FFFFFF"/>
          </a:solidFill>
        </a:fill>
      </a:tcStyle>
    </a:lastRow>
    <a:firstRow>
      <a:tcTxStyle b="off" i="off">
        <a:fontRef idx="minor">
          <a:srgbClr val="6D2CA7"/>
        </a:fontRef>
        <a:srgbClr val="6D2CA7"/>
      </a:tcTxStyle>
      <a:tcStyle>
        <a:tcBdr>
          <a:left>
            <a:ln w="0" cap="flat">
              <a:solidFill>
                <a:srgbClr val="FFFFFF"/>
              </a:solidFill>
              <a:prstDash val="solid"/>
              <a:round/>
            </a:ln>
          </a:left>
          <a:right>
            <a:ln w="0" cap="flat">
              <a:solidFill>
                <a:srgbClr val="FFFFFF"/>
              </a:solidFill>
              <a:prstDash val="solid"/>
              <a:round/>
            </a:ln>
          </a:right>
          <a:top>
            <a:ln w="6350" cap="flat">
              <a:solidFill>
                <a:srgbClr val="FFFFFF"/>
              </a:solidFill>
              <a:prstDash val="solid"/>
              <a:miter lim="400000"/>
            </a:ln>
          </a:top>
          <a:bottom>
            <a:ln w="6350" cap="flat">
              <a:solidFill>
                <a:srgbClr val="6D2CA7"/>
              </a:solidFill>
              <a:prstDash val="solid"/>
              <a:round/>
            </a:ln>
          </a:bottom>
          <a:insideH>
            <a:ln w="0" cap="flat">
              <a:solidFill>
                <a:srgbClr val="FFFFFF"/>
              </a:solidFill>
              <a:prstDash val="solid"/>
              <a:round/>
            </a:ln>
          </a:insideH>
          <a:insideV>
            <a:ln w="10160" cap="flat">
              <a:solidFill>
                <a:srgbClr val="FFFFFF"/>
              </a:solidFill>
              <a:prstDash val="solid"/>
              <a:round/>
            </a:ln>
          </a:insideV>
        </a:tcBdr>
        <a:fill>
          <a:solidFill>
            <a:srgbClr val="FFFFFF"/>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3447" autoAdjust="0"/>
  </p:normalViewPr>
  <p:slideViewPr>
    <p:cSldViewPr snapToGrid="0" showGuides="1">
      <p:cViewPr varScale="1">
        <p:scale>
          <a:sx n="103" d="100"/>
          <a:sy n="103" d="100"/>
        </p:scale>
        <p:origin x="510" y="114"/>
      </p:cViewPr>
      <p:guideLst>
        <p:guide pos="3840"/>
        <p:guide orient="horz" pos="2183"/>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1" d="100"/>
          <a:sy n="121" d="100"/>
        </p:scale>
        <p:origin x="502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84F23-5DF7-409F-AA71-1614122DB2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578E213-8DE2-47D2-9004-6F62F414D3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7DF3D5-09DC-4A7A-AE63-978A3E4855AF}" type="datetimeFigureOut">
              <a:rPr lang="en-GB" smtClean="0"/>
              <a:t>19/09/2024</a:t>
            </a:fld>
            <a:endParaRPr lang="en-GB" dirty="0"/>
          </a:p>
        </p:txBody>
      </p:sp>
      <p:sp>
        <p:nvSpPr>
          <p:cNvPr id="4" name="Footer Placeholder 3">
            <a:extLst>
              <a:ext uri="{FF2B5EF4-FFF2-40B4-BE49-F238E27FC236}">
                <a16:creationId xmlns:a16="http://schemas.microsoft.com/office/drawing/2014/main" id="{B12222FB-4C8D-4921-9561-7990662F95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3C6AE66-C725-4750-B57B-724BF5C98C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371DAD-D243-4334-A4EB-FD023C0B7D94}" type="slidenum">
              <a:rPr lang="en-GB" smtClean="0"/>
              <a:t>‹#›</a:t>
            </a:fld>
            <a:endParaRPr lang="en-GB" dirty="0"/>
          </a:p>
        </p:txBody>
      </p:sp>
    </p:spTree>
    <p:extLst>
      <p:ext uri="{BB962C8B-B14F-4D97-AF65-F5344CB8AC3E}">
        <p14:creationId xmlns:p14="http://schemas.microsoft.com/office/powerpoint/2010/main" val="211611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EDD24-C05C-4689-888C-A18A1A14EA98}" type="datetimeFigureOut">
              <a:rPr lang="en-GB" smtClean="0"/>
              <a:t>19/09/2024</a:t>
            </a:fld>
            <a:endParaRPr lang="en-GB" dirty="0"/>
          </a:p>
        </p:txBody>
      </p:sp>
      <p:sp>
        <p:nvSpPr>
          <p:cNvPr id="4" name="Slide Image Placeholder 3"/>
          <p:cNvSpPr>
            <a:spLocks noGrp="1" noRot="1" noChangeAspect="1"/>
          </p:cNvSpPr>
          <p:nvPr>
            <p:ph type="sldImg" idx="2"/>
          </p:nvPr>
        </p:nvSpPr>
        <p:spPr>
          <a:xfrm>
            <a:off x="407736" y="458788"/>
            <a:ext cx="6042528" cy="339892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97040" y="4106779"/>
            <a:ext cx="6063920" cy="4578434"/>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6AA17-6443-4A5C-B72D-23A3C941D7AB}" type="slidenum">
              <a:rPr lang="en-GB" smtClean="0"/>
              <a:t>‹#›</a:t>
            </a:fld>
            <a:endParaRPr lang="en-GB" dirty="0"/>
          </a:p>
        </p:txBody>
      </p:sp>
      <p:sp>
        <p:nvSpPr>
          <p:cNvPr id="8" name="Footer Placeholder 7">
            <a:extLst>
              <a:ext uri="{FF2B5EF4-FFF2-40B4-BE49-F238E27FC236}">
                <a16:creationId xmlns:a16="http://schemas.microsoft.com/office/drawing/2014/main" id="{D86E47AA-A902-4B46-1232-0F1B576DC59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9632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16000" algn="l" defTabSz="914400" rtl="0" eaLnBrk="1" latinLnBrk="0" hangingPunct="1">
      <a:defRPr sz="1200" kern="1200">
        <a:solidFill>
          <a:schemeClr val="tx1"/>
        </a:solidFill>
        <a:latin typeface="+mn-lt"/>
        <a:ea typeface="+mn-ea"/>
        <a:cs typeface="+mn-cs"/>
      </a:defRPr>
    </a:lvl2pPr>
    <a:lvl3pPr marL="432000" algn="l" defTabSz="914400" rtl="0" eaLnBrk="1" latinLnBrk="0" hangingPunct="1">
      <a:defRPr sz="1200" kern="1200">
        <a:solidFill>
          <a:schemeClr val="tx1"/>
        </a:solidFill>
        <a:latin typeface="+mn-lt"/>
        <a:ea typeface="+mn-ea"/>
        <a:cs typeface="+mn-cs"/>
      </a:defRPr>
    </a:lvl3pPr>
    <a:lvl4pPr marL="648000" algn="l" defTabSz="914400" rtl="0" eaLnBrk="1" latinLnBrk="0" hangingPunct="1">
      <a:defRPr sz="1200" kern="1200">
        <a:solidFill>
          <a:schemeClr val="tx1"/>
        </a:solidFill>
        <a:latin typeface="+mn-lt"/>
        <a:ea typeface="+mn-ea"/>
        <a:cs typeface="+mn-cs"/>
      </a:defRPr>
    </a:lvl4pPr>
    <a:lvl5pPr marL="864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512763"/>
            <a:ext cx="6764337" cy="3805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a:t>
            </a:fld>
            <a:endParaRPr lang="en-GB" dirty="0"/>
          </a:p>
        </p:txBody>
      </p:sp>
    </p:spTree>
    <p:extLst>
      <p:ext uri="{BB962C8B-B14F-4D97-AF65-F5344CB8AC3E}">
        <p14:creationId xmlns:p14="http://schemas.microsoft.com/office/powerpoint/2010/main" val="155625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12</a:t>
            </a:fld>
            <a:endParaRPr lang="en-GB" dirty="0"/>
          </a:p>
        </p:txBody>
      </p:sp>
    </p:spTree>
    <p:extLst>
      <p:ext uri="{BB962C8B-B14F-4D97-AF65-F5344CB8AC3E}">
        <p14:creationId xmlns:p14="http://schemas.microsoft.com/office/powerpoint/2010/main" val="1325979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mailto:customersuccess@omdia.com" TargetMode="External"/><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423E7E9-6226-1C1C-5F7E-6DC3D78542C3}"/>
              </a:ext>
            </a:extLst>
          </p:cNvPr>
          <p:cNvSpPr>
            <a:spLocks noGrp="1"/>
          </p:cNvSpPr>
          <p:nvPr>
            <p:ph type="body" sz="quarter" idx="12"/>
          </p:nvPr>
        </p:nvSpPr>
        <p:spPr>
          <a:xfrm>
            <a:off x="355600" y="5602835"/>
            <a:ext cx="3329940" cy="914400"/>
          </a:xfrm>
          <a:prstGeom prst="rect">
            <a:avLst/>
          </a:prstGeom>
        </p:spPr>
        <p:txBody>
          <a:bodyPr anchor="b" anchorCtr="0">
            <a:noAutofit/>
          </a:bodyPr>
          <a:lstStyle>
            <a:lvl1pPr marL="0" indent="0">
              <a:lnSpc>
                <a:spcPct val="105000"/>
              </a:lnSpc>
              <a:spcBef>
                <a:spcPts val="0"/>
              </a:spcBef>
              <a:buFontTx/>
              <a:buNone/>
              <a:defRPr sz="1300" b="1">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a:t>Click to edit Master text styles</a:t>
            </a:r>
          </a:p>
          <a:p>
            <a:pPr lvl="1"/>
            <a:r>
              <a:rPr lang="en-US"/>
              <a:t>Second level</a:t>
            </a:r>
          </a:p>
        </p:txBody>
      </p:sp>
      <p:pic>
        <p:nvPicPr>
          <p:cNvPr id="27" name="Picture 26">
            <a:extLst>
              <a:ext uri="{FF2B5EF4-FFF2-40B4-BE49-F238E27FC236}">
                <a16:creationId xmlns:a16="http://schemas.microsoft.com/office/drawing/2014/main" id="{5C985277-BCD1-4BF4-8A94-3462E836F8B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264375" y="5577195"/>
            <a:ext cx="2568497" cy="942017"/>
          </a:xfrm>
          <a:prstGeom prst="rect">
            <a:avLst/>
          </a:prstGeom>
        </p:spPr>
      </p:pic>
      <p:sp>
        <p:nvSpPr>
          <p:cNvPr id="29" name="Footer Placeholder 4">
            <a:extLst>
              <a:ext uri="{FF2B5EF4-FFF2-40B4-BE49-F238E27FC236}">
                <a16:creationId xmlns:a16="http://schemas.microsoft.com/office/drawing/2014/main" id="{CE3924CA-29DF-E289-6B37-F98EB2A4D207}"/>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3" name="Title 1">
            <a:extLst>
              <a:ext uri="{FF2B5EF4-FFF2-40B4-BE49-F238E27FC236}">
                <a16:creationId xmlns:a16="http://schemas.microsoft.com/office/drawing/2014/main" id="{C4058837-FF3F-A06E-C177-958868F7D2C2}"/>
              </a:ext>
            </a:extLst>
          </p:cNvPr>
          <p:cNvSpPr>
            <a:spLocks noGrp="1"/>
          </p:cNvSpPr>
          <p:nvPr>
            <p:ph type="ctrTitle"/>
          </p:nvPr>
        </p:nvSpPr>
        <p:spPr>
          <a:xfrm>
            <a:off x="351930" y="476250"/>
            <a:ext cx="7596683" cy="3372736"/>
          </a:xfrm>
          <a:prstGeom prst="rect">
            <a:avLst/>
          </a:prstGeom>
        </p:spPr>
        <p:txBody>
          <a:bodyPr anchor="b" anchorCtr="0">
            <a:noAutofit/>
          </a:bodyPr>
          <a:lstStyle>
            <a:lvl1pPr algn="l">
              <a:lnSpc>
                <a:spcPct val="80000"/>
              </a:lnSpc>
              <a:defRPr sz="5400" b="1" spc="-20" baseline="0">
                <a:solidFill>
                  <a:srgbClr val="6D2C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19654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s - Horizontal">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A388C6A-0692-4A21-A456-3C27B1891783}"/>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FCFB497F-B1A8-4992-933E-D4B44415F307}"/>
              </a:ext>
            </a:extLst>
          </p:cNvPr>
          <p:cNvSpPr>
            <a:spLocks noGrp="1"/>
          </p:cNvSpPr>
          <p:nvPr>
            <p:ph idx="11"/>
          </p:nvPr>
        </p:nvSpPr>
        <p:spPr>
          <a:xfrm>
            <a:off x="348314" y="3802942"/>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a:extLst>
              <a:ext uri="{FF2B5EF4-FFF2-40B4-BE49-F238E27FC236}">
                <a16:creationId xmlns:a16="http://schemas.microsoft.com/office/drawing/2014/main" id="{1CBE4924-BE30-7254-A30B-A8065A3A97F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81960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A5E9D3D-E391-43B0-9335-27AB8D181717}"/>
              </a:ext>
            </a:extLst>
          </p:cNvPr>
          <p:cNvSpPr>
            <a:spLocks noGrp="1"/>
          </p:cNvSpPr>
          <p:nvPr>
            <p:ph sz="half" idx="2"/>
          </p:nvPr>
        </p:nvSpPr>
        <p:spPr>
          <a:xfrm>
            <a:off x="8129588" y="476250"/>
            <a:ext cx="3705225" cy="5508625"/>
          </a:xfrm>
          <a:prstGeom prst="rect">
            <a:avLst/>
          </a:prstGeom>
        </p:spPr>
        <p:txBody>
          <a:bodyPr t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a:extLst>
              <a:ext uri="{FF2B5EF4-FFF2-40B4-BE49-F238E27FC236}">
                <a16:creationId xmlns:a16="http://schemas.microsoft.com/office/drawing/2014/main" id="{9412406D-D13B-8D1D-3BA5-340BD69A1BCD}"/>
              </a:ext>
            </a:extLst>
          </p:cNvPr>
          <p:cNvSpPr>
            <a:spLocks noGrp="1"/>
          </p:cNvSpPr>
          <p:nvPr>
            <p:ph type="title"/>
          </p:nvPr>
        </p:nvSpPr>
        <p:spPr>
          <a:xfrm>
            <a:off x="348314" y="476250"/>
            <a:ext cx="7600486"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3289BAA1-9492-5262-04CC-FD1DD769C6F3}"/>
              </a:ext>
            </a:extLst>
          </p:cNvPr>
          <p:cNvSpPr>
            <a:spLocks noGrp="1"/>
          </p:cNvSpPr>
          <p:nvPr>
            <p:ph idx="1"/>
          </p:nvPr>
        </p:nvSpPr>
        <p:spPr>
          <a:xfrm>
            <a:off x="348314" y="1419909"/>
            <a:ext cx="75996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833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E4477052-1501-4E26-852F-71F0C0E6E944}"/>
              </a:ext>
            </a:extLst>
          </p:cNvPr>
          <p:cNvSpPr>
            <a:spLocks noGrp="1"/>
          </p:cNvSpPr>
          <p:nvPr>
            <p:ph sz="half" idx="2"/>
          </p:nvPr>
        </p:nvSpPr>
        <p:spPr>
          <a:xfrm>
            <a:off x="6188077" y="476250"/>
            <a:ext cx="5646736" cy="5508625"/>
          </a:xfrm>
          <a:prstGeom prst="rect">
            <a:avLst/>
          </a:prstGeom>
        </p:spPr>
        <p:txBody>
          <a:bodyPr/>
          <a:lstStyle>
            <a:lvl1pPr marL="216000" indent="-216000">
              <a:buFont typeface="Calibri" panose="020F050202020403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31788F59-82C9-5062-E29F-74962262CAC1}"/>
              </a:ext>
            </a:extLst>
          </p:cNvPr>
          <p:cNvSpPr>
            <a:spLocks noGrp="1"/>
          </p:cNvSpPr>
          <p:nvPr>
            <p:ph type="title"/>
          </p:nvPr>
        </p:nvSpPr>
        <p:spPr>
          <a:xfrm>
            <a:off x="348314" y="476250"/>
            <a:ext cx="56484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2">
            <a:extLst>
              <a:ext uri="{FF2B5EF4-FFF2-40B4-BE49-F238E27FC236}">
                <a16:creationId xmlns:a16="http://schemas.microsoft.com/office/drawing/2014/main" id="{06A5CC0F-E306-05B4-78E4-AA128A57F12A}"/>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4535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0D0E12FD-03AF-4087-AFA2-EA9EE8CFB1A2}"/>
              </a:ext>
            </a:extLst>
          </p:cNvPr>
          <p:cNvSpPr>
            <a:spLocks noGrp="1"/>
          </p:cNvSpPr>
          <p:nvPr>
            <p:ph sz="half" idx="2"/>
          </p:nvPr>
        </p:nvSpPr>
        <p:spPr>
          <a:xfrm>
            <a:off x="4238625" y="476250"/>
            <a:ext cx="7598175" cy="55086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8FAFF4E0-5C86-12AE-2382-2817358EDF53}"/>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4D35201E-3D50-5C2D-369C-163E9789F7FE}"/>
              </a:ext>
            </a:extLst>
          </p:cNvPr>
          <p:cNvSpPr>
            <a:spLocks noGrp="1"/>
          </p:cNvSpPr>
          <p:nvPr>
            <p:ph type="title"/>
          </p:nvPr>
        </p:nvSpPr>
        <p:spPr>
          <a:xfrm>
            <a:off x="348314" y="476250"/>
            <a:ext cx="370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97220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D6752F1-DD44-6064-E954-1F249773F056}"/>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6" name="Content Placeholder 2">
            <a:extLst>
              <a:ext uri="{FF2B5EF4-FFF2-40B4-BE49-F238E27FC236}">
                <a16:creationId xmlns:a16="http://schemas.microsoft.com/office/drawing/2014/main" id="{74038C46-1B7F-5C1A-91C4-575D5C407648}"/>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96966B4-BF13-2584-7087-AF61FF06D2DA}"/>
              </a:ext>
            </a:extLst>
          </p:cNvPr>
          <p:cNvSpPr>
            <a:spLocks noGrp="1"/>
          </p:cNvSpPr>
          <p:nvPr>
            <p:ph idx="10"/>
          </p:nvPr>
        </p:nvSpPr>
        <p:spPr>
          <a:xfrm>
            <a:off x="4242290"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CD6C70AC-AF90-A359-385D-D372D83AC6EC}"/>
              </a:ext>
            </a:extLst>
          </p:cNvPr>
          <p:cNvSpPr>
            <a:spLocks noGrp="1"/>
          </p:cNvSpPr>
          <p:nvPr>
            <p:ph idx="11"/>
          </p:nvPr>
        </p:nvSpPr>
        <p:spPr>
          <a:xfrm>
            <a:off x="8130045"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3859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 version 2">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29AF4AA3-BF4E-4E58-A98B-459E5414BF18}"/>
              </a:ext>
            </a:extLst>
          </p:cNvPr>
          <p:cNvSpPr>
            <a:spLocks noGrp="1"/>
          </p:cNvSpPr>
          <p:nvPr>
            <p:ph idx="13"/>
          </p:nvPr>
        </p:nvSpPr>
        <p:spPr>
          <a:xfrm>
            <a:off x="6188075" y="1412875"/>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AE6335D6-10EE-4312-850E-C74CE43D14F8}"/>
              </a:ext>
            </a:extLst>
          </p:cNvPr>
          <p:cNvSpPr>
            <a:spLocks noGrp="1"/>
          </p:cNvSpPr>
          <p:nvPr>
            <p:ph idx="14"/>
          </p:nvPr>
        </p:nvSpPr>
        <p:spPr>
          <a:xfrm>
            <a:off x="6188075" y="3788874"/>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1879340F-A91E-793B-DB2C-E6319A106949}"/>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A2C2C05F-BE7E-FCC8-E4F1-534D47BA6E0D}"/>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641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s - version 3">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D2B6EB0-1257-0B88-6CEA-A907F527CBDB}"/>
              </a:ext>
            </a:extLst>
          </p:cNvPr>
          <p:cNvSpPr>
            <a:spLocks noGrp="1"/>
          </p:cNvSpPr>
          <p:nvPr>
            <p:ph idx="15"/>
          </p:nvPr>
        </p:nvSpPr>
        <p:spPr>
          <a:xfrm>
            <a:off x="348314" y="1419909"/>
            <a:ext cx="56484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C25A15FD-FCFE-41A1-C6B5-5CE0B91372C2}"/>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7" name="Content Placeholder 2">
            <a:extLst>
              <a:ext uri="{FF2B5EF4-FFF2-40B4-BE49-F238E27FC236}">
                <a16:creationId xmlns:a16="http://schemas.microsoft.com/office/drawing/2014/main" id="{26B50135-6C53-A72F-F914-BC2FE80FC5BE}"/>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8D553A3B-2E82-66B7-1344-9CE126DC630F}"/>
              </a:ext>
            </a:extLst>
          </p:cNvPr>
          <p:cNvSpPr>
            <a:spLocks noGrp="1"/>
          </p:cNvSpPr>
          <p:nvPr>
            <p:ph idx="13"/>
          </p:nvPr>
        </p:nvSpPr>
        <p:spPr>
          <a:xfrm>
            <a:off x="6188075" y="1412875"/>
            <a:ext cx="5648229" cy="45792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5534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s - version 4">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1222AB4-9340-5454-7108-89E9C3E75E77}"/>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D430803C-7B10-D218-299D-C6BE2C2AC02D}"/>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2B34803A-446A-9522-63F2-BEBAAE518E5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109B04A6-5503-A4A1-4CF4-971EF8FA16C5}"/>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185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s - version 5">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AE64EF5-5F1A-0748-C19A-D17FD5B3B8AA}"/>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D47C667E-1397-1DA9-3B09-017C13575DFE}"/>
              </a:ext>
            </a:extLst>
          </p:cNvPr>
          <p:cNvSpPr>
            <a:spLocks noGrp="1"/>
          </p:cNvSpPr>
          <p:nvPr>
            <p:ph sz="quarter" idx="10"/>
          </p:nvPr>
        </p:nvSpPr>
        <p:spPr>
          <a:xfrm>
            <a:off x="348314"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9CD144C4-8F84-3E49-3D70-373B26E67F70}"/>
              </a:ext>
            </a:extLst>
          </p:cNvPr>
          <p:cNvSpPr>
            <a:spLocks noGrp="1"/>
          </p:cNvSpPr>
          <p:nvPr>
            <p:ph sz="quarter" idx="11"/>
          </p:nvPr>
        </p:nvSpPr>
        <p:spPr>
          <a:xfrm>
            <a:off x="6184900"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Content Placeholder 2">
            <a:extLst>
              <a:ext uri="{FF2B5EF4-FFF2-40B4-BE49-F238E27FC236}">
                <a16:creationId xmlns:a16="http://schemas.microsoft.com/office/drawing/2014/main" id="{0A1A845D-9959-78DB-063F-DF993E4428A4}"/>
              </a:ext>
            </a:extLst>
          </p:cNvPr>
          <p:cNvSpPr>
            <a:spLocks noGrp="1"/>
          </p:cNvSpPr>
          <p:nvPr>
            <p:ph idx="16"/>
          </p:nvPr>
        </p:nvSpPr>
        <p:spPr>
          <a:xfrm>
            <a:off x="348314" y="3777909"/>
            <a:ext cx="11480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0194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s">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C24616C-D896-B389-2FF8-A59BB8B1091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2DEA4315-570C-6B44-BDDB-41375F3F5AEB}"/>
              </a:ext>
            </a:extLst>
          </p:cNvPr>
          <p:cNvSpPr>
            <a:spLocks noGrp="1"/>
          </p:cNvSpPr>
          <p:nvPr>
            <p:ph sz="quarter" idx="10"/>
          </p:nvPr>
        </p:nvSpPr>
        <p:spPr>
          <a:xfrm>
            <a:off x="348314"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1D8A4818-0C5C-40B5-49C6-65569B842DC3}"/>
              </a:ext>
            </a:extLst>
          </p:cNvPr>
          <p:cNvSpPr>
            <a:spLocks noGrp="1"/>
          </p:cNvSpPr>
          <p:nvPr>
            <p:ph sz="quarter" idx="11"/>
          </p:nvPr>
        </p:nvSpPr>
        <p:spPr>
          <a:xfrm>
            <a:off x="6184900"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2">
            <a:extLst>
              <a:ext uri="{FF2B5EF4-FFF2-40B4-BE49-F238E27FC236}">
                <a16:creationId xmlns:a16="http://schemas.microsoft.com/office/drawing/2014/main" id="{AE0C6272-6D2F-5D5B-9A93-1AC45668F99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222670B-0248-6CAD-DF27-1D8E9B639466}"/>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36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2024</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2FBD648-5013-C295-2F48-541924D8C0C4}"/>
              </a:ext>
            </a:extLst>
          </p:cNvPr>
          <p:cNvSpPr>
            <a:spLocks noGrp="1"/>
          </p:cNvSpPr>
          <p:nvPr>
            <p:ph type="title" hasCustomPrompt="1"/>
          </p:nvPr>
        </p:nvSpPr>
        <p:spPr>
          <a:xfrm>
            <a:off x="347664" y="2086928"/>
            <a:ext cx="7600949" cy="3204210"/>
          </a:xfrm>
          <a:prstGeom prst="rect">
            <a:avLst/>
          </a:prstGeom>
        </p:spPr>
        <p:txBody>
          <a:bodyPr anchor="t" anchorCtr="0">
            <a:noAutofit/>
          </a:bodyPr>
          <a:lstStyle>
            <a:lvl1pPr>
              <a:lnSpc>
                <a:spcPct val="80000"/>
              </a:lnSpc>
              <a:defRPr sz="5600" b="1" spc="-20" baseline="0">
                <a:solidFill>
                  <a:schemeClr val="accent1"/>
                </a:solidFill>
              </a:defRPr>
            </a:lvl1pPr>
          </a:lstStyle>
          <a:p>
            <a:r>
              <a:rPr lang="en-GB"/>
              <a:t>Divider slide title</a:t>
            </a:r>
            <a:br>
              <a:rPr lang="en-GB"/>
            </a:br>
            <a:r>
              <a:rPr lang="en-GB"/>
              <a:t>goes here</a:t>
            </a:r>
          </a:p>
        </p:txBody>
      </p:sp>
      <p:cxnSp>
        <p:nvCxnSpPr>
          <p:cNvPr id="6" name="Straight Connector 5">
            <a:extLst>
              <a:ext uri="{FF2B5EF4-FFF2-40B4-BE49-F238E27FC236}">
                <a16:creationId xmlns:a16="http://schemas.microsoft.com/office/drawing/2014/main" id="{C70FC7FE-DA8A-596F-40AE-4B7176FB2918}"/>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649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64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8201E-7E81-0F56-A54D-740CE49AEE03}"/>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11016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ppendix Divi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27A14-54A1-758A-0CFC-53E929FBE1CF}"/>
              </a:ext>
            </a:extLst>
          </p:cNvPr>
          <p:cNvSpPr txBox="1"/>
          <p:nvPr userDrawn="1"/>
        </p:nvSpPr>
        <p:spPr>
          <a:xfrm>
            <a:off x="268189" y="1889701"/>
            <a:ext cx="5659436" cy="954107"/>
          </a:xfrm>
          <a:prstGeom prst="rect">
            <a:avLst/>
          </a:prstGeom>
          <a:noFill/>
        </p:spPr>
        <p:txBody>
          <a:bodyPr wrap="square" rtlCol="0">
            <a:spAutoFit/>
          </a:bodyPr>
          <a:lstStyle/>
          <a:p>
            <a:r>
              <a:rPr lang="en-US" sz="5600" b="1" dirty="0">
                <a:solidFill>
                  <a:schemeClr val="accent1"/>
                </a:solidFill>
                <a:latin typeface="+mn-lt"/>
              </a:rPr>
              <a:t>Appendix</a:t>
            </a:r>
          </a:p>
        </p:txBody>
      </p:sp>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2024</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F4459E0-3C42-1528-682F-0631964AF215}"/>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535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lid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8A449E67-25F4-0115-8786-3325B66EE76D}"/>
              </a:ext>
            </a:extLst>
          </p:cNvPr>
          <p:cNvSpPr>
            <a:spLocks noGrp="1"/>
          </p:cNvSpPr>
          <p:nvPr>
            <p:ph sz="quarter" idx="10"/>
          </p:nvPr>
        </p:nvSpPr>
        <p:spPr>
          <a:xfrm>
            <a:off x="348314" y="1412875"/>
            <a:ext cx="11480800" cy="4575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3" name="Title Placeholder 1">
            <a:extLst>
              <a:ext uri="{FF2B5EF4-FFF2-40B4-BE49-F238E27FC236}">
                <a16:creationId xmlns:a16="http://schemas.microsoft.com/office/drawing/2014/main" id="{422B2C43-9BC6-A9C0-A310-150EA6DCB2DC}"/>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10502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Legal Disclaimer">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53201F-D277-FA1F-012C-2688183E2CB8}"/>
              </a:ext>
            </a:extLst>
          </p:cNvPr>
          <p:cNvSpPr txBox="1"/>
          <p:nvPr userDrawn="1"/>
        </p:nvSpPr>
        <p:spPr>
          <a:xfrm>
            <a:off x="256585" y="3884093"/>
            <a:ext cx="7676153" cy="2308324"/>
          </a:xfrm>
          <a:prstGeom prst="rect">
            <a:avLst/>
          </a:prstGeom>
          <a:noFill/>
        </p:spPr>
        <p:txBody>
          <a:bodyPr wrap="square" numCol="3" rtlCol="0" anchor="b">
            <a:spAutoFit/>
          </a:bodyPr>
          <a:lstStyle/>
          <a:p>
            <a:endParaRPr lang="en-US" sz="1200" b="1" dirty="0">
              <a:solidFill>
                <a:schemeClr val="accent1"/>
              </a:solidFill>
            </a:endParaRPr>
          </a:p>
          <a:p>
            <a:r>
              <a:rPr lang="en-US" sz="1200" b="1" dirty="0">
                <a:solidFill>
                  <a:schemeClr val="accent1"/>
                </a:solidFill>
              </a:rPr>
              <a:t>Get in touch</a:t>
            </a:r>
          </a:p>
          <a:p>
            <a:r>
              <a:rPr lang="en-US" sz="1200" dirty="0">
                <a:solidFill>
                  <a:schemeClr val="tx1"/>
                </a:solidFill>
              </a:rPr>
              <a:t>Americas</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tx1"/>
                </a:solidFill>
              </a:rPr>
              <a:t> </a:t>
            </a:r>
          </a:p>
          <a:p>
            <a:r>
              <a:rPr lang="en-US" sz="1200" dirty="0">
                <a:solidFill>
                  <a:schemeClr val="tx1"/>
                </a:solidFill>
              </a:rPr>
              <a:t>08:00 – 18:00 GMT -5</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Europe, Middle East &amp; Africa</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8:00 – 18:00 GMT</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Asia Pacific</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08:00 – 18:00 GMT + 8</a:t>
            </a:r>
          </a:p>
        </p:txBody>
      </p:sp>
      <p:sp>
        <p:nvSpPr>
          <p:cNvPr id="6" name="TextBox 5">
            <a:extLst>
              <a:ext uri="{FF2B5EF4-FFF2-40B4-BE49-F238E27FC236}">
                <a16:creationId xmlns:a16="http://schemas.microsoft.com/office/drawing/2014/main" id="{C21B1634-6E67-DC76-63DC-3549CE45D3CA}"/>
              </a:ext>
            </a:extLst>
          </p:cNvPr>
          <p:cNvSpPr txBox="1"/>
          <p:nvPr userDrawn="1"/>
        </p:nvSpPr>
        <p:spPr>
          <a:xfrm>
            <a:off x="256585" y="483116"/>
            <a:ext cx="9635127" cy="3370153"/>
          </a:xfrm>
          <a:prstGeom prst="rect">
            <a:avLst/>
          </a:prstGeom>
          <a:noFill/>
        </p:spPr>
        <p:txBody>
          <a:bodyPr wrap="square" tIns="0" rtlCol="0">
            <a:spAutoFit/>
          </a:bodyPr>
          <a:lstStyle/>
          <a:p>
            <a:r>
              <a:rPr lang="en-US" sz="1200" b="1" dirty="0">
                <a:solidFill>
                  <a:schemeClr val="accent1"/>
                </a:solidFill>
              </a:rPr>
              <a:t>Disclaimer</a:t>
            </a:r>
            <a:br>
              <a:rPr lang="en-US" sz="1200" dirty="0">
                <a:solidFill>
                  <a:schemeClr val="tx1"/>
                </a:solidFill>
              </a:rPr>
            </a:br>
            <a:br>
              <a:rPr lang="en-US" sz="1200" dirty="0">
                <a:solidFill>
                  <a:schemeClr val="tx1"/>
                </a:solidFill>
              </a:rPr>
            </a:br>
            <a:r>
              <a:rPr lang="en-GB" sz="1200" dirty="0">
                <a:solidFill>
                  <a:schemeClr val="tx1"/>
                </a:solidFill>
              </a:rPr>
              <a:t>The Omdia research, data and information referenced herein (the “Omdia Materials”) are the copyrighted property of Informa Tech and its subsidiaries or affiliates (together “Informa Tech”) or its third party data providers and represent data, research, opinions, or viewpoints published by Informa Tech, and are not representations of fact.</a:t>
            </a:r>
          </a:p>
          <a:p>
            <a:endParaRPr lang="en-GB" sz="1200" dirty="0">
              <a:solidFill>
                <a:schemeClr val="tx1"/>
              </a:solidFill>
            </a:endParaRPr>
          </a:p>
          <a:p>
            <a:r>
              <a:rPr lang="en-GB" sz="1200" dirty="0">
                <a:solidFill>
                  <a:schemeClr val="tx1"/>
                </a:solidFill>
              </a:rPr>
              <a:t>The Omdia Materials reflect information and opinions from the original publication date and not from the date of this document. The information and opinions expressed in the Omdia Materials are subject to change without notice and Informa Tech does not have any duty or responsibility to update the Omdia Materials or this publication as a result. </a:t>
            </a:r>
          </a:p>
          <a:p>
            <a:endParaRPr lang="en-GB" sz="1200" dirty="0">
              <a:solidFill>
                <a:schemeClr val="tx1"/>
              </a:solidFill>
            </a:endParaRPr>
          </a:p>
          <a:p>
            <a:r>
              <a:rPr lang="en-GB" sz="1200" dirty="0">
                <a:solidFill>
                  <a:schemeClr val="tx1"/>
                </a:solidFill>
              </a:rPr>
              <a:t>Omdia Materials are delivered on an “as-is” and “as-available” basis. No representation or warranty, express or implied, is made as to the fairness, accuracy, completeness, or correctness of the information, opinions, and conclusions contained in Omdia Materials. </a:t>
            </a:r>
          </a:p>
          <a:p>
            <a:endParaRPr lang="en-GB" sz="1200" dirty="0">
              <a:solidFill>
                <a:schemeClr val="tx1"/>
              </a:solidFill>
            </a:endParaRPr>
          </a:p>
          <a:p>
            <a:r>
              <a:rPr lang="en-GB" sz="1200" dirty="0">
                <a:solidFill>
                  <a:schemeClr val="tx1"/>
                </a:solidFill>
              </a:rPr>
              <a:t>To the maximum extent permitted by law, Informa Tech and its affiliates, officers, directors, employees, agents, and third party data providers disclaim any liability (including, without limitation, any liability arising from fault or negligence) as to the accuracy or completeness or use of the Omdia Materials. Informa Tech will not, under any circumstance whatsoever, be liable for any trading, investment, commercial, or other decisions based on or made in reliance of the Omdia Materials.</a:t>
            </a:r>
          </a:p>
          <a:p>
            <a:endParaRPr lang="en-GB" sz="1200" dirty="0">
              <a:solidFill>
                <a:schemeClr val="tx1"/>
              </a:solidFill>
            </a:endParaRPr>
          </a:p>
        </p:txBody>
      </p:sp>
      <p:cxnSp>
        <p:nvCxnSpPr>
          <p:cNvPr id="17" name="Straight Connector 16">
            <a:extLst>
              <a:ext uri="{FF2B5EF4-FFF2-40B4-BE49-F238E27FC236}">
                <a16:creationId xmlns:a16="http://schemas.microsoft.com/office/drawing/2014/main" id="{F1929A7B-7AA3-37E6-4A32-E1BE42055872}"/>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8E1B4304-3246-96A1-6FAB-4DB13DB092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70000" y="6247807"/>
            <a:ext cx="1166400" cy="250323"/>
          </a:xfrm>
          <a:prstGeom prst="rect">
            <a:avLst/>
          </a:prstGeom>
        </p:spPr>
      </p:pic>
      <p:sp>
        <p:nvSpPr>
          <p:cNvPr id="19" name="Footer Placeholder 4">
            <a:extLst>
              <a:ext uri="{FF2B5EF4-FFF2-40B4-BE49-F238E27FC236}">
                <a16:creationId xmlns:a16="http://schemas.microsoft.com/office/drawing/2014/main" id="{DA247BFF-6DF6-E7B6-57ED-81C28558DE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20" name="Slide Number Placeholder 5">
            <a:extLst>
              <a:ext uri="{FF2B5EF4-FFF2-40B4-BE49-F238E27FC236}">
                <a16:creationId xmlns:a16="http://schemas.microsoft.com/office/drawing/2014/main" id="{C3541C01-2163-8CDB-015B-E40D545A65A0}"/>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330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FE22-3D98-58BA-0310-630442A9E996}"/>
              </a:ext>
            </a:extLst>
          </p:cNvPr>
          <p:cNvSpPr>
            <a:spLocks noGrp="1"/>
          </p:cNvSpPr>
          <p:nvPr>
            <p:ph type="title" hasCustomPrompt="1"/>
          </p:nvPr>
        </p:nvSpPr>
        <p:spPr>
          <a:xfrm>
            <a:off x="338473" y="465696"/>
            <a:ext cx="9544050" cy="3373200"/>
          </a:xfrm>
        </p:spPr>
        <p:txBody>
          <a:bodyPr anchor="b"/>
          <a:lstStyle>
            <a:lvl1pPr>
              <a:defRPr sz="5600">
                <a:solidFill>
                  <a:schemeClr val="bg1"/>
                </a:solidFill>
              </a:defRPr>
            </a:lvl1pPr>
          </a:lstStyle>
          <a:p>
            <a:r>
              <a:rPr lang="en-US"/>
              <a:t>“Example catalyst text of up to six lines; that is, no more than 25 words or so.”</a:t>
            </a:r>
            <a:endParaRPr lang="en-GB"/>
          </a:p>
        </p:txBody>
      </p:sp>
      <p:sp>
        <p:nvSpPr>
          <p:cNvPr id="13" name="Slide Number Placeholder 5">
            <a:extLst>
              <a:ext uri="{FF2B5EF4-FFF2-40B4-BE49-F238E27FC236}">
                <a16:creationId xmlns:a16="http://schemas.microsoft.com/office/drawing/2014/main" id="{A29FA0C4-737C-755A-3EFF-97CA2ACA45D6}"/>
              </a:ext>
            </a:extLst>
          </p:cNvPr>
          <p:cNvSpPr>
            <a:spLocks noGrp="1"/>
          </p:cNvSpPr>
          <p:nvPr>
            <p:ph type="sldNum" sz="quarter" idx="4"/>
          </p:nvPr>
        </p:nvSpPr>
        <p:spPr>
          <a:xfrm>
            <a:off x="347663" y="6171324"/>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A30585B2-4AE5-4E24-B2F9-21CF896AC489}" type="slidenum">
              <a:rPr lang="en-GB" smtClean="0"/>
              <a:pPr/>
              <a:t>‹#›</a:t>
            </a:fld>
            <a:endParaRPr lang="en-GB" dirty="0"/>
          </a:p>
        </p:txBody>
      </p:sp>
      <p:cxnSp>
        <p:nvCxnSpPr>
          <p:cNvPr id="14" name="Straight Connector 13">
            <a:extLst>
              <a:ext uri="{FF2B5EF4-FFF2-40B4-BE49-F238E27FC236}">
                <a16:creationId xmlns:a16="http://schemas.microsoft.com/office/drawing/2014/main" id="{1C196BFC-8080-32FA-0E02-68757B424FBF}"/>
              </a:ext>
            </a:extLst>
          </p:cNvPr>
          <p:cNvCxnSpPr>
            <a:cxnSpLocks/>
          </p:cNvCxnSpPr>
          <p:nvPr userDrawn="1"/>
        </p:nvCxnSpPr>
        <p:spPr>
          <a:xfrm>
            <a:off x="347663" y="6087665"/>
            <a:ext cx="11487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22E54122-2FEC-83B1-42E6-6EC85FB928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0000" y="6247807"/>
            <a:ext cx="1166400" cy="250323"/>
          </a:xfrm>
          <a:prstGeom prst="rect">
            <a:avLst/>
          </a:prstGeom>
        </p:spPr>
      </p:pic>
      <p:sp>
        <p:nvSpPr>
          <p:cNvPr id="16" name="Footer Placeholder 4">
            <a:extLst>
              <a:ext uri="{FF2B5EF4-FFF2-40B4-BE49-F238E27FC236}">
                <a16:creationId xmlns:a16="http://schemas.microsoft.com/office/drawing/2014/main" id="{99824E61-7832-7346-5B5C-A5219D43CF0B}"/>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sp>
        <p:nvSpPr>
          <p:cNvPr id="5" name="Text Placeholder 4">
            <a:extLst>
              <a:ext uri="{FF2B5EF4-FFF2-40B4-BE49-F238E27FC236}">
                <a16:creationId xmlns:a16="http://schemas.microsoft.com/office/drawing/2014/main" id="{FE52003F-2F27-11FA-751E-3CBF5E06A262}"/>
              </a:ext>
            </a:extLst>
          </p:cNvPr>
          <p:cNvSpPr>
            <a:spLocks noGrp="1"/>
          </p:cNvSpPr>
          <p:nvPr>
            <p:ph type="body" sz="quarter" idx="10" hasCustomPrompt="1"/>
          </p:nvPr>
        </p:nvSpPr>
        <p:spPr>
          <a:xfrm>
            <a:off x="338473" y="4010252"/>
            <a:ext cx="4043362" cy="1333499"/>
          </a:xfrm>
          <a:prstGeom prst="rect">
            <a:avLst/>
          </a:prstGeom>
        </p:spPr>
        <p:txBody>
          <a:bodyPr wrap="square" anchor="b"/>
          <a:lstStyle>
            <a:lvl1pPr marL="0" indent="0">
              <a:buNone/>
              <a:defRPr sz="2800">
                <a:solidFill>
                  <a:schemeClr val="bg1"/>
                </a:solidFill>
              </a:defRPr>
            </a:lvl1pPr>
            <a:lvl2pPr marL="216000" indent="0">
              <a:buNone/>
              <a:defRPr/>
            </a:lvl2pPr>
          </a:lstStyle>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Analyst Name</a:t>
            </a:r>
          </a:p>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Role Title, Sector</a:t>
            </a:r>
            <a:endParaRPr lang="en-US" sz="2800" dirty="0">
              <a:solidFill>
                <a:schemeClr val="bg1"/>
              </a:solidFill>
            </a:endParaRPr>
          </a:p>
        </p:txBody>
      </p:sp>
    </p:spTree>
    <p:extLst>
      <p:ext uri="{BB962C8B-B14F-4D97-AF65-F5344CB8AC3E}">
        <p14:creationId xmlns:p14="http://schemas.microsoft.com/office/powerpoint/2010/main" val="69445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 One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BB78D-AEEB-DEC9-569A-79A415181A75}"/>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
        <p:nvSpPr>
          <p:cNvPr id="3" name="Text Placeholder 6">
            <a:extLst>
              <a:ext uri="{FF2B5EF4-FFF2-40B4-BE49-F238E27FC236}">
                <a16:creationId xmlns:a16="http://schemas.microsoft.com/office/drawing/2014/main" id="{6EAB8A3E-6336-8B27-A565-D1625BD4FB65}"/>
              </a:ext>
            </a:extLst>
          </p:cNvPr>
          <p:cNvSpPr>
            <a:spLocks noGrp="1"/>
          </p:cNvSpPr>
          <p:nvPr>
            <p:ph type="body" sz="quarter" idx="13" hasCustomPrompt="1"/>
          </p:nvPr>
        </p:nvSpPr>
        <p:spPr>
          <a:xfrm>
            <a:off x="348314" y="1419907"/>
            <a:ext cx="11480400" cy="4572001"/>
          </a:xfrm>
          <a:prstGeom prst="rect">
            <a:avLst/>
          </a:prstGeom>
        </p:spPr>
        <p:txBody>
          <a:bodyPr tIns="72000" numCol="1"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Tree>
    <p:extLst>
      <p:ext uri="{BB962C8B-B14F-4D97-AF65-F5344CB8AC3E}">
        <p14:creationId xmlns:p14="http://schemas.microsoft.com/office/powerpoint/2010/main" val="96822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 Two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B0343F1F-042F-7000-4A7D-4687BB5FA694}"/>
              </a:ext>
            </a:extLst>
          </p:cNvPr>
          <p:cNvSpPr>
            <a:spLocks noGrp="1"/>
          </p:cNvSpPr>
          <p:nvPr>
            <p:ph type="body" sz="quarter" idx="13" hasCustomPrompt="1"/>
          </p:nvPr>
        </p:nvSpPr>
        <p:spPr>
          <a:xfrm>
            <a:off x="348314" y="1419907"/>
            <a:ext cx="11480400" cy="4572001"/>
          </a:xfrm>
          <a:prstGeom prst="rect">
            <a:avLst/>
          </a:prstGeom>
        </p:spPr>
        <p:txBody>
          <a:bodyPr tIns="72000" numCol="2"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endParaRPr lang="en-GB" b="0" dirty="0"/>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
        <p:nvSpPr>
          <p:cNvPr id="2" name="Title Placeholder 1">
            <a:extLst>
              <a:ext uri="{FF2B5EF4-FFF2-40B4-BE49-F238E27FC236}">
                <a16:creationId xmlns:a16="http://schemas.microsoft.com/office/drawing/2014/main" id="{5957B806-2CAB-DB3D-63A7-EEBBC5135202}"/>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Tree>
    <p:extLst>
      <p:ext uri="{BB962C8B-B14F-4D97-AF65-F5344CB8AC3E}">
        <p14:creationId xmlns:p14="http://schemas.microsoft.com/office/powerpoint/2010/main" val="169287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12">
            <a:extLst>
              <a:ext uri="{FF2B5EF4-FFF2-40B4-BE49-F238E27FC236}">
                <a16:creationId xmlns:a16="http://schemas.microsoft.com/office/drawing/2014/main" id="{3EE18CC7-2617-AD9C-56F0-AE501EF6B411}"/>
              </a:ext>
            </a:extLst>
          </p:cNvPr>
          <p:cNvSpPr>
            <a:spLocks noGrp="1"/>
          </p:cNvSpPr>
          <p:nvPr>
            <p:ph sz="quarter" idx="10"/>
          </p:nvPr>
        </p:nvSpPr>
        <p:spPr>
          <a:xfrm>
            <a:off x="348314" y="1419910"/>
            <a:ext cx="114808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2" name="Title Placeholder 1">
            <a:extLst>
              <a:ext uri="{FF2B5EF4-FFF2-40B4-BE49-F238E27FC236}">
                <a16:creationId xmlns:a16="http://schemas.microsoft.com/office/drawing/2014/main" id="{036C8517-D0E3-E80F-C5C5-CB7149F9B52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206494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42826192-6EF0-434F-97E7-2C81FB49C31D}"/>
              </a:ext>
            </a:extLst>
          </p:cNvPr>
          <p:cNvSpPr>
            <a:spLocks noGrp="1"/>
          </p:cNvSpPr>
          <p:nvPr>
            <p:ph type="pic" sz="quarter" idx="13"/>
          </p:nvPr>
        </p:nvSpPr>
        <p:spPr>
          <a:xfrm>
            <a:off x="348314" y="1419909"/>
            <a:ext cx="11480400" cy="4572000"/>
          </a:xfrm>
          <a:prstGeom prst="rect">
            <a:avLst/>
          </a:prstGeom>
        </p:spPr>
        <p:txBody>
          <a:bodyPr/>
          <a:lstStyle>
            <a:lvl1pPr marL="0" indent="0">
              <a:buNone/>
              <a:defRPr/>
            </a:lvl1pPr>
          </a:lstStyle>
          <a:p>
            <a:r>
              <a:rPr lang="en-US" dirty="0"/>
              <a:t>Click icon to add picture</a:t>
            </a:r>
            <a:endParaRPr lang="en-GB" dirty="0"/>
          </a:p>
        </p:txBody>
      </p:sp>
      <p:sp>
        <p:nvSpPr>
          <p:cNvPr id="2" name="Title Placeholder 1">
            <a:extLst>
              <a:ext uri="{FF2B5EF4-FFF2-40B4-BE49-F238E27FC236}">
                <a16:creationId xmlns:a16="http://schemas.microsoft.com/office/drawing/2014/main" id="{5A0179D3-73E6-6588-C5D0-B120EA2BDDEB}"/>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307437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9194FFAD-5375-4C7F-9939-52C9F0D52544}"/>
              </a:ext>
            </a:extLst>
          </p:cNvPr>
          <p:cNvSpPr>
            <a:spLocks noGrp="1"/>
          </p:cNvSpPr>
          <p:nvPr>
            <p:ph type="tbl" sz="quarter" idx="17"/>
          </p:nvPr>
        </p:nvSpPr>
        <p:spPr>
          <a:xfrm>
            <a:off x="348314" y="1418921"/>
            <a:ext cx="11479213" cy="4583678"/>
          </a:xfrm>
          <a:prstGeom prst="rect">
            <a:avLst/>
          </a:prstGeom>
        </p:spPr>
        <p:txBody>
          <a:bodyPr/>
          <a:lstStyle>
            <a:lvl1pPr marL="0" indent="0">
              <a:buNone/>
              <a:defRPr/>
            </a:lvl1pPr>
          </a:lstStyle>
          <a:p>
            <a:r>
              <a:rPr lang="en-US" dirty="0"/>
              <a:t>Click icon to add table</a:t>
            </a:r>
            <a:endParaRPr lang="en-GB" dirty="0"/>
          </a:p>
        </p:txBody>
      </p:sp>
      <p:sp>
        <p:nvSpPr>
          <p:cNvPr id="3" name="Title Placeholder 1">
            <a:extLst>
              <a:ext uri="{FF2B5EF4-FFF2-40B4-BE49-F238E27FC236}">
                <a16:creationId xmlns:a16="http://schemas.microsoft.com/office/drawing/2014/main" id="{FBE86F77-8F63-93E4-66C9-FE2496CB1D9E}"/>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15419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One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DE711-2F60-F8AC-B7DA-EFF97C206C9D}"/>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12">
            <a:extLst>
              <a:ext uri="{FF2B5EF4-FFF2-40B4-BE49-F238E27FC236}">
                <a16:creationId xmlns:a16="http://schemas.microsoft.com/office/drawing/2014/main" id="{B459BF06-05D7-F36E-7F15-3CC62F57977B}"/>
              </a:ext>
            </a:extLst>
          </p:cNvPr>
          <p:cNvSpPr>
            <a:spLocks noGrp="1"/>
          </p:cNvSpPr>
          <p:nvPr>
            <p:ph sz="quarter" idx="10"/>
          </p:nvPr>
        </p:nvSpPr>
        <p:spPr>
          <a:xfrm>
            <a:off x="348314"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12">
            <a:extLst>
              <a:ext uri="{FF2B5EF4-FFF2-40B4-BE49-F238E27FC236}">
                <a16:creationId xmlns:a16="http://schemas.microsoft.com/office/drawing/2014/main" id="{2EF11368-C9D4-63F2-75C4-5A0420F34CE9}"/>
              </a:ext>
            </a:extLst>
          </p:cNvPr>
          <p:cNvSpPr>
            <a:spLocks noGrp="1"/>
          </p:cNvSpPr>
          <p:nvPr>
            <p:ph sz="quarter" idx="11"/>
          </p:nvPr>
        </p:nvSpPr>
        <p:spPr>
          <a:xfrm>
            <a:off x="6184900"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72512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Two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490D6FB7-0622-72A4-FE04-61E5048FBCC8}"/>
              </a:ext>
            </a:extLst>
          </p:cNvPr>
          <p:cNvSpPr>
            <a:spLocks noGrp="1"/>
          </p:cNvSpPr>
          <p:nvPr>
            <p:ph type="body" sz="quarter" idx="13"/>
          </p:nvPr>
        </p:nvSpPr>
        <p:spPr>
          <a:xfrm>
            <a:off x="6192494" y="476296"/>
            <a:ext cx="5642319" cy="684000"/>
          </a:xfrm>
          <a:prstGeom prst="rect">
            <a:avLst/>
          </a:prstGeom>
        </p:spPr>
        <p:txBody>
          <a:bodyPr tIns="0"/>
          <a:lstStyle>
            <a:lvl1pPr marL="0" indent="0">
              <a:lnSpc>
                <a:spcPct val="85000"/>
              </a:lnSpc>
              <a:spcBef>
                <a:spcPts val="0"/>
              </a:spcBef>
              <a:buNone/>
              <a:defRPr sz="2800" b="1" spc="-20" baseline="0">
                <a:solidFill>
                  <a:schemeClr val="accent1"/>
                </a:solidFill>
                <a:latin typeface="+mj-lt"/>
              </a:defRPr>
            </a:lvl1pPr>
          </a:lstStyle>
          <a:p>
            <a:pPr lvl="0"/>
            <a:r>
              <a:rPr lang="en-US"/>
              <a:t>Click to edit Master text styles</a:t>
            </a:r>
          </a:p>
        </p:txBody>
      </p:sp>
      <p:sp>
        <p:nvSpPr>
          <p:cNvPr id="3" name="Title Placeholder 1">
            <a:extLst>
              <a:ext uri="{FF2B5EF4-FFF2-40B4-BE49-F238E27FC236}">
                <a16:creationId xmlns:a16="http://schemas.microsoft.com/office/drawing/2014/main" id="{711A7A63-A2AC-B922-2701-B56FB7CD4DB0}"/>
              </a:ext>
            </a:extLst>
          </p:cNvPr>
          <p:cNvSpPr>
            <a:spLocks noGrp="1"/>
          </p:cNvSpPr>
          <p:nvPr>
            <p:ph type="title"/>
          </p:nvPr>
        </p:nvSpPr>
        <p:spPr>
          <a:xfrm>
            <a:off x="348314" y="476250"/>
            <a:ext cx="5655611"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12">
            <a:extLst>
              <a:ext uri="{FF2B5EF4-FFF2-40B4-BE49-F238E27FC236}">
                <a16:creationId xmlns:a16="http://schemas.microsoft.com/office/drawing/2014/main" id="{CA803BEC-197C-C066-252E-C664D1F6C873}"/>
              </a:ext>
            </a:extLst>
          </p:cNvPr>
          <p:cNvSpPr>
            <a:spLocks noGrp="1"/>
          </p:cNvSpPr>
          <p:nvPr>
            <p:ph sz="quarter" idx="10"/>
          </p:nvPr>
        </p:nvSpPr>
        <p:spPr>
          <a:xfrm>
            <a:off x="348314"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DECB1FEA-DEA4-7D23-CA61-D0F1FF2D3515}"/>
              </a:ext>
            </a:extLst>
          </p:cNvPr>
          <p:cNvSpPr>
            <a:spLocks noGrp="1"/>
          </p:cNvSpPr>
          <p:nvPr>
            <p:ph sz="quarter" idx="11"/>
          </p:nvPr>
        </p:nvSpPr>
        <p:spPr>
          <a:xfrm>
            <a:off x="6184900" y="1419910"/>
            <a:ext cx="5658786"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201954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alphaModFix amt="35000"/>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B418154-5715-4432-A305-AF6A9522326B}"/>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A1669225-F85E-4F0C-A433-4F3B4CCF31F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670000" y="6247807"/>
            <a:ext cx="1166400" cy="250323"/>
          </a:xfrm>
          <a:prstGeom prst="rect">
            <a:avLst/>
          </a:prstGeom>
        </p:spPr>
      </p:pic>
      <p:sp>
        <p:nvSpPr>
          <p:cNvPr id="10" name="Footer Placeholder 4" descr="HeaderReportName">
            <a:extLst>
              <a:ext uri="{FF2B5EF4-FFF2-40B4-BE49-F238E27FC236}">
                <a16:creationId xmlns:a16="http://schemas.microsoft.com/office/drawing/2014/main" id="{1813931E-ACE3-4B4B-B4F5-14CD8D1D6E9C}"/>
              </a:ext>
            </a:extLst>
          </p:cNvPr>
          <p:cNvSpPr txBox="1">
            <a:spLocks/>
          </p:cNvSpPr>
          <p:nvPr userDrawn="1"/>
        </p:nvSpPr>
        <p:spPr>
          <a:xfrm>
            <a:off x="6242049" y="-1"/>
            <a:ext cx="5592764" cy="498157"/>
          </a:xfrm>
          <a:prstGeom prst="rect">
            <a:avLst/>
          </a:prstGeom>
        </p:spPr>
        <p:txBody>
          <a:bodyPr vert="horz" wrap="none" lIns="0" tIns="0" rIns="0" bIns="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Smartphone Need-To-Know – September 2024 </a:t>
            </a:r>
            <a:r>
              <a:rPr lang="en-GB" dirty="0">
                <a:solidFill>
                  <a:schemeClr val="tx1"/>
                </a:solidFill>
              </a:rPr>
              <a:t>| September 2024</a:t>
            </a:r>
            <a:endParaRPr lang="en-US" dirty="0">
              <a:solidFill>
                <a:schemeClr val="tx1"/>
              </a:solidFill>
            </a:endParaRPr>
          </a:p>
        </p:txBody>
      </p:sp>
      <p:sp>
        <p:nvSpPr>
          <p:cNvPr id="4" name="Footer Placeholder 4">
            <a:extLst>
              <a:ext uri="{FF2B5EF4-FFF2-40B4-BE49-F238E27FC236}">
                <a16:creationId xmlns:a16="http://schemas.microsoft.com/office/drawing/2014/main" id="{DCB451DF-0933-ED26-4A6D-E7F683B19A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17" name="Slide Number Placeholder 5">
            <a:extLst>
              <a:ext uri="{FF2B5EF4-FFF2-40B4-BE49-F238E27FC236}">
                <a16:creationId xmlns:a16="http://schemas.microsoft.com/office/drawing/2014/main" id="{AF1849B4-428F-3DAD-6BD4-27B3FC35912C}"/>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id="{2B28AB8E-24F9-C9EF-4C75-C5E5393F6B26}"/>
              </a:ext>
            </a:extLst>
          </p:cNvPr>
          <p:cNvSpPr>
            <a:spLocks noGrp="1"/>
          </p:cNvSpPr>
          <p:nvPr>
            <p:ph type="title"/>
          </p:nvPr>
        </p:nvSpPr>
        <p:spPr>
          <a:xfrm>
            <a:off x="341590"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2" name="Text Placeholder 1">
            <a:extLst>
              <a:ext uri="{FF2B5EF4-FFF2-40B4-BE49-F238E27FC236}">
                <a16:creationId xmlns:a16="http://schemas.microsoft.com/office/drawing/2014/main" id="{069BD909-7C0F-A085-04FD-52D504564A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310952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9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5" r:id="rId20"/>
    <p:sldLayoutId id="2147483991" r:id="rId21"/>
    <p:sldLayoutId id="2147483992" r:id="rId22"/>
    <p:sldLayoutId id="2147483993" r:id="rId23"/>
    <p:sldLayoutId id="2147483994" r:id="rId24"/>
    <p:sldLayoutId id="2147483997" r:id="rId25"/>
  </p:sldLayoutIdLst>
  <p:hf sldNum="0" hdr="0" ftr="0" dt="0"/>
  <p:txStyles>
    <p:titleStyle>
      <a:lvl1pPr algn="l" defTabSz="914400" rtl="0" eaLnBrk="1" latinLnBrk="0" hangingPunct="1">
        <a:lnSpc>
          <a:spcPct val="8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95000"/>
        </a:lnSpc>
        <a:spcBef>
          <a:spcPts val="3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2pPr>
      <a:lvl3pPr marL="504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648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792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31" userDrawn="1">
          <p15:clr>
            <a:srgbClr val="F26B43"/>
          </p15:clr>
        </p15:guide>
        <p15:guide id="3" pos="3896">
          <p15:clr>
            <a:srgbClr val="F26B43"/>
          </p15:clr>
        </p15:guide>
        <p15:guide id="4" pos="3782">
          <p15:clr>
            <a:srgbClr val="F26B43"/>
          </p15:clr>
        </p15:guide>
        <p15:guide id="5" pos="5007">
          <p15:clr>
            <a:srgbClr val="F26B43"/>
          </p15:clr>
        </p15:guide>
        <p15:guide id="6" pos="5121">
          <p15:clr>
            <a:srgbClr val="F26B43"/>
          </p15:clr>
        </p15:guide>
        <p15:guide id="7" pos="6231">
          <p15:clr>
            <a:srgbClr val="F26B43"/>
          </p15:clr>
        </p15:guide>
        <p15:guide id="8" pos="6344">
          <p15:clr>
            <a:srgbClr val="F26B43"/>
          </p15:clr>
        </p15:guide>
        <p15:guide id="9" pos="7455">
          <p15:clr>
            <a:srgbClr val="F26B43"/>
          </p15:clr>
        </p15:guide>
        <p15:guide id="10" pos="2670">
          <p15:clr>
            <a:srgbClr val="F26B43"/>
          </p15:clr>
        </p15:guide>
        <p15:guide id="11" pos="2556">
          <p15:clr>
            <a:srgbClr val="F26B43"/>
          </p15:clr>
        </p15:guide>
        <p15:guide id="12" pos="1445">
          <p15:clr>
            <a:srgbClr val="F26B43"/>
          </p15:clr>
        </p15:guide>
        <p15:guide id="13" pos="1331">
          <p15:clr>
            <a:srgbClr val="F26B43"/>
          </p15:clr>
        </p15:guide>
        <p15:guide id="14" pos="212" userDrawn="1">
          <p15:clr>
            <a:srgbClr val="F26B43"/>
          </p15:clr>
        </p15:guide>
        <p15:guide id="15" orient="horz" pos="3778" userDrawn="1">
          <p15:clr>
            <a:srgbClr val="F26B43"/>
          </p15:clr>
        </p15:guide>
        <p15:guide id="16" orient="horz" pos="292" userDrawn="1">
          <p15:clr>
            <a:srgbClr val="F26B43"/>
          </p15:clr>
        </p15:guide>
        <p15:guide id="17" orient="horz" pos="890"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mdia.tech.informa.com/om123576/honor-releases-magic-v3-a-foldable-smartphone-92mm-thin"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mailto:citations@omdia.com" TargetMode="External"/><Relationship Id="rId5" Type="http://schemas.openxmlformats.org/officeDocument/2006/relationships/hyperlink" Target="mailto:consulting@omdia.com" TargetMode="External"/><Relationship Id="rId4" Type="http://schemas.openxmlformats.org/officeDocument/2006/relationships/hyperlink" Target="mailto:askananalyst@omdia.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76D43-51A3-B923-E7A9-B1801B6989B4}"/>
              </a:ext>
            </a:extLst>
          </p:cNvPr>
          <p:cNvSpPr>
            <a:spLocks noGrp="1"/>
          </p:cNvSpPr>
          <p:nvPr>
            <p:ph type="body" sz="quarter" idx="12"/>
          </p:nvPr>
        </p:nvSpPr>
        <p:spPr>
          <a:xfrm>
            <a:off x="355600" y="5602835"/>
            <a:ext cx="5065486" cy="914400"/>
          </a:xfrm>
        </p:spPr>
        <p:txBody>
          <a:bodyPr/>
          <a:lstStyle/>
          <a:p>
            <a:pPr lvl="1"/>
            <a:r>
              <a:rPr lang="en-DE" b="1" dirty="0"/>
              <a:t>Jusy Hong</a:t>
            </a:r>
            <a:br>
              <a:rPr lang="en-MY" b="1" dirty="0"/>
            </a:br>
            <a:r>
              <a:rPr lang="en-US" b="1" dirty="0"/>
              <a:t>Senior</a:t>
            </a:r>
            <a:r>
              <a:rPr lang="ko-KR" altLang="en-US" b="1" dirty="0"/>
              <a:t> </a:t>
            </a:r>
            <a:r>
              <a:rPr lang="en-US" altLang="ko-KR" b="1" dirty="0"/>
              <a:t>Research</a:t>
            </a:r>
            <a:r>
              <a:rPr lang="ko-KR" altLang="en-US" b="1" dirty="0"/>
              <a:t> </a:t>
            </a:r>
            <a:r>
              <a:rPr lang="en-US" altLang="ko-KR" b="1" dirty="0"/>
              <a:t>Manager</a:t>
            </a:r>
            <a:r>
              <a:rPr lang="en-US" b="1" dirty="0"/>
              <a:t>, Components &amp; Devices – Mobile Handsets</a:t>
            </a:r>
            <a:endParaRPr lang="en-DE" b="1" dirty="0"/>
          </a:p>
          <a:p>
            <a:pPr lvl="1"/>
            <a:r>
              <a:rPr lang="en-DE" b="1" dirty="0"/>
              <a:t>Zaker Li</a:t>
            </a:r>
            <a:br>
              <a:rPr lang="en-GB" b="1" dirty="0"/>
            </a:br>
            <a:r>
              <a:rPr lang="en-US" b="1" dirty="0"/>
              <a:t>Principal A</a:t>
            </a:r>
            <a:r>
              <a:rPr lang="en-DE" b="1" dirty="0"/>
              <a:t>n</a:t>
            </a:r>
            <a:r>
              <a:rPr lang="en-US" b="1" dirty="0"/>
              <a:t>a</a:t>
            </a:r>
            <a:r>
              <a:rPr lang="en-DE" b="1" dirty="0"/>
              <a:t>l</a:t>
            </a:r>
            <a:r>
              <a:rPr lang="en-US" b="1" dirty="0"/>
              <a:t>y</a:t>
            </a:r>
            <a:r>
              <a:rPr lang="en-DE" b="1" dirty="0"/>
              <a:t>s</a:t>
            </a:r>
            <a:r>
              <a:rPr lang="en-US" b="1" dirty="0"/>
              <a:t>t, Components &amp; Devices – Mobile Handsets</a:t>
            </a:r>
          </a:p>
          <a:p>
            <a:pPr lvl="1"/>
            <a:r>
              <a:rPr lang="en-US" altLang="ko-KR" b="1" dirty="0"/>
              <a:t>Aaron West</a:t>
            </a:r>
            <a:br>
              <a:rPr lang="en-US" altLang="ko-KR" b="1" dirty="0"/>
            </a:br>
            <a:r>
              <a:rPr lang="en-US" altLang="ko-KR" b="1" dirty="0"/>
              <a:t>Senior</a:t>
            </a:r>
            <a:r>
              <a:rPr lang="en-DE" altLang="ko-KR" b="1" dirty="0"/>
              <a:t> </a:t>
            </a:r>
            <a:r>
              <a:rPr lang="en-US" altLang="ko-KR" b="1" dirty="0"/>
              <a:t>A</a:t>
            </a:r>
            <a:r>
              <a:rPr lang="en-DE" altLang="ko-KR" b="1" dirty="0"/>
              <a:t>n</a:t>
            </a:r>
            <a:r>
              <a:rPr lang="en-US" altLang="ko-KR" b="1" dirty="0"/>
              <a:t>a</a:t>
            </a:r>
            <a:r>
              <a:rPr lang="en-DE" altLang="ko-KR" b="1" dirty="0"/>
              <a:t>l</a:t>
            </a:r>
            <a:r>
              <a:rPr lang="en-US" altLang="ko-KR" b="1" dirty="0"/>
              <a:t>y</a:t>
            </a:r>
            <a:r>
              <a:rPr lang="en-DE" altLang="ko-KR" b="1" dirty="0"/>
              <a:t>s</a:t>
            </a:r>
            <a:r>
              <a:rPr lang="en-US" altLang="ko-KR" b="1" dirty="0"/>
              <a:t>t, Components &amp; Devices – Mobile Handsets</a:t>
            </a:r>
            <a:endParaRPr lang="en-GB" altLang="ko-KR" b="1" dirty="0"/>
          </a:p>
          <a:p>
            <a:pPr lvl="1"/>
            <a:r>
              <a:rPr lang="en-US" b="1" dirty="0"/>
              <a:t>askananalyst@omdia.com </a:t>
            </a:r>
            <a:endParaRPr lang="en-DE" b="1" dirty="0"/>
          </a:p>
        </p:txBody>
      </p:sp>
      <p:sp>
        <p:nvSpPr>
          <p:cNvPr id="7" name="Title 6">
            <a:extLst>
              <a:ext uri="{FF2B5EF4-FFF2-40B4-BE49-F238E27FC236}">
                <a16:creationId xmlns:a16="http://schemas.microsoft.com/office/drawing/2014/main" id="{DCAC3F87-04E4-4AC3-BFE6-7930A35061A2}"/>
              </a:ext>
            </a:extLst>
          </p:cNvPr>
          <p:cNvSpPr>
            <a:spLocks noGrp="1"/>
          </p:cNvSpPr>
          <p:nvPr>
            <p:ph type="ctrTitle"/>
          </p:nvPr>
        </p:nvSpPr>
        <p:spPr/>
        <p:txBody>
          <a:bodyPr/>
          <a:lstStyle/>
          <a:p>
            <a:r>
              <a:rPr lang="en-US" dirty="0"/>
              <a:t>Smartphone Need-to-Know – September 2024</a:t>
            </a:r>
          </a:p>
        </p:txBody>
      </p:sp>
    </p:spTree>
    <p:extLst>
      <p:ext uri="{BB962C8B-B14F-4D97-AF65-F5344CB8AC3E}">
        <p14:creationId xmlns:p14="http://schemas.microsoft.com/office/powerpoint/2010/main" val="87902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p:txBody>
          <a:bodyPr anchor="b"/>
          <a:lstStyle/>
          <a:p>
            <a:r>
              <a:rPr lang="en-US" sz="3400" dirty="0"/>
              <a:t>“</a:t>
            </a:r>
            <a:r>
              <a:rPr lang="en-GB" sz="3400" dirty="0"/>
              <a:t>The Barbie phone is not only a fantastic marketing opportunity for both HMD and Mattel, it would also be a great starter phone for kids. Parents increasingly want to restrict how much access their kids have to full internet access and social media. Making a ‘dumb phone’ that still appeals to children is a fantastic way of introducing technology to the new generation.</a:t>
            </a:r>
            <a:r>
              <a:rPr lang="en-US" sz="3400" dirty="0"/>
              <a:t>”</a:t>
            </a:r>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fontScale="92500"/>
          </a:bodyPr>
          <a:lstStyle/>
          <a:p>
            <a:r>
              <a:rPr lang="en-US" sz="2800" dirty="0"/>
              <a:t>Aaron West</a:t>
            </a:r>
            <a:br>
              <a:rPr lang="en-MY" dirty="0"/>
            </a:br>
            <a:r>
              <a:rPr lang="en-US" dirty="0"/>
              <a:t>Senior Smartphone Analyst</a:t>
            </a:r>
            <a:r>
              <a:rPr lang="en-US" sz="2800" dirty="0"/>
              <a:t>, Consumer Devices</a:t>
            </a:r>
          </a:p>
        </p:txBody>
      </p:sp>
    </p:spTree>
    <p:extLst>
      <p:ext uri="{BB962C8B-B14F-4D97-AF65-F5344CB8AC3E}">
        <p14:creationId xmlns:p14="http://schemas.microsoft.com/office/powerpoint/2010/main" val="344627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75BD-32CA-31D9-A005-2251C42A2F96}"/>
              </a:ext>
            </a:extLst>
          </p:cNvPr>
          <p:cNvSpPr>
            <a:spLocks noGrp="1"/>
          </p:cNvSpPr>
          <p:nvPr>
            <p:ph type="title"/>
          </p:nvPr>
        </p:nvSpPr>
        <p:spPr/>
        <p:txBody>
          <a:bodyPr/>
          <a:lstStyle/>
          <a:p>
            <a:r>
              <a:rPr lang="en-MY" dirty="0"/>
              <a:t>Appendix</a:t>
            </a:r>
          </a:p>
        </p:txBody>
      </p:sp>
    </p:spTree>
    <p:extLst>
      <p:ext uri="{BB962C8B-B14F-4D97-AF65-F5344CB8AC3E}">
        <p14:creationId xmlns:p14="http://schemas.microsoft.com/office/powerpoint/2010/main" val="205430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F89A0-B580-B367-78E0-3C35496FAEFB}"/>
              </a:ext>
            </a:extLst>
          </p:cNvPr>
          <p:cNvSpPr>
            <a:spLocks noGrp="1"/>
          </p:cNvSpPr>
          <p:nvPr>
            <p:ph sz="quarter" idx="10"/>
          </p:nvPr>
        </p:nvSpPr>
        <p:spPr/>
        <p:txBody>
          <a:bodyPr>
            <a:normAutofit/>
          </a:bodyPr>
          <a:lstStyle/>
          <a:p>
            <a:pPr marL="0" lvl="0" indent="0">
              <a:lnSpc>
                <a:spcPct val="110000"/>
              </a:lnSpc>
              <a:spcBef>
                <a:spcPts val="1700"/>
              </a:spcBef>
              <a:spcAft>
                <a:spcPts val="0"/>
              </a:spcAft>
              <a:buSzPct val="100000"/>
              <a:buNone/>
            </a:pPr>
            <a:r>
              <a:rPr lang="en-GB" b="1" dirty="0">
                <a:solidFill>
                  <a:prstClr val="black"/>
                </a:solidFill>
              </a:rPr>
              <a:t>Further reading</a:t>
            </a:r>
          </a:p>
          <a:p>
            <a:pPr marL="0" lvl="0" indent="0">
              <a:lnSpc>
                <a:spcPct val="110000"/>
              </a:lnSpc>
              <a:spcBef>
                <a:spcPts val="600"/>
              </a:spcBef>
              <a:spcAft>
                <a:spcPts val="0"/>
              </a:spcAft>
              <a:buSzPct val="100000"/>
              <a:buNone/>
            </a:pPr>
            <a:r>
              <a:rPr lang="en-GB" dirty="0">
                <a:solidFill>
                  <a:prstClr val="black"/>
                </a:solidFill>
              </a:rPr>
              <a:t>“</a:t>
            </a:r>
            <a:r>
              <a:rPr lang="en-GB" dirty="0">
                <a:solidFill>
                  <a:prstClr val="black"/>
                </a:solidFill>
                <a:hlinkClick r:id="rId3"/>
              </a:rPr>
              <a:t>Honor releases Magic V3, a foldable smartphone 9.2mm thin</a:t>
            </a:r>
            <a:r>
              <a:rPr lang="en-GB" dirty="0">
                <a:solidFill>
                  <a:prstClr val="black"/>
                </a:solidFill>
              </a:rPr>
              <a:t>” (September 2024)</a:t>
            </a:r>
          </a:p>
          <a:p>
            <a:pPr marL="0" indent="0">
              <a:lnSpc>
                <a:spcPct val="110000"/>
              </a:lnSpc>
              <a:spcBef>
                <a:spcPts val="1700"/>
              </a:spcBef>
              <a:spcAft>
                <a:spcPts val="0"/>
              </a:spcAft>
              <a:buSzPct val="100000"/>
              <a:buNone/>
            </a:pPr>
            <a:r>
              <a:rPr lang="en-GB" b="1" dirty="0">
                <a:solidFill>
                  <a:prstClr val="black"/>
                </a:solidFill>
              </a:rPr>
              <a:t>Authors</a:t>
            </a:r>
          </a:p>
          <a:p>
            <a:pPr marL="0" lvl="1" indent="0">
              <a:spcBef>
                <a:spcPts val="600"/>
              </a:spcBef>
              <a:spcAft>
                <a:spcPts val="0"/>
              </a:spcAft>
              <a:buNone/>
            </a:pPr>
            <a:r>
              <a:rPr lang="sv-SE" dirty="0"/>
              <a:t>Jusy Hong, Senior Research Manager, Components &amp; Devices – Wireless Devices</a:t>
            </a:r>
          </a:p>
          <a:p>
            <a:pPr marL="0" lvl="1" indent="0">
              <a:spcBef>
                <a:spcPts val="600"/>
              </a:spcBef>
              <a:spcAft>
                <a:spcPts val="0"/>
              </a:spcAft>
              <a:buNone/>
            </a:pPr>
            <a:r>
              <a:rPr lang="sv-SE" dirty="0"/>
              <a:t>Zaker Li, Principal Analyst, Components &amp; Devices – Mobile Handsets</a:t>
            </a:r>
          </a:p>
          <a:p>
            <a:pPr marL="0" lvl="1" indent="0">
              <a:spcBef>
                <a:spcPts val="600"/>
              </a:spcBef>
              <a:spcAft>
                <a:spcPts val="0"/>
              </a:spcAft>
              <a:buNone/>
            </a:pPr>
            <a:r>
              <a:rPr lang="sv-SE" altLang="ko-KR" dirty="0"/>
              <a:t>Aaron West, Senior Analyst, Components &amp; Devices – Mobile Handsets</a:t>
            </a:r>
          </a:p>
          <a:p>
            <a:pPr marL="0" lvl="1" indent="0">
              <a:spcBef>
                <a:spcPts val="600"/>
              </a:spcBef>
              <a:spcAft>
                <a:spcPts val="0"/>
              </a:spcAft>
              <a:buNone/>
            </a:pPr>
            <a:r>
              <a:rPr lang="en-GB" dirty="0">
                <a:hlinkClick r:id="rId4"/>
              </a:rPr>
              <a:t>askananalyst@omdia.com</a:t>
            </a:r>
            <a:r>
              <a:rPr lang="en-GB" dirty="0"/>
              <a:t> </a:t>
            </a:r>
          </a:p>
          <a:p>
            <a:pPr marL="0" indent="0">
              <a:lnSpc>
                <a:spcPct val="110000"/>
              </a:lnSpc>
              <a:spcBef>
                <a:spcPts val="1700"/>
              </a:spcBef>
              <a:spcAft>
                <a:spcPts val="0"/>
              </a:spcAft>
              <a:buSzPct val="100000"/>
              <a:buNone/>
            </a:pPr>
            <a:r>
              <a:rPr lang="en-GB" b="1" dirty="0">
                <a:solidFill>
                  <a:prstClr val="black"/>
                </a:solidFill>
              </a:rPr>
              <a:t>Omdia Consulting</a:t>
            </a:r>
          </a:p>
          <a:p>
            <a:pPr marL="0" lvl="1" indent="0">
              <a:lnSpc>
                <a:spcPct val="110000"/>
              </a:lnSpc>
              <a:spcAft>
                <a:spcPts val="0"/>
              </a:spcAft>
              <a:buNone/>
            </a:pPr>
            <a:r>
              <a:rPr lang="en-GB" dirty="0">
                <a:solidFill>
                  <a:prstClr val="black"/>
                </a:solidFill>
              </a:rPr>
              <a:t>We hope that this analysis will help you make informed and imaginative business decisions. If you have further requirements, Omdia's consulting team may be able to help you. For more information about Omdia's consulting capabilities, please contact us directly at </a:t>
            </a:r>
            <a:r>
              <a:rPr lang="en-GB" dirty="0">
                <a:solidFill>
                  <a:prstClr val="black"/>
                </a:solidFill>
                <a:hlinkClick r:id="rId5"/>
              </a:rPr>
              <a:t>consulting@omdia.com</a:t>
            </a:r>
            <a:r>
              <a:rPr lang="en-GB" dirty="0">
                <a:solidFill>
                  <a:prstClr val="black"/>
                </a:solidFill>
              </a:rPr>
              <a:t>.</a:t>
            </a:r>
          </a:p>
          <a:p>
            <a:pPr marL="0" indent="0">
              <a:lnSpc>
                <a:spcPct val="110000"/>
              </a:lnSpc>
              <a:spcBef>
                <a:spcPts val="1700"/>
              </a:spcBef>
              <a:spcAft>
                <a:spcPts val="0"/>
              </a:spcAft>
              <a:buSzPct val="100000"/>
              <a:buNone/>
            </a:pPr>
            <a:r>
              <a:rPr lang="en-GB" b="1" dirty="0">
                <a:solidFill>
                  <a:prstClr val="black"/>
                </a:solidFill>
              </a:rPr>
              <a:t>Citation Policy</a:t>
            </a:r>
          </a:p>
          <a:p>
            <a:pPr marL="0" lvl="1" indent="0">
              <a:lnSpc>
                <a:spcPct val="110000"/>
              </a:lnSpc>
              <a:spcAft>
                <a:spcPts val="0"/>
              </a:spcAft>
              <a:buNone/>
            </a:pPr>
            <a:r>
              <a:rPr lang="en-GB" dirty="0">
                <a:solidFill>
                  <a:prstClr val="black"/>
                </a:solidFill>
              </a:rPr>
              <a:t>Request external citation and usage of Omdia research and data via </a:t>
            </a:r>
            <a:r>
              <a:rPr lang="en-GB" dirty="0">
                <a:solidFill>
                  <a:prstClr val="black"/>
                </a:solidFill>
                <a:hlinkClick r:id="rId6"/>
              </a:rPr>
              <a:t>citations@omdia.com</a:t>
            </a:r>
            <a:r>
              <a:rPr lang="en-GB" dirty="0">
                <a:solidFill>
                  <a:prstClr val="black"/>
                </a:solidFill>
              </a:rPr>
              <a:t>.</a:t>
            </a:r>
          </a:p>
          <a:p>
            <a:pPr marL="0" indent="0">
              <a:buNone/>
            </a:pPr>
            <a:endParaRPr lang="en-US" i="0" dirty="0">
              <a:effectLst/>
            </a:endParaRPr>
          </a:p>
          <a:p>
            <a:pPr marL="0" indent="0">
              <a:buNone/>
            </a:pPr>
            <a:endParaRPr lang="en-US" i="0" dirty="0">
              <a:effectLst/>
            </a:endParaRPr>
          </a:p>
          <a:p>
            <a:pPr marL="0" indent="0">
              <a:buNone/>
            </a:pPr>
            <a:endParaRPr lang="en-MY" dirty="0"/>
          </a:p>
        </p:txBody>
      </p:sp>
      <p:sp>
        <p:nvSpPr>
          <p:cNvPr id="2" name="Title 1">
            <a:extLst>
              <a:ext uri="{FF2B5EF4-FFF2-40B4-BE49-F238E27FC236}">
                <a16:creationId xmlns:a16="http://schemas.microsoft.com/office/drawing/2014/main" id="{8279D411-A44B-ECF6-52C0-E3D180A3F25A}"/>
              </a:ext>
            </a:extLst>
          </p:cNvPr>
          <p:cNvSpPr>
            <a:spLocks noGrp="1"/>
          </p:cNvSpPr>
          <p:nvPr>
            <p:ph type="title"/>
          </p:nvPr>
        </p:nvSpPr>
        <p:spPr/>
        <p:txBody>
          <a:bodyPr/>
          <a:lstStyle/>
          <a:p>
            <a:r>
              <a:rPr lang="en-GB" dirty="0"/>
              <a:t>Appendix</a:t>
            </a:r>
            <a:endParaRPr lang="en-MY" dirty="0"/>
          </a:p>
        </p:txBody>
      </p:sp>
    </p:spTree>
    <p:extLst>
      <p:ext uri="{BB962C8B-B14F-4D97-AF65-F5344CB8AC3E}">
        <p14:creationId xmlns:p14="http://schemas.microsoft.com/office/powerpoint/2010/main" val="133896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7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2F72F-2B30-9CFD-83DC-5447CE42E330}"/>
              </a:ext>
            </a:extLst>
          </p:cNvPr>
          <p:cNvSpPr>
            <a:spLocks noGrp="1"/>
          </p:cNvSpPr>
          <p:nvPr>
            <p:ph type="title"/>
          </p:nvPr>
        </p:nvSpPr>
        <p:spPr/>
        <p:txBody>
          <a:bodyPr/>
          <a:lstStyle/>
          <a:p>
            <a:r>
              <a:rPr lang="en-US" dirty="0"/>
              <a:t>Contents</a:t>
            </a:r>
          </a:p>
        </p:txBody>
      </p:sp>
      <p:sp>
        <p:nvSpPr>
          <p:cNvPr id="4" name="Text Placeholder 3">
            <a:extLst>
              <a:ext uri="{FF2B5EF4-FFF2-40B4-BE49-F238E27FC236}">
                <a16:creationId xmlns:a16="http://schemas.microsoft.com/office/drawing/2014/main" id="{6D3D4FB7-3D99-EF9D-1365-E132B3BE26DB}"/>
              </a:ext>
            </a:extLst>
          </p:cNvPr>
          <p:cNvSpPr>
            <a:spLocks noGrp="1"/>
          </p:cNvSpPr>
          <p:nvPr>
            <p:ph type="body" sz="quarter" idx="13"/>
          </p:nvPr>
        </p:nvSpPr>
        <p:spPr/>
        <p:txBody>
          <a:bodyPr/>
          <a:lstStyle/>
          <a:p>
            <a:r>
              <a:rPr lang="en-GB" sz="1600" dirty="0"/>
              <a:t>Apple announces iPhone 16 series, ready for launch of Apple Intelligence later this year				3</a:t>
            </a:r>
          </a:p>
          <a:p>
            <a:r>
              <a:rPr lang="en-GB" sz="1600" dirty="0"/>
              <a:t>Honor announces new Magic V3 smartphone at IFA 2024, the thinnest-ever book-style foldable	 			5</a:t>
            </a:r>
          </a:p>
          <a:p>
            <a:r>
              <a:rPr lang="en-GB" sz="1600" dirty="0"/>
              <a:t>Huawei launches world’s first “tri-fold” phone, the Huawei Mate XT						7</a:t>
            </a:r>
          </a:p>
          <a:p>
            <a:r>
              <a:rPr lang="en-GB" sz="1600" dirty="0"/>
              <a:t>HMD launches Barbie flip feature phone and Fusion modular smartphone						9</a:t>
            </a:r>
          </a:p>
        </p:txBody>
      </p:sp>
    </p:spTree>
    <p:extLst>
      <p:ext uri="{BB962C8B-B14F-4D97-AF65-F5344CB8AC3E}">
        <p14:creationId xmlns:p14="http://schemas.microsoft.com/office/powerpoint/2010/main" val="188828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pple unveils AI-powered iPhone 16 range | The Independent">
            <a:extLst>
              <a:ext uri="{FF2B5EF4-FFF2-40B4-BE49-F238E27FC236}">
                <a16:creationId xmlns:a16="http://schemas.microsoft.com/office/drawing/2014/main" id="{D19E61F3-258F-BA2E-2779-33619E0AC54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32592" y="3924681"/>
            <a:ext cx="2153920" cy="215392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94319DD5-93EF-86A1-D2A8-1EEB6598C8AF}"/>
              </a:ext>
            </a:extLst>
          </p:cNvPr>
          <p:cNvSpPr>
            <a:spLocks noGrp="1"/>
          </p:cNvSpPr>
          <p:nvPr>
            <p:ph idx="13"/>
          </p:nvPr>
        </p:nvSpPr>
        <p:spPr>
          <a:xfrm>
            <a:off x="6652727" y="1412875"/>
            <a:ext cx="5183577" cy="2196000"/>
          </a:xfrm>
        </p:spPr>
        <p:txBody>
          <a:bodyPr/>
          <a:lstStyle/>
          <a:p>
            <a:pPr marL="0" indent="0">
              <a:buNone/>
            </a:pPr>
            <a:r>
              <a:rPr lang="en-US" sz="1200" b="1" dirty="0"/>
              <a:t>iPhone 16 in a range of new colors including pink, teal, and ultramarine</a:t>
            </a:r>
          </a:p>
          <a:p>
            <a:endParaRPr lang="en-GB" dirty="0"/>
          </a:p>
        </p:txBody>
      </p:sp>
      <p:sp>
        <p:nvSpPr>
          <p:cNvPr id="5" name="Content Placeholder 4">
            <a:extLst>
              <a:ext uri="{FF2B5EF4-FFF2-40B4-BE49-F238E27FC236}">
                <a16:creationId xmlns:a16="http://schemas.microsoft.com/office/drawing/2014/main" id="{F6F56F83-4807-10FC-4FAE-26064D62496D}"/>
              </a:ext>
            </a:extLst>
          </p:cNvPr>
          <p:cNvSpPr>
            <a:spLocks noGrp="1"/>
          </p:cNvSpPr>
          <p:nvPr>
            <p:ph idx="14"/>
          </p:nvPr>
        </p:nvSpPr>
        <p:spPr>
          <a:xfrm>
            <a:off x="6652727" y="3788874"/>
            <a:ext cx="5183577" cy="2196000"/>
          </a:xfrm>
        </p:spPr>
        <p:txBody>
          <a:bodyPr/>
          <a:lstStyle/>
          <a:p>
            <a:pPr marL="0" indent="0">
              <a:buNone/>
            </a:pPr>
            <a:r>
              <a:rPr lang="en-US" sz="1200" b="1" dirty="0"/>
              <a:t>iPhone 16 Pro in all colors including the new Desert Titanium (right)</a:t>
            </a:r>
          </a:p>
          <a:p>
            <a:endParaRPr lang="en-GB" dirty="0"/>
          </a:p>
        </p:txBody>
      </p:sp>
      <p:sp>
        <p:nvSpPr>
          <p:cNvPr id="2" name="Title 1">
            <a:extLst>
              <a:ext uri="{FF2B5EF4-FFF2-40B4-BE49-F238E27FC236}">
                <a16:creationId xmlns:a16="http://schemas.microsoft.com/office/drawing/2014/main" id="{D47EA2EF-C0BF-4263-8106-312A8B1A03D7}"/>
              </a:ext>
            </a:extLst>
          </p:cNvPr>
          <p:cNvSpPr>
            <a:spLocks noGrp="1"/>
          </p:cNvSpPr>
          <p:nvPr>
            <p:ph type="title"/>
          </p:nvPr>
        </p:nvSpPr>
        <p:spPr/>
        <p:txBody>
          <a:bodyPr/>
          <a:lstStyle/>
          <a:p>
            <a:r>
              <a:rPr lang="en-GB" sz="2800" dirty="0"/>
              <a:t>Apple announces new iPhone 16 series, ready for launch of Apple Intelligence later this year</a:t>
            </a:r>
            <a:endParaRPr lang="en-US" dirty="0"/>
          </a:p>
        </p:txBody>
      </p:sp>
      <p:sp>
        <p:nvSpPr>
          <p:cNvPr id="3" name="Content Placeholder 2">
            <a:extLst>
              <a:ext uri="{FF2B5EF4-FFF2-40B4-BE49-F238E27FC236}">
                <a16:creationId xmlns:a16="http://schemas.microsoft.com/office/drawing/2014/main" id="{B7520364-6B36-431F-6D7A-BAE832DBC478}"/>
              </a:ext>
            </a:extLst>
          </p:cNvPr>
          <p:cNvSpPr>
            <a:spLocks noGrp="1"/>
          </p:cNvSpPr>
          <p:nvPr>
            <p:ph idx="1"/>
          </p:nvPr>
        </p:nvSpPr>
        <p:spPr>
          <a:xfrm>
            <a:off x="348314" y="1419909"/>
            <a:ext cx="6145792" cy="4577666"/>
          </a:xfrm>
        </p:spPr>
        <p:txBody>
          <a:bodyPr lIns="0" tIns="72000" rIns="0" bIns="0">
            <a:noAutofit/>
          </a:bodyPr>
          <a:lstStyle/>
          <a:p>
            <a:r>
              <a:rPr lang="en-GB" sz="1200" dirty="0"/>
              <a:t>At the </a:t>
            </a:r>
            <a:r>
              <a:rPr lang="en-GB" sz="1200" dirty="0" err="1"/>
              <a:t>Glowtime</a:t>
            </a:r>
            <a:r>
              <a:rPr lang="en-GB" sz="1200" dirty="0"/>
              <a:t> event on September 9,</a:t>
            </a:r>
            <a:r>
              <a:rPr lang="en-GB" sz="1200" baseline="30000" dirty="0"/>
              <a:t> </a:t>
            </a:r>
            <a:r>
              <a:rPr lang="en-GB" sz="1200" dirty="0"/>
              <a:t>Apple announced its new iPhone 16 range, the Apple Watch 10, and the new </a:t>
            </a:r>
            <a:r>
              <a:rPr lang="en-GB" sz="1200" dirty="0" err="1"/>
              <a:t>AirPods</a:t>
            </a:r>
            <a:r>
              <a:rPr lang="en-GB" sz="1200" dirty="0"/>
              <a:t> 4.</a:t>
            </a:r>
          </a:p>
          <a:p>
            <a:r>
              <a:rPr lang="en-GB" sz="1200" dirty="0"/>
              <a:t>The most significant and newsworthy upgrade to all iPhones is the new Camera Control, a touch-sensitive capacitive button on the side of the phone that allows for instant access to the camera, acts as a two-stage shutter button, and allows the user to zoom in and out and other controls with a light touch. </a:t>
            </a:r>
          </a:p>
          <a:p>
            <a:r>
              <a:rPr lang="en-GB" sz="1200" dirty="0"/>
              <a:t>The new iPhone 16 and 16 Plus have been upgraded with an increased 8GB of RAM and a new A18 chipset. This is a significant improvement from the A16 chipset on the iPhone 15 and 15 Plus and skips entirely the A17 chipset that was on the iPhone 15 Pro and Pro Max. They are also available in three new colors: pink, teal, and ultramarine.</a:t>
            </a:r>
          </a:p>
          <a:p>
            <a:r>
              <a:rPr lang="en-GB" sz="1200" dirty="0"/>
              <a:t>The new iPhone 16 Pro and Pro Max have fewer upgrades but are equipped with the new A18 Pro chipset, a slightly higher-powered version of the standard A18. It also comes in a new color called Desert Titanium.</a:t>
            </a:r>
          </a:p>
          <a:p>
            <a:r>
              <a:rPr lang="en-GB" sz="1200" dirty="0"/>
              <a:t>The reason for many of these upgrades is ensure the new iPhones have the hardware ready for the launch of Apple Intelligence later this year. New AI features were showcased at the event, including generative AI (</a:t>
            </a:r>
            <a:r>
              <a:rPr lang="en-GB" sz="1200" dirty="0" err="1"/>
              <a:t>GenAI</a:t>
            </a:r>
            <a:r>
              <a:rPr lang="en-GB" sz="1200" dirty="0"/>
              <a:t>) image editing, text editing, Siri improvements, and image search. Many are similar to the Google Gemini and Galaxy AI features introduced earlier this year, although Apple’s Private Cloud Compute and its partnership with ChatGPT for larger queries is a key difference in how AI is being implemented in the Android ecosystem and iOS.</a:t>
            </a:r>
          </a:p>
          <a:p>
            <a:r>
              <a:rPr lang="en-GB" sz="1200" dirty="0"/>
              <a:t>It was expected that Apple Intelligence would be ready to launch with iOS 18 this month. It was first announced at Apple WWDC in June 2024.  However, the launch of Apple Intelligence has been delayed until iOS 18.1, iPadOS 18.1, and macOS Sequoia 15.1 with a target of October 2024 and with more features launching in the following months.</a:t>
            </a:r>
          </a:p>
        </p:txBody>
      </p:sp>
      <p:pic>
        <p:nvPicPr>
          <p:cNvPr id="1026" name="Picture 2" descr="iPhone 16 Review: Unveiling New Features, Colors, and Power - Tech on the Go">
            <a:extLst>
              <a:ext uri="{FF2B5EF4-FFF2-40B4-BE49-F238E27FC236}">
                <a16:creationId xmlns:a16="http://schemas.microsoft.com/office/drawing/2014/main" id="{7EBE3DC7-DFEE-206C-94E8-112F3C1E488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20472" y="1665706"/>
            <a:ext cx="3361991" cy="21249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182ABC4-8F5F-C9C0-E33B-4CCE81243276}"/>
              </a:ext>
            </a:extLst>
          </p:cNvPr>
          <p:cNvSpPr txBox="1"/>
          <p:nvPr/>
        </p:nvSpPr>
        <p:spPr>
          <a:xfrm>
            <a:off x="6652727" y="5801761"/>
            <a:ext cx="651388" cy="195814"/>
          </a:xfrm>
          <a:prstGeom prst="rect">
            <a:avLst/>
          </a:prstGeom>
          <a:noFill/>
          <a:effectLst/>
        </p:spPr>
        <p:txBody>
          <a:bodyPr wrap="none" lIns="36000" tIns="36000" rIns="36000" bIns="36000">
            <a:spAutoFit/>
          </a:bodyPr>
          <a:lstStyle/>
          <a:p>
            <a:r>
              <a:rPr lang="en-GB" sz="800" dirty="0">
                <a:latin typeface="Calibri" panose="020F0502020204030204" pitchFamily="34" charset="0"/>
              </a:rPr>
              <a:t>Source</a:t>
            </a:r>
            <a:r>
              <a:rPr lang="en-GB" sz="800" dirty="0">
                <a:solidFill>
                  <a:srgbClr val="000000"/>
                </a:solidFill>
                <a:latin typeface="Calibri" panose="020F0502020204030204" pitchFamily="34" charset="0"/>
              </a:rPr>
              <a:t>: Apple</a:t>
            </a:r>
            <a:endParaRPr lang="en-GB" dirty="0"/>
          </a:p>
        </p:txBody>
      </p:sp>
    </p:spTree>
    <p:extLst>
      <p:ext uri="{BB962C8B-B14F-4D97-AF65-F5344CB8AC3E}">
        <p14:creationId xmlns:p14="http://schemas.microsoft.com/office/powerpoint/2010/main" val="424370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p:txBody>
          <a:bodyPr anchor="b"/>
          <a:lstStyle/>
          <a:p>
            <a:r>
              <a:rPr lang="en-US" sz="3200" dirty="0"/>
              <a:t>“</a:t>
            </a:r>
            <a:r>
              <a:rPr lang="en-GB" sz="3200" dirty="0"/>
              <a:t>The new Camera Control button is arguably the biggest camera hardware upgrade to the iPhones since the addition of a second lens with the iPhone X, but it has wider implications than just iPhone photography. With Apple already priming the idea of AI image understanding, the Camera Control button could have big implications for how Apple Intelligence is implemented into the user experience.”</a:t>
            </a:r>
            <a:endParaRPr lang="en-US" sz="32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fontScale="92500"/>
          </a:bodyPr>
          <a:lstStyle/>
          <a:p>
            <a:r>
              <a:rPr lang="en-US" sz="2800" dirty="0"/>
              <a:t>Aaron West</a:t>
            </a:r>
            <a:br>
              <a:rPr lang="en-MY" dirty="0"/>
            </a:br>
            <a:r>
              <a:rPr lang="en-US" dirty="0"/>
              <a:t>Senior Smartphone Analyst</a:t>
            </a:r>
            <a:r>
              <a:rPr lang="en-US" sz="2800" dirty="0"/>
              <a:t>, Consumer Devices</a:t>
            </a:r>
          </a:p>
        </p:txBody>
      </p:sp>
    </p:spTree>
    <p:extLst>
      <p:ext uri="{BB962C8B-B14F-4D97-AF65-F5344CB8AC3E}">
        <p14:creationId xmlns:p14="http://schemas.microsoft.com/office/powerpoint/2010/main" val="286664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a:xfrm>
            <a:off x="348314" y="476250"/>
            <a:ext cx="5839762" cy="684214"/>
          </a:xfrm>
        </p:spPr>
        <p:txBody>
          <a:bodyPr/>
          <a:lstStyle/>
          <a:p>
            <a:r>
              <a:rPr lang="en-GB" sz="2300" dirty="0"/>
              <a:t>Honor announces new Magic V3 smartphone at IFA 2024, the thinnest-ever book-style foldable</a:t>
            </a:r>
            <a:endParaRPr lang="en-US" sz="2300" dirty="0"/>
          </a:p>
        </p:txBody>
      </p:sp>
      <p:sp>
        <p:nvSpPr>
          <p:cNvPr id="3" name="Content Placeholder 2">
            <a:extLst>
              <a:ext uri="{FF2B5EF4-FFF2-40B4-BE49-F238E27FC236}">
                <a16:creationId xmlns:a16="http://schemas.microsoft.com/office/drawing/2014/main" id="{5C0CCDDB-E306-EB0E-CCBD-B2A892E70159}"/>
              </a:ext>
            </a:extLst>
          </p:cNvPr>
          <p:cNvSpPr>
            <a:spLocks noGrp="1"/>
          </p:cNvSpPr>
          <p:nvPr>
            <p:ph idx="1"/>
          </p:nvPr>
        </p:nvSpPr>
        <p:spPr/>
        <p:txBody>
          <a:bodyPr>
            <a:noAutofit/>
          </a:bodyPr>
          <a:lstStyle/>
          <a:p>
            <a:r>
              <a:rPr lang="en-GB" dirty="0"/>
              <a:t>IFA 2024 was very light on smartphone exhibitors and announcements, except for Honor. The Chinese brand used the largest European consumer electronics trade show to announce its latest foldable phone, the Magic V3.</a:t>
            </a:r>
          </a:p>
          <a:p>
            <a:r>
              <a:rPr lang="en-GB" dirty="0"/>
              <a:t>The V3 is the successor to the V2, which was 9.9mm thick when folded and 4.7mm thick unfolded, making it the thinnest foldable phone until now. The V3 breaks this record: it is 9.2mm folded and 4.35mm unfolded, just a few mm thicker than the USB-C type port, which may be the limit of how thin it can become.</a:t>
            </a:r>
          </a:p>
          <a:p>
            <a:r>
              <a:rPr lang="en-GB" dirty="0"/>
              <a:t>This is achieved alongside other hardware improvements including a periscope back camera, improved front-facing cameras, increased 5,160mAh battery capacity, and IPX8 water resistance.</a:t>
            </a:r>
          </a:p>
          <a:p>
            <a:r>
              <a:rPr lang="en-GB" dirty="0"/>
              <a:t>It is powered by the Snapdragon® 8 Gen 3 chipset, meaning it has the latest Honor Magic AI features including the Magic Portal drag-and-drop user interface feature.</a:t>
            </a:r>
          </a:p>
          <a:p>
            <a:r>
              <a:rPr lang="en-GB" dirty="0"/>
              <a:t>Over the past three generations of foldables, Honor has resolved many of the inconvenience issues that plagued foldable phones, including thickness, weight, and battery life. However, the price remains a key problem. The Honor foldables are priced much higher outside China at around $1,799, more than the CNY8,999 ($1,270) they cost in China. This will limit overseas sales considerably.</a:t>
            </a:r>
          </a:p>
          <a:p>
            <a:endParaRPr lang="en-GB" dirty="0"/>
          </a:p>
          <a:p>
            <a:endParaRPr lang="en-GB" dirty="0"/>
          </a:p>
          <a:p>
            <a:endParaRPr lang="en-GB" dirty="0"/>
          </a:p>
          <a:p>
            <a:endParaRPr lang="en-GB" dirty="0"/>
          </a:p>
        </p:txBody>
      </p:sp>
      <p:sp>
        <p:nvSpPr>
          <p:cNvPr id="16" name="TextBox 15">
            <a:extLst>
              <a:ext uri="{FF2B5EF4-FFF2-40B4-BE49-F238E27FC236}">
                <a16:creationId xmlns:a16="http://schemas.microsoft.com/office/drawing/2014/main" id="{1E09C8FE-FB1B-6012-8A52-F589BC294E96}"/>
              </a:ext>
            </a:extLst>
          </p:cNvPr>
          <p:cNvSpPr txBox="1"/>
          <p:nvPr/>
        </p:nvSpPr>
        <p:spPr>
          <a:xfrm>
            <a:off x="6585551" y="1643869"/>
            <a:ext cx="1005651" cy="195814"/>
          </a:xfrm>
          <a:prstGeom prst="rect">
            <a:avLst/>
          </a:prstGeom>
          <a:noFill/>
          <a:effectLst/>
        </p:spPr>
        <p:txBody>
          <a:bodyPr wrap="none" lIns="36000" tIns="36000" rIns="36000" bIns="36000">
            <a:spAutoFit/>
          </a:bodyPr>
          <a:lstStyle/>
          <a:p>
            <a:r>
              <a:rPr lang="en-GB" sz="800" dirty="0">
                <a:latin typeface="Calibri" panose="020F0502020204030204" pitchFamily="34" charset="0"/>
              </a:rPr>
              <a:t>Source</a:t>
            </a:r>
            <a:r>
              <a:rPr lang="en-GB" sz="800" dirty="0">
                <a:solidFill>
                  <a:srgbClr val="000000"/>
                </a:solidFill>
                <a:latin typeface="Calibri" panose="020F0502020204030204" pitchFamily="34" charset="0"/>
              </a:rPr>
              <a:t>: Omdia analyst</a:t>
            </a:r>
            <a:endParaRPr lang="en-GB" dirty="0"/>
          </a:p>
        </p:txBody>
      </p:sp>
      <p:pic>
        <p:nvPicPr>
          <p:cNvPr id="2" name="Picture 1">
            <a:extLst>
              <a:ext uri="{FF2B5EF4-FFF2-40B4-BE49-F238E27FC236}">
                <a16:creationId xmlns:a16="http://schemas.microsoft.com/office/drawing/2014/main" id="{4EE99249-6008-4070-3783-800A5E8AF36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585551" y="476250"/>
            <a:ext cx="4956261" cy="1066904"/>
          </a:xfrm>
          <a:prstGeom prst="rect">
            <a:avLst/>
          </a:prstGeom>
        </p:spPr>
      </p:pic>
      <p:graphicFrame>
        <p:nvGraphicFramePr>
          <p:cNvPr id="6" name="Table 5">
            <a:extLst>
              <a:ext uri="{FF2B5EF4-FFF2-40B4-BE49-F238E27FC236}">
                <a16:creationId xmlns:a16="http://schemas.microsoft.com/office/drawing/2014/main" id="{0F23CC7B-5129-D5B9-82CE-ABACD769C693}"/>
              </a:ext>
            </a:extLst>
          </p:cNvPr>
          <p:cNvGraphicFramePr>
            <a:graphicFrameLocks noGrp="1"/>
          </p:cNvGraphicFramePr>
          <p:nvPr>
            <p:extLst>
              <p:ext uri="{D42A27DB-BD31-4B8C-83A1-F6EECF244321}">
                <p14:modId xmlns:p14="http://schemas.microsoft.com/office/powerpoint/2010/main" val="1338924187"/>
              </p:ext>
            </p:extLst>
          </p:nvPr>
        </p:nvGraphicFramePr>
        <p:xfrm>
          <a:off x="6188076" y="1940398"/>
          <a:ext cx="5655609" cy="4246148"/>
        </p:xfrm>
        <a:graphic>
          <a:graphicData uri="http://schemas.openxmlformats.org/drawingml/2006/table">
            <a:tbl>
              <a:tblPr firstRow="1" firstCol="1" bandRow="1">
                <a:tableStyleId>{D51ADE6A-740E-44AE-83CC-AE7238B6C88D}</a:tableStyleId>
              </a:tblPr>
              <a:tblGrid>
                <a:gridCol w="1055397">
                  <a:extLst>
                    <a:ext uri="{9D8B030D-6E8A-4147-A177-3AD203B41FA5}">
                      <a16:colId xmlns:a16="http://schemas.microsoft.com/office/drawing/2014/main" val="96149366"/>
                    </a:ext>
                  </a:extLst>
                </a:gridCol>
                <a:gridCol w="2282100">
                  <a:extLst>
                    <a:ext uri="{9D8B030D-6E8A-4147-A177-3AD203B41FA5}">
                      <a16:colId xmlns:a16="http://schemas.microsoft.com/office/drawing/2014/main" val="3612095655"/>
                    </a:ext>
                  </a:extLst>
                </a:gridCol>
                <a:gridCol w="2318112">
                  <a:extLst>
                    <a:ext uri="{9D8B030D-6E8A-4147-A177-3AD203B41FA5}">
                      <a16:colId xmlns:a16="http://schemas.microsoft.com/office/drawing/2014/main" val="1095406318"/>
                    </a:ext>
                  </a:extLst>
                </a:gridCol>
              </a:tblGrid>
              <a:tr h="300172">
                <a:tc>
                  <a:txBody>
                    <a:bodyPr/>
                    <a:lstStyle/>
                    <a:p>
                      <a:r>
                        <a:rPr lang="en-US" altLang="zh-CN" sz="1100" dirty="0"/>
                        <a:t>Model</a:t>
                      </a:r>
                      <a:endParaRPr lang="en-US" altLang="zh-CN" sz="1100" dirty="0">
                        <a:latin typeface="+mn-lt"/>
                      </a:endParaRPr>
                    </a:p>
                  </a:txBody>
                  <a:tcPr/>
                </a:tc>
                <a:tc>
                  <a:txBody>
                    <a:bodyPr/>
                    <a:lstStyle/>
                    <a:p>
                      <a:r>
                        <a:rPr lang="en-GB" altLang="zh-CN" sz="1100" dirty="0"/>
                        <a:t>Honor V3</a:t>
                      </a:r>
                      <a:endParaRPr lang="zh-CN" altLang="en-US" sz="1100" dirty="0">
                        <a:latin typeface="+mn-lt"/>
                      </a:endParaRPr>
                    </a:p>
                  </a:txBody>
                  <a:tcPr/>
                </a:tc>
                <a:tc>
                  <a:txBody>
                    <a:bodyPr/>
                    <a:lstStyle/>
                    <a:p>
                      <a:r>
                        <a:rPr lang="en-GB" altLang="zh-CN" sz="1100" dirty="0"/>
                        <a:t>Honor V2</a:t>
                      </a:r>
                      <a:endParaRPr lang="zh-CN" altLang="en-US" sz="1100" dirty="0">
                        <a:latin typeface="+mn-lt"/>
                      </a:endParaRPr>
                    </a:p>
                  </a:txBody>
                  <a:tcPr/>
                </a:tc>
                <a:extLst>
                  <a:ext uri="{0D108BD9-81ED-4DB2-BD59-A6C34878D82A}">
                    <a16:rowId xmlns:a16="http://schemas.microsoft.com/office/drawing/2014/main" val="1868353482"/>
                  </a:ext>
                </a:extLst>
              </a:tr>
              <a:tr h="638688">
                <a:tc>
                  <a:txBody>
                    <a:bodyPr/>
                    <a:lstStyle/>
                    <a:p>
                      <a:r>
                        <a:rPr lang="en-GB" altLang="zh-CN" sz="1100" dirty="0"/>
                        <a:t>Thinness and weight</a:t>
                      </a:r>
                      <a:endParaRPr lang="zh-CN" altLang="en-US" sz="1100" dirty="0">
                        <a:latin typeface="+mn-lt"/>
                      </a:endParaRPr>
                    </a:p>
                  </a:txBody>
                  <a:tcPr/>
                </a:tc>
                <a:tc>
                  <a:txBody>
                    <a:bodyPr/>
                    <a:lstStyle/>
                    <a:p>
                      <a:r>
                        <a:rPr lang="en-GB" altLang="zh-CN" sz="1100" dirty="0"/>
                        <a:t>Unfolded: 4.35mm</a:t>
                      </a:r>
                    </a:p>
                    <a:p>
                      <a:r>
                        <a:rPr lang="en-GB" altLang="zh-CN" sz="1100" dirty="0"/>
                        <a:t>Folded: 9.2mm</a:t>
                      </a:r>
                    </a:p>
                    <a:p>
                      <a:r>
                        <a:rPr lang="en-GB" altLang="zh-CN" sz="1100" dirty="0"/>
                        <a:t>226g</a:t>
                      </a:r>
                      <a:endParaRPr lang="zh-CN" altLang="en-US" sz="1100" dirty="0">
                        <a:latin typeface="+mn-lt"/>
                      </a:endParaRPr>
                    </a:p>
                  </a:txBody>
                  <a:tcPr/>
                </a:tc>
                <a:tc>
                  <a:txBody>
                    <a:bodyPr/>
                    <a:lstStyle/>
                    <a:p>
                      <a:r>
                        <a:rPr lang="en-GB" altLang="zh-CN" sz="1100" dirty="0"/>
                        <a:t>Unfolded: 4.7mm</a:t>
                      </a:r>
                    </a:p>
                    <a:p>
                      <a:r>
                        <a:rPr lang="en-GB" altLang="zh-CN" sz="1100" dirty="0"/>
                        <a:t>Folded: 9.6mm</a:t>
                      </a:r>
                    </a:p>
                    <a:p>
                      <a:r>
                        <a:rPr lang="en-GB" altLang="zh-CN" sz="1100" dirty="0"/>
                        <a:t>231g</a:t>
                      </a:r>
                      <a:endParaRPr lang="zh-CN" altLang="en-US" sz="1100" dirty="0">
                        <a:latin typeface="+mn-lt"/>
                      </a:endParaRPr>
                    </a:p>
                  </a:txBody>
                  <a:tcPr/>
                </a:tc>
                <a:extLst>
                  <a:ext uri="{0D108BD9-81ED-4DB2-BD59-A6C34878D82A}">
                    <a16:rowId xmlns:a16="http://schemas.microsoft.com/office/drawing/2014/main" val="384022761"/>
                  </a:ext>
                </a:extLst>
              </a:tr>
              <a:tr h="458545">
                <a:tc>
                  <a:txBody>
                    <a:bodyPr/>
                    <a:lstStyle/>
                    <a:p>
                      <a:r>
                        <a:rPr lang="en-US" altLang="zh-CN" sz="1100" dirty="0"/>
                        <a:t>Main display</a:t>
                      </a:r>
                      <a:endParaRPr lang="zh-CN" altLang="en-US" sz="1100" dirty="0">
                        <a:latin typeface="+mn-lt"/>
                      </a:endParaRPr>
                    </a:p>
                  </a:txBody>
                  <a:tcPr/>
                </a:tc>
                <a:tc>
                  <a:txBody>
                    <a:bodyPr/>
                    <a:lstStyle/>
                    <a:p>
                      <a:r>
                        <a:rPr lang="en-GB" altLang="zh-CN" sz="1100" dirty="0"/>
                        <a:t>6.43 inches, 1,060</a:t>
                      </a:r>
                      <a:r>
                        <a:rPr lang="en-GB" altLang="zh-CN" sz="900" dirty="0"/>
                        <a:t>×</a:t>
                      </a:r>
                      <a:r>
                        <a:rPr lang="en-GB" altLang="zh-CN" sz="1100" dirty="0"/>
                        <a:t>2,376, 120Hz OLED, 5,000 nits peak brightness</a:t>
                      </a:r>
                      <a:endParaRPr lang="zh-CN" altLang="en-US" sz="1100" dirty="0">
                        <a:latin typeface="+mn-lt"/>
                      </a:endParaRPr>
                    </a:p>
                  </a:txBody>
                  <a:tcPr/>
                </a:tc>
                <a:tc>
                  <a:txBody>
                    <a:bodyPr/>
                    <a:lstStyle/>
                    <a:p>
                      <a:r>
                        <a:rPr lang="en-GB" altLang="zh-CN" sz="1100" dirty="0"/>
                        <a:t>6.43 inches, 1,060</a:t>
                      </a:r>
                      <a:r>
                        <a:rPr lang="en-GB" altLang="zh-CN" sz="900" dirty="0"/>
                        <a:t>×</a:t>
                      </a:r>
                      <a:r>
                        <a:rPr lang="en-GB" altLang="zh-CN" sz="1100" dirty="0"/>
                        <a:t>2,376, 120Hz OLED, 2,500 nits peak brightness</a:t>
                      </a:r>
                      <a:endParaRPr lang="zh-CN" altLang="en-US" sz="1100" dirty="0">
                        <a:latin typeface="+mn-lt"/>
                      </a:endParaRPr>
                    </a:p>
                  </a:txBody>
                  <a:tcPr/>
                </a:tc>
                <a:extLst>
                  <a:ext uri="{0D108BD9-81ED-4DB2-BD59-A6C34878D82A}">
                    <a16:rowId xmlns:a16="http://schemas.microsoft.com/office/drawing/2014/main" val="3682735252"/>
                  </a:ext>
                </a:extLst>
              </a:tr>
              <a:tr h="458545">
                <a:tc>
                  <a:txBody>
                    <a:bodyPr/>
                    <a:lstStyle/>
                    <a:p>
                      <a:r>
                        <a:rPr lang="en-GB" altLang="zh-CN" sz="1100" dirty="0"/>
                        <a:t>Sub display</a:t>
                      </a:r>
                      <a:endParaRPr lang="zh-CN" altLang="en-US" sz="11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100" dirty="0"/>
                        <a:t>7.92 inches, 2156</a:t>
                      </a:r>
                      <a:r>
                        <a:rPr lang="en-GB" altLang="zh-CN" sz="900" dirty="0"/>
                        <a:t>×</a:t>
                      </a:r>
                      <a:r>
                        <a:rPr lang="en-GB" altLang="zh-CN" sz="1100" dirty="0"/>
                        <a:t>2,344, 120Hz LTPO OLED, 1,800 nits peak brightness</a:t>
                      </a:r>
                      <a:endParaRPr lang="zh-CN" altLang="en-US" sz="1100" dirty="0">
                        <a:latin typeface="+mn-lt"/>
                      </a:endParaRPr>
                    </a:p>
                  </a:txBody>
                  <a:tcPr/>
                </a:tc>
                <a:tc>
                  <a:txBody>
                    <a:bodyPr/>
                    <a:lstStyle/>
                    <a:p>
                      <a:r>
                        <a:rPr lang="en-GB" altLang="zh-CN" sz="1100" dirty="0"/>
                        <a:t>7.92 inches, 2156</a:t>
                      </a:r>
                      <a:r>
                        <a:rPr lang="en-GB" altLang="zh-CN" sz="900" dirty="0"/>
                        <a:t>×</a:t>
                      </a:r>
                      <a:r>
                        <a:rPr lang="en-GB" altLang="zh-CN" sz="1100" dirty="0"/>
                        <a:t>2344, 120Hz LTPO OLED, 1,600 nits peak brightness</a:t>
                      </a:r>
                      <a:endParaRPr lang="zh-CN" altLang="en-US" sz="1100" dirty="0">
                        <a:latin typeface="+mn-lt"/>
                      </a:endParaRPr>
                    </a:p>
                  </a:txBody>
                  <a:tcPr/>
                </a:tc>
                <a:extLst>
                  <a:ext uri="{0D108BD9-81ED-4DB2-BD59-A6C34878D82A}">
                    <a16:rowId xmlns:a16="http://schemas.microsoft.com/office/drawing/2014/main" val="3147667642"/>
                  </a:ext>
                </a:extLst>
              </a:tr>
              <a:tr h="278403">
                <a:tc>
                  <a:txBody>
                    <a:bodyPr/>
                    <a:lstStyle/>
                    <a:p>
                      <a:r>
                        <a:rPr lang="en-US" altLang="zh-CN" sz="1100" dirty="0"/>
                        <a:t>Memory</a:t>
                      </a:r>
                      <a:endParaRPr lang="zh-CN" altLang="en-US" sz="11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100" dirty="0"/>
                        <a:t>128–256GB ROM, 12–16GB RAM</a:t>
                      </a:r>
                      <a:endParaRPr lang="zh-CN" altLang="en-US" sz="11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100" dirty="0"/>
                        <a:t>256–512GB ROM, 16GB RAM</a:t>
                      </a:r>
                      <a:endParaRPr lang="zh-CN" altLang="en-US" sz="1100" dirty="0">
                        <a:latin typeface="+mn-lt"/>
                      </a:endParaRPr>
                    </a:p>
                  </a:txBody>
                  <a:tcPr/>
                </a:tc>
                <a:extLst>
                  <a:ext uri="{0D108BD9-81ED-4DB2-BD59-A6C34878D82A}">
                    <a16:rowId xmlns:a16="http://schemas.microsoft.com/office/drawing/2014/main" val="746594199"/>
                  </a:ext>
                </a:extLst>
              </a:tr>
              <a:tr h="638688">
                <a:tc>
                  <a:txBody>
                    <a:bodyPr/>
                    <a:lstStyle/>
                    <a:p>
                      <a:r>
                        <a:rPr lang="en-US" altLang="zh-CN" sz="1100" dirty="0"/>
                        <a:t>Main cameras</a:t>
                      </a:r>
                      <a:endParaRPr lang="zh-CN" altLang="en-US" sz="1100" dirty="0">
                        <a:latin typeface="+mn-lt"/>
                      </a:endParaRPr>
                    </a:p>
                  </a:txBody>
                  <a:tcPr/>
                </a:tc>
                <a:tc>
                  <a:txBody>
                    <a:bodyPr/>
                    <a:lstStyle/>
                    <a:p>
                      <a:r>
                        <a:rPr lang="en-GB" altLang="zh-CN" sz="1100" dirty="0"/>
                        <a:t>50MP wide with OIS</a:t>
                      </a:r>
                    </a:p>
                    <a:p>
                      <a:r>
                        <a:rPr lang="en-GB" altLang="zh-CN" sz="1100" dirty="0"/>
                        <a:t>50MP periscope, 3.5</a:t>
                      </a:r>
                      <a:r>
                        <a:rPr lang="en-GB" altLang="zh-CN" sz="900" dirty="0"/>
                        <a:t>×</a:t>
                      </a:r>
                      <a:r>
                        <a:rPr lang="en-GB" altLang="zh-CN" sz="1100" dirty="0"/>
                        <a:t> zoom and OIS</a:t>
                      </a:r>
                    </a:p>
                    <a:p>
                      <a:r>
                        <a:rPr lang="en-GB" altLang="zh-CN" sz="1100" dirty="0"/>
                        <a:t>40MP ultrawide</a:t>
                      </a:r>
                      <a:endParaRPr lang="en-GB" altLang="zh-CN" sz="1100" dirty="0">
                        <a:latin typeface="+mn-lt"/>
                      </a:endParaRPr>
                    </a:p>
                  </a:txBody>
                  <a:tcPr/>
                </a:tc>
                <a:tc>
                  <a:txBody>
                    <a:bodyPr/>
                    <a:lstStyle/>
                    <a:p>
                      <a:r>
                        <a:rPr lang="en-GB" altLang="zh-CN" sz="1100" dirty="0"/>
                        <a:t>50MP wide with OIS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100" dirty="0"/>
                        <a:t>20MP telephoto, 2.5</a:t>
                      </a:r>
                      <a:r>
                        <a:rPr lang="en-GB" altLang="zh-CN" sz="900" dirty="0"/>
                        <a:t>×</a:t>
                      </a:r>
                      <a:r>
                        <a:rPr lang="en-GB" altLang="zh-CN" sz="1100" dirty="0"/>
                        <a:t> zoom and OIS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100" dirty="0"/>
                        <a:t>50MP ultrawide</a:t>
                      </a:r>
                      <a:endParaRPr lang="en-GB" altLang="zh-CN" sz="1100" dirty="0">
                        <a:latin typeface="+mn-lt"/>
                      </a:endParaRPr>
                    </a:p>
                  </a:txBody>
                  <a:tcPr/>
                </a:tc>
                <a:extLst>
                  <a:ext uri="{0D108BD9-81ED-4DB2-BD59-A6C34878D82A}">
                    <a16:rowId xmlns:a16="http://schemas.microsoft.com/office/drawing/2014/main" val="4013572379"/>
                  </a:ext>
                </a:extLst>
              </a:tr>
              <a:tr h="278403">
                <a:tc>
                  <a:txBody>
                    <a:bodyPr/>
                    <a:lstStyle/>
                    <a:p>
                      <a:r>
                        <a:rPr lang="en-US" altLang="zh-CN" sz="1100" dirty="0"/>
                        <a:t>Front camera</a:t>
                      </a:r>
                      <a:endParaRPr lang="zh-CN" altLang="en-US" sz="1100" dirty="0">
                        <a:latin typeface="+mn-lt"/>
                      </a:endParaRPr>
                    </a:p>
                  </a:txBody>
                  <a:tcPr/>
                </a:tc>
                <a:tc>
                  <a:txBody>
                    <a:bodyPr/>
                    <a:lstStyle/>
                    <a:p>
                      <a:r>
                        <a:rPr lang="en-GB" altLang="zh-CN" sz="1100" dirty="0"/>
                        <a:t>20MP (inner), 20MP (outer)</a:t>
                      </a:r>
                      <a:endParaRPr lang="en-GB" altLang="zh-CN" sz="1100" dirty="0">
                        <a:latin typeface="+mn-lt"/>
                      </a:endParaRPr>
                    </a:p>
                  </a:txBody>
                  <a:tcPr/>
                </a:tc>
                <a:tc>
                  <a:txBody>
                    <a:bodyPr/>
                    <a:lstStyle/>
                    <a:p>
                      <a:r>
                        <a:rPr lang="en-GB" altLang="zh-CN" sz="1100" dirty="0"/>
                        <a:t>16MP (inner), 16MP (outer)</a:t>
                      </a:r>
                      <a:endParaRPr lang="zh-CN" altLang="en-US" sz="1100" dirty="0">
                        <a:latin typeface="+mn-lt"/>
                      </a:endParaRPr>
                    </a:p>
                  </a:txBody>
                  <a:tcPr/>
                </a:tc>
                <a:extLst>
                  <a:ext uri="{0D108BD9-81ED-4DB2-BD59-A6C34878D82A}">
                    <a16:rowId xmlns:a16="http://schemas.microsoft.com/office/drawing/2014/main" val="1120951721"/>
                  </a:ext>
                </a:extLst>
              </a:tr>
              <a:tr h="458545">
                <a:tc>
                  <a:txBody>
                    <a:bodyPr/>
                    <a:lstStyle/>
                    <a:p>
                      <a:r>
                        <a:rPr lang="en-US" altLang="zh-CN" sz="1100" dirty="0"/>
                        <a:t>Battery</a:t>
                      </a:r>
                      <a:endParaRPr lang="zh-CN" altLang="en-US" sz="1100" dirty="0">
                        <a:latin typeface="+mn-lt"/>
                      </a:endParaRPr>
                    </a:p>
                  </a:txBody>
                  <a:tcPr/>
                </a:tc>
                <a:tc>
                  <a:txBody>
                    <a:bodyPr/>
                    <a:lstStyle/>
                    <a:p>
                      <a:r>
                        <a:rPr lang="en-GB" altLang="zh-CN" sz="1100" dirty="0"/>
                        <a:t>5,160mAh with 66W wired and 50W wireless charging</a:t>
                      </a:r>
                      <a:endParaRPr lang="zh-CN" altLang="en-US" sz="1100" dirty="0">
                        <a:latin typeface="+mn-lt"/>
                      </a:endParaRPr>
                    </a:p>
                  </a:txBody>
                  <a:tcPr/>
                </a:tc>
                <a:tc>
                  <a:txBody>
                    <a:bodyPr/>
                    <a:lstStyle/>
                    <a:p>
                      <a:r>
                        <a:rPr lang="en-GB" altLang="zh-CN" sz="1100" u="none" dirty="0"/>
                        <a:t>5000mAh with 66W wired and no wireless c</a:t>
                      </a:r>
                      <a:r>
                        <a:rPr lang="en-GB" altLang="zh-CN" sz="1100" dirty="0"/>
                        <a:t>harging</a:t>
                      </a:r>
                      <a:endParaRPr lang="zh-CN" altLang="en-US" sz="1100" dirty="0">
                        <a:latin typeface="+mn-lt"/>
                      </a:endParaRPr>
                    </a:p>
                  </a:txBody>
                  <a:tcPr/>
                </a:tc>
                <a:extLst>
                  <a:ext uri="{0D108BD9-81ED-4DB2-BD59-A6C34878D82A}">
                    <a16:rowId xmlns:a16="http://schemas.microsoft.com/office/drawing/2014/main" val="4128134738"/>
                  </a:ext>
                </a:extLst>
              </a:tr>
              <a:tr h="300172">
                <a:tc>
                  <a:txBody>
                    <a:bodyPr/>
                    <a:lstStyle/>
                    <a:p>
                      <a:r>
                        <a:rPr lang="en-US" altLang="zh-CN" sz="1100" dirty="0"/>
                        <a:t>Launch price</a:t>
                      </a:r>
                      <a:endParaRPr lang="zh-CN" altLang="en-US" sz="1100" dirty="0">
                        <a:latin typeface="+mn-lt"/>
                      </a:endParaRPr>
                    </a:p>
                  </a:txBody>
                  <a:tcPr>
                    <a:lnB w="6350" cap="flat">
                      <a:noFill/>
                      <a:prstDash val="solid"/>
                      <a:round/>
                    </a:lnB>
                  </a:tcPr>
                </a:tc>
                <a:tc>
                  <a:txBody>
                    <a:bodyPr/>
                    <a:lstStyle/>
                    <a:p>
                      <a:r>
                        <a:rPr lang="en-GB" altLang="zh-CN" sz="1100" dirty="0"/>
                        <a:t>CNY8,999</a:t>
                      </a:r>
                      <a:endParaRPr lang="zh-CN" altLang="en-US" sz="1100" dirty="0">
                        <a:latin typeface="+mn-lt"/>
                      </a:endParaRPr>
                    </a:p>
                  </a:txBody>
                  <a:tcPr>
                    <a:lnB w="6350" cap="flat">
                      <a:noFill/>
                      <a:prstDash val="solid"/>
                      <a:roun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100" dirty="0"/>
                        <a:t> CNY8,999 </a:t>
                      </a:r>
                      <a:endParaRPr lang="zh-CN" altLang="en-US" sz="1100" dirty="0">
                        <a:latin typeface="+mn-lt"/>
                      </a:endParaRPr>
                    </a:p>
                  </a:txBody>
                  <a:tcPr>
                    <a:lnB w="6350" cap="flat">
                      <a:noFill/>
                      <a:prstDash val="solid"/>
                      <a:miter lim="400000"/>
                    </a:lnB>
                  </a:tcPr>
                </a:tc>
                <a:extLst>
                  <a:ext uri="{0D108BD9-81ED-4DB2-BD59-A6C34878D82A}">
                    <a16:rowId xmlns:a16="http://schemas.microsoft.com/office/drawing/2014/main" val="3835233256"/>
                  </a:ext>
                </a:extLst>
              </a:tr>
              <a:tr h="300172">
                <a:tc gridSpan="2">
                  <a:txBody>
                    <a:bodyPr/>
                    <a:lstStyle/>
                    <a:p>
                      <a:r>
                        <a:rPr lang="en-GB" altLang="zh-CN" sz="800" dirty="0">
                          <a:latin typeface="+mn-lt"/>
                        </a:rPr>
                        <a:t>Source: Omdia, Honor</a:t>
                      </a:r>
                      <a:endParaRPr lang="zh-CN" altLang="en-US" sz="800" dirty="0">
                        <a:latin typeface="+mn-lt"/>
                      </a:endParaRPr>
                    </a:p>
                  </a:txBody>
                  <a:tcPr>
                    <a:lnL w="6350" cap="flat">
                      <a:noFill/>
                      <a:prstDash val="solid"/>
                      <a:round/>
                    </a:lnL>
                    <a:lnR w="6350" cap="flat">
                      <a:noFill/>
                      <a:prstDash val="solid"/>
                      <a:round/>
                    </a:lnR>
                    <a:lnT w="6350" cap="flat">
                      <a:noFill/>
                      <a:prstDash val="solid"/>
                      <a:round/>
                    </a:lnT>
                    <a:lnB w="6350" cap="flat">
                      <a:noFill/>
                      <a:prstDash val="solid"/>
                      <a:round/>
                    </a:lnB>
                    <a:lnTlToBr w="12700" cmpd="sng">
                      <a:noFill/>
                      <a:prstDash val="solid"/>
                    </a:lnTlToBr>
                    <a:lnBlToTr w="12700" cmpd="sng">
                      <a:noFill/>
                      <a:prstDash val="solid"/>
                    </a:lnBlToTr>
                    <a:noFill/>
                  </a:tcPr>
                </a:tc>
                <a:tc hMerge="1">
                  <a:txBody>
                    <a:bodyPr/>
                    <a:lstStyle/>
                    <a:p>
                      <a:endParaRPr lang="zh-CN" altLang="en-US" sz="800" dirty="0">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zh-CN" sz="800" dirty="0">
                          <a:latin typeface="+mn-lt"/>
                        </a:rPr>
                        <a:t>© 2024 Omdia</a:t>
                      </a:r>
                      <a:endParaRPr lang="zh-CN" altLang="en-US" sz="800" dirty="0">
                        <a:latin typeface="+mn-lt"/>
                      </a:endParaRPr>
                    </a:p>
                  </a:txBody>
                  <a:tcPr>
                    <a:lnL w="6350" cap="flat">
                      <a:noFill/>
                      <a:prstDash val="solid"/>
                      <a:round/>
                    </a:lnL>
                    <a:lnR w="635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extLst>
                  <a:ext uri="{0D108BD9-81ED-4DB2-BD59-A6C34878D82A}">
                    <a16:rowId xmlns:a16="http://schemas.microsoft.com/office/drawing/2014/main" val="2364385827"/>
                  </a:ext>
                </a:extLst>
              </a:tr>
            </a:tbl>
          </a:graphicData>
        </a:graphic>
      </p:graphicFrame>
    </p:spTree>
    <p:extLst>
      <p:ext uri="{BB962C8B-B14F-4D97-AF65-F5344CB8AC3E}">
        <p14:creationId xmlns:p14="http://schemas.microsoft.com/office/powerpoint/2010/main" val="66413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p:txBody>
          <a:bodyPr anchor="b"/>
          <a:lstStyle/>
          <a:p>
            <a:r>
              <a:rPr lang="en-GB" sz="3000" dirty="0"/>
              <a:t>“The price of foldable smartphones has been rapidly falling in recent years. As of the second quarter of 2024, the average selling price of foldable smartphones worldwide was $1,180, and the average price of book-type foldables was $1,444, a drop of nearly $300 from the same period two years ago. Chinese OEMs are aggressively targeting foldable phones at more affordable prices, mostly in the domestic China market. Sales in overseas markets are still very low and mostly dominated by Samsung.”</a:t>
            </a:r>
            <a:endParaRPr lang="en-US" sz="30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a:bodyPr>
          <a:lstStyle/>
          <a:p>
            <a:pPr>
              <a:spcBef>
                <a:spcPts val="0"/>
              </a:spcBef>
              <a:spcAft>
                <a:spcPts val="0"/>
              </a:spcAft>
            </a:pPr>
            <a:r>
              <a:rPr lang="en-US" sz="2600" dirty="0"/>
              <a:t>Jusy Hong</a:t>
            </a:r>
            <a:br>
              <a:rPr lang="en-MY" sz="2600" dirty="0"/>
            </a:br>
            <a:r>
              <a:rPr lang="en-US" sz="2600" dirty="0"/>
              <a:t>Senior Research Manager,</a:t>
            </a:r>
          </a:p>
          <a:p>
            <a:pPr>
              <a:spcBef>
                <a:spcPts val="0"/>
              </a:spcBef>
              <a:spcAft>
                <a:spcPts val="0"/>
              </a:spcAft>
            </a:pPr>
            <a:r>
              <a:rPr lang="en-US" sz="2600" dirty="0"/>
              <a:t>Consumer Devices</a:t>
            </a:r>
          </a:p>
        </p:txBody>
      </p:sp>
    </p:spTree>
    <p:extLst>
      <p:ext uri="{BB962C8B-B14F-4D97-AF65-F5344CB8AC3E}">
        <p14:creationId xmlns:p14="http://schemas.microsoft.com/office/powerpoint/2010/main" val="2247180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A2EF-C0BF-4263-8106-312A8B1A03D7}"/>
              </a:ext>
            </a:extLst>
          </p:cNvPr>
          <p:cNvSpPr>
            <a:spLocks noGrp="1"/>
          </p:cNvSpPr>
          <p:nvPr>
            <p:ph type="title"/>
          </p:nvPr>
        </p:nvSpPr>
        <p:spPr/>
        <p:txBody>
          <a:bodyPr/>
          <a:lstStyle/>
          <a:p>
            <a:r>
              <a:rPr lang="en-GB" sz="2800" dirty="0"/>
              <a:t>Huawei launches world’s first “tri-fold” phone, the Huawei Mate XT</a:t>
            </a:r>
            <a:endParaRPr lang="en-US" dirty="0"/>
          </a:p>
        </p:txBody>
      </p:sp>
      <p:sp>
        <p:nvSpPr>
          <p:cNvPr id="3" name="Content Placeholder 2">
            <a:extLst>
              <a:ext uri="{FF2B5EF4-FFF2-40B4-BE49-F238E27FC236}">
                <a16:creationId xmlns:a16="http://schemas.microsoft.com/office/drawing/2014/main" id="{B7520364-6B36-431F-6D7A-BAE832DBC478}"/>
              </a:ext>
            </a:extLst>
          </p:cNvPr>
          <p:cNvSpPr>
            <a:spLocks noGrp="1"/>
          </p:cNvSpPr>
          <p:nvPr>
            <p:ph sz="quarter" idx="10"/>
          </p:nvPr>
        </p:nvSpPr>
        <p:spPr>
          <a:xfrm>
            <a:off x="348314" y="1419910"/>
            <a:ext cx="7461408" cy="4572000"/>
          </a:xfrm>
        </p:spPr>
        <p:txBody>
          <a:bodyPr lIns="0" tIns="72000" rIns="0" bIns="0">
            <a:noAutofit/>
          </a:bodyPr>
          <a:lstStyle/>
          <a:p>
            <a:pPr>
              <a:lnSpc>
                <a:spcPct val="94000"/>
              </a:lnSpc>
            </a:pPr>
            <a:r>
              <a:rPr lang="en-US" dirty="0"/>
              <a:t>Huawei announced the new Mate XT just hours after the iPhone 16 announcement and a year after the Chinese company had announced its new P60 following the iPhone 15 announcement in September 2023.</a:t>
            </a:r>
          </a:p>
          <a:p>
            <a:pPr>
              <a:lnSpc>
                <a:spcPct val="94000"/>
              </a:lnSpc>
            </a:pPr>
            <a:r>
              <a:rPr lang="en-US" dirty="0"/>
              <a:t>The XT is a significant innovation in foldable hardware, featuring two hinges to allow users unfold the display twice, extending the 6.4-inch display first into a 7.9-inch inner display and then to its 10.2-inch full size. </a:t>
            </a:r>
          </a:p>
          <a:p>
            <a:pPr>
              <a:lnSpc>
                <a:spcPct val="94000"/>
              </a:lnSpc>
            </a:pPr>
            <a:r>
              <a:rPr lang="en-US" dirty="0"/>
              <a:t>When entirely folded up, the XT is 12.8mm thick, making it noticeably larger than other premium devices and similar in thickness to the 12.1mm Samsung Z Fold6. At 298g, it is also roughly 20–30% heavier than other premium smartphones. However, when it is unfolded, its display is just 3.6mm thick, beating even the Honor V3.</a:t>
            </a:r>
          </a:p>
          <a:p>
            <a:pPr>
              <a:lnSpc>
                <a:spcPct val="94000"/>
              </a:lnSpc>
            </a:pPr>
            <a:r>
              <a:rPr lang="en-GB" dirty="0"/>
              <a:t>Its full display is a 10.2-inch tri-foldable LTPO OLED with a 120Hz refresh rate and a 2,232×3,184 resolution, meaning it has a 16:11 widescreen, ready for “cinema-level immersive viewing,“ according to Huawei. With widescreen content not fitting the square-like inner screen of book-style foldables, this is a significant improvement to the use case of foldable phones.</a:t>
            </a:r>
            <a:endParaRPr lang="en-US" dirty="0"/>
          </a:p>
          <a:p>
            <a:pPr>
              <a:lnSpc>
                <a:spcPct val="94000"/>
              </a:lnSpc>
            </a:pPr>
            <a:r>
              <a:rPr lang="en-US" dirty="0"/>
              <a:t>It </a:t>
            </a:r>
            <a:r>
              <a:rPr lang="en-GB" dirty="0"/>
              <a:t>runs on Huawei’s own </a:t>
            </a:r>
            <a:r>
              <a:rPr lang="en-GB" dirty="0" err="1"/>
              <a:t>HarmonyOS</a:t>
            </a:r>
            <a:r>
              <a:rPr lang="en-GB" dirty="0"/>
              <a:t> and a Kirin 9000 series chipset with 16GB of RAM on all variants.</a:t>
            </a:r>
          </a:p>
          <a:p>
            <a:pPr>
              <a:lnSpc>
                <a:spcPct val="94000"/>
              </a:lnSpc>
            </a:pPr>
            <a:r>
              <a:rPr lang="en-GB" dirty="0"/>
              <a:t>But with a battery capacity of just 4,400mAh (the same as the Samsung Z Fold6), there are concerns that this will not be enough considering the increased power use of the larger display.</a:t>
            </a:r>
          </a:p>
          <a:p>
            <a:pPr>
              <a:lnSpc>
                <a:spcPct val="94000"/>
              </a:lnSpc>
            </a:pPr>
            <a:r>
              <a:rPr lang="en-GB" dirty="0"/>
              <a:t>The XT comes in red and black, starting at 256GB and going up to 1TB of storage options, and costs CNY19,999–21,999 ($2,824–3,106).</a:t>
            </a:r>
            <a:endParaRPr lang="en-US" dirty="0"/>
          </a:p>
        </p:txBody>
      </p:sp>
      <p:sp>
        <p:nvSpPr>
          <p:cNvPr id="5" name="Content Placeholder 4">
            <a:extLst>
              <a:ext uri="{FF2B5EF4-FFF2-40B4-BE49-F238E27FC236}">
                <a16:creationId xmlns:a16="http://schemas.microsoft.com/office/drawing/2014/main" id="{613E4772-EA57-A2C8-EBE6-E3E7FF2469A5}"/>
              </a:ext>
            </a:extLst>
          </p:cNvPr>
          <p:cNvSpPr>
            <a:spLocks noGrp="1"/>
          </p:cNvSpPr>
          <p:nvPr>
            <p:ph sz="quarter" idx="11"/>
          </p:nvPr>
        </p:nvSpPr>
        <p:spPr>
          <a:xfrm>
            <a:off x="7809722" y="1419910"/>
            <a:ext cx="4030789" cy="4572000"/>
          </a:xfrm>
        </p:spPr>
        <p:txBody>
          <a:bodyPr/>
          <a:lstStyle/>
          <a:p>
            <a:pPr marL="0" indent="0">
              <a:buNone/>
            </a:pPr>
            <a:r>
              <a:rPr lang="en-US" b="1" dirty="0"/>
              <a:t>Huawei tri-fold Mate XT phone</a:t>
            </a:r>
          </a:p>
          <a:p>
            <a:endParaRPr lang="en-GB" dirty="0"/>
          </a:p>
        </p:txBody>
      </p:sp>
      <p:sp>
        <p:nvSpPr>
          <p:cNvPr id="4" name="TextBox 3">
            <a:extLst>
              <a:ext uri="{FF2B5EF4-FFF2-40B4-BE49-F238E27FC236}">
                <a16:creationId xmlns:a16="http://schemas.microsoft.com/office/drawing/2014/main" id="{BAB00A4E-266F-9479-3A19-E8FD05531D9A}"/>
              </a:ext>
            </a:extLst>
          </p:cNvPr>
          <p:cNvSpPr txBox="1"/>
          <p:nvPr/>
        </p:nvSpPr>
        <p:spPr>
          <a:xfrm>
            <a:off x="7932405" y="5796096"/>
            <a:ext cx="725126" cy="195814"/>
          </a:xfrm>
          <a:prstGeom prst="rect">
            <a:avLst/>
          </a:prstGeom>
          <a:noFill/>
          <a:effectLst/>
        </p:spPr>
        <p:txBody>
          <a:bodyPr wrap="none" lIns="36000" tIns="36000" rIns="36000" bIns="36000">
            <a:spAutoFit/>
          </a:bodyPr>
          <a:lstStyle/>
          <a:p>
            <a:r>
              <a:rPr lang="en-GB" sz="800" dirty="0">
                <a:solidFill>
                  <a:srgbClr val="000000"/>
                </a:solidFill>
                <a:latin typeface="Calibri" panose="020F0502020204030204" pitchFamily="34" charset="0"/>
              </a:rPr>
              <a:t>Source: Huawei</a:t>
            </a:r>
            <a:endParaRPr lang="en-GB" dirty="0"/>
          </a:p>
        </p:txBody>
      </p:sp>
      <p:pic>
        <p:nvPicPr>
          <p:cNvPr id="2050" name="Picture 2" descr="Huawei Mate XT listed on company's online store, tri-folding design and  storage options revealed - GSMArena.com news">
            <a:extLst>
              <a:ext uri="{FF2B5EF4-FFF2-40B4-BE49-F238E27FC236}">
                <a16:creationId xmlns:a16="http://schemas.microsoft.com/office/drawing/2014/main" id="{A40CE29B-42BE-C720-4F41-4D1C01242E5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13688" y="1822400"/>
            <a:ext cx="3044411" cy="361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106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p:txBody>
          <a:bodyPr anchor="b"/>
          <a:lstStyle/>
          <a:p>
            <a:r>
              <a:rPr lang="en-GB" sz="2800" dirty="0"/>
              <a:t>“The Huawei Mate XT is a significant innovation in smartphone hardware in many ways. It is ultrathin, just 3.6mm thick when unfolded, and expands out to a 10.2-inch panel.  When closed it is 12.8mm thick, noticeably thicker than other phones. It weighs 298g, making it heavier too. With a starting retail price of CNY19,999 ($2,824), it is twice the price of other premium devices. Despite this, demand for the limited amount being sold has been high: the phone has already sold out, and some resellers are reportedly asking for more than $6,000.”</a:t>
            </a:r>
            <a:endParaRPr lang="en-US" sz="28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a:bodyPr>
          <a:lstStyle/>
          <a:p>
            <a:pPr>
              <a:spcBef>
                <a:spcPts val="0"/>
              </a:spcBef>
              <a:spcAft>
                <a:spcPts val="0"/>
              </a:spcAft>
            </a:pPr>
            <a:r>
              <a:rPr lang="en-US" sz="2600" dirty="0"/>
              <a:t>Zaker Li</a:t>
            </a:r>
            <a:br>
              <a:rPr lang="en-MY" sz="2600" dirty="0"/>
            </a:br>
            <a:r>
              <a:rPr lang="en-MY" sz="2600" dirty="0"/>
              <a:t>Principle Analyst</a:t>
            </a:r>
            <a:r>
              <a:rPr lang="en-US" sz="2600" dirty="0"/>
              <a:t>,</a:t>
            </a:r>
          </a:p>
          <a:p>
            <a:pPr>
              <a:spcBef>
                <a:spcPts val="0"/>
              </a:spcBef>
              <a:spcAft>
                <a:spcPts val="0"/>
              </a:spcAft>
            </a:pPr>
            <a:r>
              <a:rPr lang="en-US" sz="2600" dirty="0"/>
              <a:t>Consumer Devices</a:t>
            </a:r>
          </a:p>
        </p:txBody>
      </p:sp>
    </p:spTree>
    <p:extLst>
      <p:ext uri="{BB962C8B-B14F-4D97-AF65-F5344CB8AC3E}">
        <p14:creationId xmlns:p14="http://schemas.microsoft.com/office/powerpoint/2010/main" val="129308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p:txBody>
          <a:bodyPr/>
          <a:lstStyle/>
          <a:p>
            <a:r>
              <a:rPr lang="en-GB" sz="2800" dirty="0"/>
              <a:t>HMD launches Barbie flip feature phone and Fusion modular smartphone</a:t>
            </a:r>
            <a:endParaRPr lang="en-US" dirty="0"/>
          </a:p>
        </p:txBody>
      </p:sp>
      <p:sp>
        <p:nvSpPr>
          <p:cNvPr id="3" name="Content Placeholder 2">
            <a:extLst>
              <a:ext uri="{FF2B5EF4-FFF2-40B4-BE49-F238E27FC236}">
                <a16:creationId xmlns:a16="http://schemas.microsoft.com/office/drawing/2014/main" id="{5C0CCDDB-E306-EB0E-CCBD-B2A892E70159}"/>
              </a:ext>
            </a:extLst>
          </p:cNvPr>
          <p:cNvSpPr>
            <a:spLocks noGrp="1"/>
          </p:cNvSpPr>
          <p:nvPr>
            <p:ph sz="quarter" idx="10"/>
          </p:nvPr>
        </p:nvSpPr>
        <p:spPr>
          <a:xfrm>
            <a:off x="348314" y="1419910"/>
            <a:ext cx="5969154" cy="4572000"/>
          </a:xfrm>
        </p:spPr>
        <p:txBody>
          <a:bodyPr>
            <a:noAutofit/>
          </a:bodyPr>
          <a:lstStyle/>
          <a:p>
            <a:r>
              <a:rPr lang="en-GB" sz="1200" dirty="0"/>
              <a:t>After teasing it at MWC Barcelona 2024 in February, HMD has finally launched its Barbie flip phone, made in partnership with Mattel.</a:t>
            </a:r>
          </a:p>
          <a:p>
            <a:r>
              <a:rPr lang="en-GB" sz="1200" dirty="0"/>
              <a:t>As a feature phone, it only takes calls and messages and has a small 2.3-inch TFT-LCD inner display with 240×320 resolution in a 4:3 ratio and a tiny 1.77-inch cover screen. The camera has just 0.3MP in Europe, although the US version, which is coming soon, will be equipped with a 5MP camera.</a:t>
            </a:r>
          </a:p>
          <a:p>
            <a:r>
              <a:rPr lang="en-GB" sz="1200" dirty="0"/>
              <a:t>It is available for £99 on HMD in the UK and the EU, in selected retail stores in the UK, and will be coming to the US soon. There are also accessories, including a phone strap, replaceable covers, and decorative stickers and rhinestones. </a:t>
            </a:r>
          </a:p>
          <a:p>
            <a:r>
              <a:rPr lang="en-GB" sz="1200" dirty="0"/>
              <a:t>HMD also released its new Fusion smartphone, which is much in line with the brand’s previous low-end devices but with a crucial difference. The HMD Fusion is equipped on the back with what HMD is calling “Smart Pin,” which will allow users to add “Smart Outfits” cases to the phone. These pins give power and two-way communication to the case to allow for uses such as handheld gaming controls, ring lights, camera grips, solar arrays, and more.</a:t>
            </a:r>
          </a:p>
          <a:p>
            <a:r>
              <a:rPr lang="en-GB" sz="1200" dirty="0"/>
              <a:t>HMD says the Smart Outfits are all open source, and it will not gatekeep control. It hopes to incentivize third-party developers to create their own Smart Outfits for the phone.</a:t>
            </a:r>
          </a:p>
          <a:p>
            <a:r>
              <a:rPr lang="en-GB" sz="1200" dirty="0"/>
              <a:t>It is not clear what HMD Fusion’s target audience is, but a key use case could be small business owners using the phone for work, whether that be as a payment terminal, barcode reader, or something else.</a:t>
            </a:r>
          </a:p>
          <a:p>
            <a:r>
              <a:rPr lang="en-GB" sz="1200" dirty="0"/>
              <a:t>Users can also replace the screen and the battery, just as with previous HMD-made Nokia phones and the recently released HMD Skyline series. Parts are available via iFixit for seven years.</a:t>
            </a:r>
          </a:p>
          <a:p>
            <a:endParaRPr lang="en-GB" sz="1200" dirty="0"/>
          </a:p>
          <a:p>
            <a:endParaRPr lang="en-GB" sz="1200" dirty="0"/>
          </a:p>
          <a:p>
            <a:endParaRPr lang="en-GB" sz="1200" dirty="0"/>
          </a:p>
        </p:txBody>
      </p:sp>
      <p:sp>
        <p:nvSpPr>
          <p:cNvPr id="6" name="Content Placeholder 5">
            <a:extLst>
              <a:ext uri="{FF2B5EF4-FFF2-40B4-BE49-F238E27FC236}">
                <a16:creationId xmlns:a16="http://schemas.microsoft.com/office/drawing/2014/main" id="{C289DE60-0F5B-A0D6-50F9-1BDC4351522D}"/>
              </a:ext>
            </a:extLst>
          </p:cNvPr>
          <p:cNvSpPr>
            <a:spLocks noGrp="1"/>
          </p:cNvSpPr>
          <p:nvPr>
            <p:ph sz="quarter" idx="11"/>
          </p:nvPr>
        </p:nvSpPr>
        <p:spPr>
          <a:xfrm>
            <a:off x="6484776" y="1419910"/>
            <a:ext cx="5355735" cy="4572000"/>
          </a:xfrm>
        </p:spPr>
        <p:txBody>
          <a:bodyPr/>
          <a:lstStyle/>
          <a:p>
            <a:pPr marL="0" indent="0">
              <a:buNone/>
            </a:pPr>
            <a:r>
              <a:rPr lang="en-US" sz="1200" b="1" dirty="0"/>
              <a:t>HMD Barbie phone with wrist strap, back cover, and sticker accessories (left) HMD Fusion phone with Smart Outfit capability highlighted (right)</a:t>
            </a:r>
          </a:p>
          <a:p>
            <a:endParaRPr lang="en-GB" dirty="0"/>
          </a:p>
        </p:txBody>
      </p:sp>
      <p:sp>
        <p:nvSpPr>
          <p:cNvPr id="16" name="TextBox 15">
            <a:extLst>
              <a:ext uri="{FF2B5EF4-FFF2-40B4-BE49-F238E27FC236}">
                <a16:creationId xmlns:a16="http://schemas.microsoft.com/office/drawing/2014/main" id="{1E09C8FE-FB1B-6012-8A52-F589BC294E96}"/>
              </a:ext>
            </a:extLst>
          </p:cNvPr>
          <p:cNvSpPr txBox="1"/>
          <p:nvPr/>
        </p:nvSpPr>
        <p:spPr>
          <a:xfrm>
            <a:off x="6592367" y="5168947"/>
            <a:ext cx="943134" cy="195814"/>
          </a:xfrm>
          <a:prstGeom prst="rect">
            <a:avLst/>
          </a:prstGeom>
          <a:noFill/>
          <a:effectLst/>
        </p:spPr>
        <p:txBody>
          <a:bodyPr wrap="none" lIns="36000" tIns="36000" rIns="36000" bIns="36000">
            <a:spAutoFit/>
          </a:bodyPr>
          <a:lstStyle/>
          <a:p>
            <a:r>
              <a:rPr lang="en-GB" sz="800" dirty="0">
                <a:latin typeface="Calibri" panose="020F0502020204030204" pitchFamily="34" charset="0"/>
              </a:rPr>
              <a:t>Source</a:t>
            </a:r>
            <a:r>
              <a:rPr lang="en-GB" sz="800" dirty="0">
                <a:solidFill>
                  <a:srgbClr val="000000"/>
                </a:solidFill>
                <a:latin typeface="Calibri" panose="020F0502020204030204" pitchFamily="34" charset="0"/>
              </a:rPr>
              <a:t>: HMD/Mattel</a:t>
            </a:r>
            <a:endParaRPr lang="en-GB" dirty="0"/>
          </a:p>
        </p:txBody>
      </p:sp>
      <p:pic>
        <p:nvPicPr>
          <p:cNvPr id="2" name="Picture 1">
            <a:extLst>
              <a:ext uri="{FF2B5EF4-FFF2-40B4-BE49-F238E27FC236}">
                <a16:creationId xmlns:a16="http://schemas.microsoft.com/office/drawing/2014/main" id="{42A0934B-620D-200E-8B47-96CD16CCB2C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592367" y="2338142"/>
            <a:ext cx="3056276" cy="2669266"/>
          </a:xfrm>
          <a:prstGeom prst="rect">
            <a:avLst/>
          </a:prstGeom>
        </p:spPr>
      </p:pic>
      <p:pic>
        <p:nvPicPr>
          <p:cNvPr id="1026" name="Picture 2" descr="HMD Fusion | Customizable smart phone">
            <a:extLst>
              <a:ext uri="{FF2B5EF4-FFF2-40B4-BE49-F238E27FC236}">
                <a16:creationId xmlns:a16="http://schemas.microsoft.com/office/drawing/2014/main" id="{B700D537-9647-C1E5-6336-5B426C59679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923542" y="2338142"/>
            <a:ext cx="1959316" cy="266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490933"/>
      </p:ext>
    </p:extLst>
  </p:cSld>
  <p:clrMapOvr>
    <a:masterClrMapping/>
  </p:clrMapOvr>
</p:sld>
</file>

<file path=ppt/theme/theme1.xml><?xml version="1.0" encoding="utf-8"?>
<a:theme xmlns:a="http://schemas.openxmlformats.org/drawingml/2006/main" name="1_Office Theme">
  <a:themeElements>
    <a:clrScheme name="Omdia Col Test">
      <a:dk1>
        <a:srgbClr val="000000"/>
      </a:dk1>
      <a:lt1>
        <a:srgbClr val="FFFFFF"/>
      </a:lt1>
      <a:dk2>
        <a:srgbClr val="4B4B4B"/>
      </a:dk2>
      <a:lt2>
        <a:srgbClr val="999999"/>
      </a:lt2>
      <a:accent1>
        <a:srgbClr val="6D2CA7"/>
      </a:accent1>
      <a:accent2>
        <a:srgbClr val="EB4EAC"/>
      </a:accent2>
      <a:accent3>
        <a:srgbClr val="3472E4"/>
      </a:accent3>
      <a:accent4>
        <a:srgbClr val="1DA786"/>
      </a:accent4>
      <a:accent5>
        <a:srgbClr val="EDA509"/>
      </a:accent5>
      <a:accent6>
        <a:srgbClr val="E44C24"/>
      </a:accent6>
      <a:hlink>
        <a:srgbClr val="6D2CA7"/>
      </a:hlink>
      <a:folHlink>
        <a:srgbClr val="A05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effectLst/>
      </a:spPr>
      <a:bodyPr wrap="square" lIns="90000" rIns="90000" rtlCol="0" anchor="t">
        <a:spAutoFit/>
      </a:bodyPr>
      <a:lstStyle>
        <a:defPPr algn="l">
          <a:defRPr sz="1400" dirty="0" err="1" smtClean="0"/>
        </a:defPPr>
      </a:lstStyle>
    </a:txDef>
  </a:objectDefaults>
  <a:extraClrSchemeLst/>
  <a:extLst>
    <a:ext uri="{05A4C25C-085E-4340-85A3-A5531E510DB2}">
      <thm15:themeFamily xmlns:thm15="http://schemas.microsoft.com/office/thememl/2012/main" name="modified_New_generic_PPT_12pt - Copy.pptx" id="{8F27BBBA-823C-4ACB-AE4C-1F1277CCB67D}" vid="{4B4B70D5-0C63-439A-A283-40009929CD61}"/>
    </a:ext>
  </a:extLst>
</a:theme>
</file>

<file path=ppt/theme/theme2.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2152</Words>
  <Application>Microsoft Office PowerPoint</Application>
  <PresentationFormat>Widescreen</PresentationFormat>
  <Paragraphs>113</Paragraphs>
  <Slides>13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1_Office Theme</vt:lpstr>
      <vt:lpstr>Smartphone Need-to-Know – September 2024</vt:lpstr>
      <vt:lpstr>Contents</vt:lpstr>
      <vt:lpstr>Apple announces new iPhone 16 series, ready for launch of Apple Intelligence later this year</vt:lpstr>
      <vt:lpstr>“The new Camera Control button is arguably the biggest camera hardware upgrade to the iPhones since the addition of a second lens with the iPhone X, but it has wider implications than just iPhone photography. With Apple already priming the idea of AI image understanding, the Camera Control button could have big implications for how Apple Intelligence is implemented into the user experience.”</vt:lpstr>
      <vt:lpstr>Honor announces new Magic V3 smartphone at IFA 2024, the thinnest-ever book-style foldable</vt:lpstr>
      <vt:lpstr>“The price of foldable smartphones has been rapidly falling in recent years. As of the second quarter of 2024, the average selling price of foldable smartphones worldwide was $1,180, and the average price of book-type foldables was $1,444, a drop of nearly $300 from the same period two years ago. Chinese OEMs are aggressively targeting foldable phones at more affordable prices, mostly in the domestic China market. Sales in overseas markets are still very low and mostly dominated by Samsung.”</vt:lpstr>
      <vt:lpstr>Huawei launches world’s first “tri-fold” phone, the Huawei Mate XT</vt:lpstr>
      <vt:lpstr>“The Huawei Mate XT is a significant innovation in smartphone hardware in many ways. It is ultrathin, just 3.6mm thick when unfolded, and expands out to a 10.2-inch panel.  When closed it is 12.8mm thick, noticeably thicker than other phones. It weighs 298g, making it heavier too. With a starting retail price of CNY19,999 ($2,824), it is twice the price of other premium devices. Despite this, demand for the limited amount being sold has been high: the phone has already sold out, and some resellers are reportedly asking for more than $6,000.”</vt:lpstr>
      <vt:lpstr>HMD launches Barbie flip feature phone and Fusion modular smartphone</vt:lpstr>
      <vt:lpstr>“The Barbie phone is not only a fantastic marketing opportunity for both HMD and Mattel, it would also be a great starter phone for kids. Parents increasingly want to restrict how much access their kids have to full internet access and social media. Making a ‘dumb phone’ that still appeals to children is a fantastic way of introducing technology to the new generation.”</vt:lpstr>
      <vt:lpstr>Appendix</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2024-09-20T07:52:42Z</dcterms:created>
  <dcterms:modified xsi:type="dcterms:W3CDTF">2024-09-20T07:52:48Z</dcterms:modified>
</cp:coreProperties>
</file>