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971" r:id="rId1"/>
  </p:sldMasterIdLst>
  <p:notesMasterIdLst>
    <p:notesMasterId r:id="rId28"/>
  </p:notesMasterIdLst>
  <p:handoutMasterIdLst>
    <p:handoutMasterId r:id="rId29"/>
  </p:handoutMasterIdLst>
  <p:sldIdLst>
    <p:sldId id="2147473214" r:id="rId2"/>
    <p:sldId id="2147473217" r:id="rId3"/>
    <p:sldId id="754" r:id="rId4"/>
    <p:sldId id="2147473313" r:id="rId5"/>
    <p:sldId id="334" r:id="rId6"/>
    <p:sldId id="2147473250" r:id="rId7"/>
    <p:sldId id="2147473256" r:id="rId8"/>
    <p:sldId id="361" r:id="rId9"/>
    <p:sldId id="2147473311" r:id="rId10"/>
    <p:sldId id="2147473312" r:id="rId11"/>
    <p:sldId id="363" r:id="rId12"/>
    <p:sldId id="2147473252" r:id="rId13"/>
    <p:sldId id="2147473258" r:id="rId14"/>
    <p:sldId id="341" r:id="rId15"/>
    <p:sldId id="2147473259" r:id="rId16"/>
    <p:sldId id="2147473260" r:id="rId17"/>
    <p:sldId id="2147473315" r:id="rId18"/>
    <p:sldId id="2147473244" r:id="rId19"/>
    <p:sldId id="2147473261" r:id="rId20"/>
    <p:sldId id="2147473242" r:id="rId21"/>
    <p:sldId id="362" r:id="rId22"/>
    <p:sldId id="2147473255" r:id="rId23"/>
    <p:sldId id="2147473314" r:id="rId24"/>
    <p:sldId id="277" r:id="rId25"/>
    <p:sldId id="380" r:id="rId26"/>
    <p:sldId id="28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F26B43"/>
          </p15:clr>
        </p15:guide>
        <p15:guide id="3" orient="horz" pos="218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7C8A"/>
    <a:srgbClr val="6D2CA7"/>
    <a:srgbClr val="E44D25"/>
    <a:srgbClr val="7B260F"/>
    <a:srgbClr val="AE3716"/>
    <a:srgbClr val="C84227"/>
    <a:srgbClr val="D8203A"/>
    <a:srgbClr val="2D67CE"/>
    <a:srgbClr val="204281"/>
    <a:srgbClr val="3063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31F294-3AA1-4ABD-957D-E18E1043B3FE}" v="4" dt="2024-10-30T17:21:35.378"/>
  </p1510:revLst>
</p1510:revInfo>
</file>

<file path=ppt/tableStyles.xml><?xml version="1.0" encoding="utf-8"?>
<a:tblStyleLst xmlns:a="http://schemas.openxmlformats.org/drawingml/2006/main" def="{5C22544A-7EE6-4342-B048-85BDC9FD1C3A}">
  <a:tblStyle styleId="{D51ADE6A-740E-44AE-83CC-AE7238B6C88D}" styleName="OMDIA">
    <a:tblBg/>
    <a:wholeTbl>
      <a:tcTxStyle b="off" i="off">
        <a:fontRef idx="minor">
          <a:srgbClr val="585858"/>
        </a:fontRef>
        <a:srgbClr val="000000"/>
      </a:tcTxStyle>
      <a:tcStyle>
        <a:tcBdr>
          <a:left>
            <a:ln w="6350" cap="flat">
              <a:solidFill>
                <a:srgbClr val="FFFFFF"/>
              </a:solidFill>
              <a:prstDash val="solid"/>
              <a:round/>
            </a:ln>
          </a:left>
          <a:right>
            <a:ln w="6350" cap="flat">
              <a:solidFill>
                <a:srgbClr val="FFFFFF"/>
              </a:solidFill>
              <a:prstDash val="solid"/>
              <a:round/>
            </a:ln>
          </a:right>
          <a:top>
            <a:ln w="6350" cap="flat">
              <a:solidFill>
                <a:schemeClr val="lt1"/>
              </a:solidFill>
              <a:prstDash val="solid"/>
              <a:miter lim="400000"/>
            </a:ln>
          </a:top>
          <a:bottom>
            <a:ln w="6350" cap="flat">
              <a:solidFill>
                <a:schemeClr val="lt1"/>
              </a:solidFill>
              <a:prstDash val="solid"/>
              <a:miter lim="400000"/>
            </a:ln>
          </a:bottom>
          <a:insideH>
            <a:ln w="6350" cap="flat">
              <a:solidFill>
                <a:srgbClr val="6D2CA7"/>
              </a:solidFill>
              <a:prstDash val="solid"/>
              <a:miter lim="400000"/>
            </a:ln>
          </a:insideH>
          <a:insideV>
            <a:ln w="0" cap="flat">
              <a:solidFill>
                <a:srgbClr val="FFFFFF"/>
              </a:solidFill>
              <a:prstDash val="solid"/>
              <a:round/>
            </a:ln>
          </a:insideV>
        </a:tcBdr>
        <a:fill>
          <a:solidFill>
            <a:srgbClr val="FFFFFF"/>
          </a:solidFill>
        </a:fill>
      </a:tcStyle>
    </a:wholeTbl>
    <a:band1H>
      <a:tcTxStyle/>
      <a:tcStyle>
        <a:tcBdr/>
        <a:fill>
          <a:solidFill>
            <a:srgbClr val="EDE1F7"/>
          </a:solidFill>
        </a:fill>
      </a:tcStyle>
    </a:band1H>
    <a:band2H>
      <a:tcTxStyle/>
      <a:tcStyle>
        <a:tcBdr/>
        <a:fill>
          <a:solidFill>
            <a:srgbClr val="FFFFFF"/>
          </a:solidFill>
        </a:fill>
      </a:tcStyle>
    </a:band2H>
    <a:band1V>
      <a:tcStyle>
        <a:tcBdr/>
        <a:fill>
          <a:solidFill>
            <a:srgbClr val="EDE1F7"/>
          </a:solidFill>
        </a:fill>
      </a:tcStyle>
    </a:band1V>
    <a:band2V>
      <a:tcStyle>
        <a:tcBdr/>
        <a:fill>
          <a:solidFill>
            <a:srgbClr val="FFFFFF"/>
          </a:solidFill>
        </a:fill>
      </a:tcStyle>
    </a:band2V>
    <a:lastCol>
      <a:tcTxStyle b="off" i="off">
        <a:font>
          <a:latin typeface="Calibri (Body)"/>
          <a:ea typeface="Calibri (Body)"/>
          <a:cs typeface="Calibri (Body)"/>
        </a:font>
        <a:srgbClr val="000000"/>
      </a:tcTxStyle>
      <a:tcStyle>
        <a:tcBdr>
          <a:left>
            <a:ln w="6350" cap="flat">
              <a:solidFill>
                <a:srgbClr val="FFFFFF"/>
              </a:solidFill>
              <a:prstDash val="solid"/>
              <a:round/>
            </a:ln>
          </a:left>
          <a:right>
            <a:ln w="6350" cap="flat">
              <a:solidFill>
                <a:srgbClr val="FFFFFF"/>
              </a:solidFill>
              <a:prstDash val="solid"/>
              <a:round/>
            </a:ln>
          </a:right>
          <a:top>
            <a:ln w="6350" cap="flat">
              <a:solidFill>
                <a:srgbClr val="FFFFFF"/>
              </a:solidFill>
              <a:prstDash val="solid"/>
              <a:round/>
            </a:ln>
          </a:top>
          <a:bottom>
            <a:ln w="6350" cap="flat">
              <a:solidFill>
                <a:srgbClr val="FFFFFF"/>
              </a:solidFill>
              <a:prstDash val="solid"/>
              <a:round/>
            </a:ln>
          </a:bottom>
          <a:insideH>
            <a:ln w="6350" cap="flat">
              <a:solidFill>
                <a:srgbClr val="FFFFFF"/>
              </a:solidFill>
              <a:prstDash val="solid"/>
              <a:round/>
            </a:ln>
          </a:insideH>
          <a:insideV>
            <a:ln w="6350" cap="flat">
              <a:solidFill>
                <a:srgbClr val="FFFFFF"/>
              </a:solidFill>
              <a:prstDash val="solid"/>
              <a:round/>
            </a:ln>
          </a:insideV>
        </a:tcBdr>
        <a:fill>
          <a:solidFill>
            <a:srgbClr val="FFFFFF"/>
          </a:solidFill>
        </a:fill>
      </a:tcStyle>
    </a:lastCol>
    <a:firstCol>
      <a:tcTxStyle b="off" i="off">
        <a:font>
          <a:latin typeface="Calibri (Body)"/>
          <a:ea typeface="Calibri (Body)"/>
          <a:cs typeface="Calibri (Body)"/>
        </a:font>
        <a:srgbClr val="333333"/>
      </a:tcTxStyle>
      <a:tcStyle>
        <a:tcBdr>
          <a:left>
            <a:ln w="6350" cap="flat">
              <a:solidFill>
                <a:srgbClr val="FFFFFF"/>
              </a:solidFill>
              <a:prstDash val="solid"/>
              <a:round/>
            </a:ln>
          </a:left>
          <a:right>
            <a:ln w="6350" cap="flat">
              <a:solidFill>
                <a:srgbClr val="FFFFFF"/>
              </a:solidFill>
              <a:prstDash val="solid"/>
              <a:round/>
            </a:ln>
          </a:right>
          <a:top>
            <a:ln w="6350" cap="flat">
              <a:solidFill>
                <a:srgbClr val="FFFFFF"/>
              </a:solidFill>
              <a:prstDash val="solid"/>
              <a:round/>
            </a:ln>
          </a:top>
          <a:bottom>
            <a:ln w="6350" cap="flat">
              <a:solidFill>
                <a:srgbClr val="FFFFFF"/>
              </a:solidFill>
              <a:prstDash val="solid"/>
              <a:round/>
            </a:ln>
          </a:bottom>
          <a:insideH>
            <a:ln w="6350" cap="flat">
              <a:solidFill>
                <a:srgbClr val="FFFFFF"/>
              </a:solidFill>
              <a:prstDash val="solid"/>
              <a:round/>
            </a:ln>
          </a:insideH>
          <a:insideV>
            <a:ln w="6350" cap="flat">
              <a:solidFill>
                <a:srgbClr val="FFFFFF"/>
              </a:solidFill>
              <a:prstDash val="solid"/>
              <a:round/>
            </a:ln>
          </a:insideV>
        </a:tcBdr>
        <a:fill>
          <a:solidFill>
            <a:srgbClr val="FFFFFF"/>
          </a:solidFill>
        </a:fill>
      </a:tcStyle>
    </a:firstCol>
    <a:lastRow>
      <a:tcTxStyle b="on" i="off">
        <a:font>
          <a:latin typeface="Calibri (Body)"/>
          <a:ea typeface="Calibri (Body)"/>
          <a:cs typeface="Calibri (Body)"/>
        </a:font>
        <a:srgbClr val="6D2CA7"/>
      </a:tcTxStyle>
      <a:tcStyle>
        <a:tcBdr>
          <a:left>
            <a:ln w="6350" cap="flat">
              <a:solidFill>
                <a:srgbClr val="FFFFFF"/>
              </a:solidFill>
              <a:prstDash val="solid"/>
              <a:round/>
            </a:ln>
          </a:left>
          <a:right>
            <a:ln w="6350" cap="flat">
              <a:solidFill>
                <a:srgbClr val="FFFFFF"/>
              </a:solidFill>
              <a:prstDash val="solid"/>
              <a:round/>
            </a:ln>
          </a:right>
          <a:top>
            <a:ln w="6350" cap="flat">
              <a:solidFill>
                <a:srgbClr val="6D2CA7"/>
              </a:solidFill>
              <a:prstDash val="solid"/>
              <a:round/>
            </a:ln>
          </a:top>
          <a:bottom>
            <a:ln w="6350" cap="flat">
              <a:solidFill>
                <a:srgbClr val="FFFFFF"/>
              </a:solidFill>
              <a:prstDash val="solid"/>
              <a:round/>
            </a:ln>
          </a:bottom>
          <a:insideH>
            <a:ln w="6350" cap="flat">
              <a:solidFill>
                <a:srgbClr val="FFFFFF"/>
              </a:solidFill>
              <a:prstDash val="solid"/>
              <a:round/>
            </a:ln>
          </a:insideH>
          <a:insideV>
            <a:ln w="0" cap="flat">
              <a:solidFill>
                <a:srgbClr val="FFFFFF"/>
              </a:solidFill>
              <a:prstDash val="solid"/>
              <a:round/>
            </a:ln>
          </a:insideV>
        </a:tcBdr>
        <a:fill>
          <a:solidFill>
            <a:srgbClr val="FFFFFF"/>
          </a:solidFill>
        </a:fill>
      </a:tcStyle>
    </a:lastRow>
    <a:firstRow>
      <a:tcTxStyle b="off" i="off">
        <a:fontRef idx="minor">
          <a:srgbClr val="6D2CA7"/>
        </a:fontRef>
        <a:srgbClr val="6D2CA7"/>
      </a:tcTxStyle>
      <a:tcStyle>
        <a:tcBdr>
          <a:left>
            <a:ln w="0" cap="flat">
              <a:solidFill>
                <a:srgbClr val="FFFFFF"/>
              </a:solidFill>
              <a:prstDash val="solid"/>
              <a:round/>
            </a:ln>
          </a:left>
          <a:right>
            <a:ln w="0" cap="flat">
              <a:solidFill>
                <a:srgbClr val="FFFFFF"/>
              </a:solidFill>
              <a:prstDash val="solid"/>
              <a:round/>
            </a:ln>
          </a:right>
          <a:top>
            <a:ln w="6350" cap="flat">
              <a:solidFill>
                <a:srgbClr val="FFFFFF"/>
              </a:solidFill>
              <a:prstDash val="solid"/>
              <a:miter lim="400000"/>
            </a:ln>
          </a:top>
          <a:bottom>
            <a:ln w="6350" cap="flat">
              <a:solidFill>
                <a:srgbClr val="6D2CA7"/>
              </a:solidFill>
              <a:prstDash val="solid"/>
              <a:round/>
            </a:ln>
          </a:bottom>
          <a:insideH>
            <a:ln w="0" cap="flat">
              <a:solidFill>
                <a:srgbClr val="FFFFFF"/>
              </a:solidFill>
              <a:prstDash val="solid"/>
              <a:round/>
            </a:ln>
          </a:insideH>
          <a:insideV>
            <a:ln w="10160" cap="flat">
              <a:solidFill>
                <a:srgbClr val="FFFFFF"/>
              </a:solidFill>
              <a:prstDash val="solid"/>
              <a:round/>
            </a:ln>
          </a:insideV>
        </a:tcBdr>
        <a:fill>
          <a:solidFill>
            <a:srgbClr val="FFFFFF"/>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220" autoAdjust="0"/>
  </p:normalViewPr>
  <p:slideViewPr>
    <p:cSldViewPr snapToGrid="0" showGuides="1">
      <p:cViewPr varScale="1">
        <p:scale>
          <a:sx n="106" d="100"/>
          <a:sy n="106" d="100"/>
        </p:scale>
        <p:origin x="756" y="102"/>
      </p:cViewPr>
      <p:guideLst>
        <p:guide pos="3840"/>
        <p:guide orient="horz" pos="2183"/>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A1B3C5-BAF1-4D93-97A5-27FC91BFC5ED}"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6A97225B-BB44-4FD5-A391-C55F34268970}">
      <dgm:prSet phldrT="[Text]" custT="1"/>
      <dgm:spPr/>
      <dgm:t>
        <a:bodyPr/>
        <a:lstStyle/>
        <a:p>
          <a:r>
            <a:rPr lang="en-US" sz="1800" b="1" dirty="0"/>
            <a:t>Eliminate program waste</a:t>
          </a:r>
        </a:p>
      </dgm:t>
    </dgm:pt>
    <dgm:pt modelId="{901D48E1-4E7D-4DE3-8AB1-C5E0405452D2}" type="parTrans" cxnId="{E1E43188-7AB1-4C0E-9BAF-034CBE754B4A}">
      <dgm:prSet/>
      <dgm:spPr/>
      <dgm:t>
        <a:bodyPr/>
        <a:lstStyle/>
        <a:p>
          <a:endParaRPr lang="en-US" sz="1600" b="0"/>
        </a:p>
      </dgm:t>
    </dgm:pt>
    <dgm:pt modelId="{10151B43-E9DE-4A01-BEE1-62B73D1D4970}" type="sibTrans" cxnId="{E1E43188-7AB1-4C0E-9BAF-034CBE754B4A}">
      <dgm:prSet/>
      <dgm:spPr/>
      <dgm:t>
        <a:bodyPr/>
        <a:lstStyle/>
        <a:p>
          <a:endParaRPr lang="en-US" sz="1600" b="0"/>
        </a:p>
      </dgm:t>
    </dgm:pt>
    <dgm:pt modelId="{C4F44CCB-670F-4336-AFAB-681D2B355452}">
      <dgm:prSet phldrT="[Text]" custT="1"/>
      <dgm:spPr/>
      <dgm:t>
        <a:bodyPr/>
        <a:lstStyle/>
        <a:p>
          <a:pPr algn="ctr"/>
          <a:r>
            <a:rPr lang="en-US" sz="1600" b="0" dirty="0"/>
            <a:t>Cut underperforming partner programs and invest in top programs and partners that target key markets. Create turnkey, pre-configured solutions that can be easily managed which offer rapid time-to-market. Expand co-selling/marketing to increase partner success.</a:t>
          </a:r>
        </a:p>
      </dgm:t>
    </dgm:pt>
    <dgm:pt modelId="{EE3684DD-D8DC-4536-8B6A-3C0EDF08DF0C}" type="parTrans" cxnId="{DAE9378D-7886-4A02-B0DA-ED6CD16F3B2D}">
      <dgm:prSet/>
      <dgm:spPr/>
      <dgm:t>
        <a:bodyPr/>
        <a:lstStyle/>
        <a:p>
          <a:endParaRPr lang="en-US" sz="1600" b="0"/>
        </a:p>
      </dgm:t>
    </dgm:pt>
    <dgm:pt modelId="{4ABBB5DA-DE83-4E7F-B05F-1040B0EDF8B5}" type="sibTrans" cxnId="{DAE9378D-7886-4A02-B0DA-ED6CD16F3B2D}">
      <dgm:prSet/>
      <dgm:spPr/>
      <dgm:t>
        <a:bodyPr/>
        <a:lstStyle/>
        <a:p>
          <a:endParaRPr lang="en-US" sz="1600" b="0"/>
        </a:p>
      </dgm:t>
    </dgm:pt>
    <dgm:pt modelId="{602AE821-83DD-4819-A746-5201523F7A97}">
      <dgm:prSet phldrT="[Text]" custT="1"/>
      <dgm:spPr/>
      <dgm:t>
        <a:bodyPr/>
        <a:lstStyle/>
        <a:p>
          <a:r>
            <a:rPr lang="en-US" sz="1800" b="1" dirty="0"/>
            <a:t>Facilitate partner success</a:t>
          </a:r>
          <a:endParaRPr lang="en-US" sz="1800" b="1" dirty="0">
            <a:solidFill>
              <a:schemeClr val="bg1"/>
            </a:solidFill>
          </a:endParaRPr>
        </a:p>
      </dgm:t>
    </dgm:pt>
    <dgm:pt modelId="{7F183728-CC56-4E00-8964-65A71CBA0E37}" type="parTrans" cxnId="{65E89D03-EDFA-4D4B-B5AA-C5F9319B6F6B}">
      <dgm:prSet/>
      <dgm:spPr/>
      <dgm:t>
        <a:bodyPr/>
        <a:lstStyle/>
        <a:p>
          <a:endParaRPr lang="en-US" sz="1600" b="0"/>
        </a:p>
      </dgm:t>
    </dgm:pt>
    <dgm:pt modelId="{39AA1919-FEB7-4D84-81E5-FCC3A562FF80}" type="sibTrans" cxnId="{65E89D03-EDFA-4D4B-B5AA-C5F9319B6F6B}">
      <dgm:prSet/>
      <dgm:spPr/>
      <dgm:t>
        <a:bodyPr/>
        <a:lstStyle/>
        <a:p>
          <a:endParaRPr lang="en-US" sz="1600" b="0"/>
        </a:p>
      </dgm:t>
    </dgm:pt>
    <dgm:pt modelId="{65E9CAA0-78C7-4A9C-A6AF-9A1B7D6B01CB}">
      <dgm:prSet phldrT="[Text]" custT="1"/>
      <dgm:spPr/>
      <dgm:t>
        <a:bodyPr/>
        <a:lstStyle/>
        <a:p>
          <a:pPr algn="ctr"/>
          <a:r>
            <a:rPr lang="en-US" sz="1600" b="0" dirty="0">
              <a:solidFill>
                <a:schemeClr val="tx1"/>
              </a:solidFill>
            </a:rPr>
            <a:t>Empower partners to develop custom AI solutions by supplying them with tools to innovate, like open APIs and AI toolkits. Launch cybersecurity training and certification programs that afford partners with robust security and incentives for compliance.</a:t>
          </a:r>
        </a:p>
      </dgm:t>
    </dgm:pt>
    <dgm:pt modelId="{4DEAD771-C545-4D54-B7C2-CEA30A444150}" type="parTrans" cxnId="{61AF806C-4E19-496F-B198-E162A0384DDB}">
      <dgm:prSet/>
      <dgm:spPr/>
      <dgm:t>
        <a:bodyPr/>
        <a:lstStyle/>
        <a:p>
          <a:endParaRPr lang="en-US" sz="1600" b="0"/>
        </a:p>
      </dgm:t>
    </dgm:pt>
    <dgm:pt modelId="{5FF23AB9-1D04-4E21-B878-432D6C5C9EB6}" type="sibTrans" cxnId="{61AF806C-4E19-496F-B198-E162A0384DDB}">
      <dgm:prSet/>
      <dgm:spPr/>
      <dgm:t>
        <a:bodyPr/>
        <a:lstStyle/>
        <a:p>
          <a:endParaRPr lang="en-US" sz="1600" b="0"/>
        </a:p>
      </dgm:t>
    </dgm:pt>
    <dgm:pt modelId="{3074694D-75BB-48CD-8428-3D94346617A5}" type="pres">
      <dgm:prSet presAssocID="{29A1B3C5-BAF1-4D93-97A5-27FC91BFC5ED}" presName="Name0" presStyleCnt="0">
        <dgm:presLayoutVars>
          <dgm:chMax/>
          <dgm:chPref val="3"/>
          <dgm:dir/>
          <dgm:animOne val="branch"/>
          <dgm:animLvl val="lvl"/>
        </dgm:presLayoutVars>
      </dgm:prSet>
      <dgm:spPr/>
    </dgm:pt>
    <dgm:pt modelId="{F662C7EF-2180-44ED-BD67-806638E14A65}" type="pres">
      <dgm:prSet presAssocID="{6A97225B-BB44-4FD5-A391-C55F34268970}" presName="composite" presStyleCnt="0"/>
      <dgm:spPr/>
    </dgm:pt>
    <dgm:pt modelId="{FCA3FC1F-B461-4DF8-A175-129DD96D04E9}" type="pres">
      <dgm:prSet presAssocID="{6A97225B-BB44-4FD5-A391-C55F34268970}" presName="FirstChild" presStyleLbl="revTx" presStyleIdx="0" presStyleCnt="2">
        <dgm:presLayoutVars>
          <dgm:chMax val="0"/>
          <dgm:chPref val="0"/>
          <dgm:bulletEnabled val="1"/>
        </dgm:presLayoutVars>
      </dgm:prSet>
      <dgm:spPr/>
    </dgm:pt>
    <dgm:pt modelId="{019E73E0-E5E4-4143-AA42-B359A4DAA3CA}" type="pres">
      <dgm:prSet presAssocID="{6A97225B-BB44-4FD5-A391-C55F34268970}" presName="Parent" presStyleLbl="alignNode1" presStyleIdx="0" presStyleCnt="2">
        <dgm:presLayoutVars>
          <dgm:chMax val="3"/>
          <dgm:chPref val="3"/>
          <dgm:bulletEnabled val="1"/>
        </dgm:presLayoutVars>
      </dgm:prSet>
      <dgm:spPr/>
    </dgm:pt>
    <dgm:pt modelId="{8DAA12C0-D90D-4812-8519-179C67B408F9}" type="pres">
      <dgm:prSet presAssocID="{6A97225B-BB44-4FD5-A391-C55F34268970}" presName="Accent" presStyleLbl="parChTrans1D1" presStyleIdx="0" presStyleCnt="2"/>
      <dgm:spPr/>
    </dgm:pt>
    <dgm:pt modelId="{080FF827-F718-4DD0-B2F2-6AB7114A4768}" type="pres">
      <dgm:prSet presAssocID="{10151B43-E9DE-4A01-BEE1-62B73D1D4970}" presName="sibTrans" presStyleCnt="0"/>
      <dgm:spPr/>
    </dgm:pt>
    <dgm:pt modelId="{38463664-FB4B-498B-A934-369F02C645DE}" type="pres">
      <dgm:prSet presAssocID="{602AE821-83DD-4819-A746-5201523F7A97}" presName="composite" presStyleCnt="0"/>
      <dgm:spPr/>
    </dgm:pt>
    <dgm:pt modelId="{4EB5E17A-D500-4209-97E3-D161844DD19D}" type="pres">
      <dgm:prSet presAssocID="{602AE821-83DD-4819-A746-5201523F7A97}" presName="FirstChild" presStyleLbl="revTx" presStyleIdx="1" presStyleCnt="2" custScaleY="90283">
        <dgm:presLayoutVars>
          <dgm:chMax val="0"/>
          <dgm:chPref val="0"/>
          <dgm:bulletEnabled val="1"/>
        </dgm:presLayoutVars>
      </dgm:prSet>
      <dgm:spPr/>
    </dgm:pt>
    <dgm:pt modelId="{2F995805-5408-4E79-B81C-BAF16CD553EE}" type="pres">
      <dgm:prSet presAssocID="{602AE821-83DD-4819-A746-5201523F7A97}" presName="Parent" presStyleLbl="alignNode1" presStyleIdx="1" presStyleCnt="2">
        <dgm:presLayoutVars>
          <dgm:chMax val="3"/>
          <dgm:chPref val="3"/>
          <dgm:bulletEnabled val="1"/>
        </dgm:presLayoutVars>
      </dgm:prSet>
      <dgm:spPr/>
    </dgm:pt>
    <dgm:pt modelId="{9015D8C1-0C24-42A1-B178-185526DE685B}" type="pres">
      <dgm:prSet presAssocID="{602AE821-83DD-4819-A746-5201523F7A97}" presName="Accent" presStyleLbl="parChTrans1D1" presStyleIdx="1" presStyleCnt="2"/>
      <dgm:spPr/>
    </dgm:pt>
  </dgm:ptLst>
  <dgm:cxnLst>
    <dgm:cxn modelId="{65E89D03-EDFA-4D4B-B5AA-C5F9319B6F6B}" srcId="{29A1B3C5-BAF1-4D93-97A5-27FC91BFC5ED}" destId="{602AE821-83DD-4819-A746-5201523F7A97}" srcOrd="1" destOrd="0" parTransId="{7F183728-CC56-4E00-8964-65A71CBA0E37}" sibTransId="{39AA1919-FEB7-4D84-81E5-FCC3A562FF80}"/>
    <dgm:cxn modelId="{B5300707-8C5B-4D1F-ABF8-9B2A2B83A6BC}" type="presOf" srcId="{C4F44CCB-670F-4336-AFAB-681D2B355452}" destId="{FCA3FC1F-B461-4DF8-A175-129DD96D04E9}" srcOrd="0" destOrd="0" presId="urn:microsoft.com/office/officeart/2011/layout/TabList"/>
    <dgm:cxn modelId="{4EC3D010-786D-4B9D-8175-9BA4302D1FEC}" type="presOf" srcId="{29A1B3C5-BAF1-4D93-97A5-27FC91BFC5ED}" destId="{3074694D-75BB-48CD-8428-3D94346617A5}" srcOrd="0" destOrd="0" presId="urn:microsoft.com/office/officeart/2011/layout/TabList"/>
    <dgm:cxn modelId="{40778019-A022-46F0-B0AA-3F30F3F50EC3}" type="presOf" srcId="{65E9CAA0-78C7-4A9C-A6AF-9A1B7D6B01CB}" destId="{4EB5E17A-D500-4209-97E3-D161844DD19D}" srcOrd="0" destOrd="0" presId="urn:microsoft.com/office/officeart/2011/layout/TabList"/>
    <dgm:cxn modelId="{60982B64-37AF-43D7-A2DC-8E238E229AD6}" type="presOf" srcId="{602AE821-83DD-4819-A746-5201523F7A97}" destId="{2F995805-5408-4E79-B81C-BAF16CD553EE}" srcOrd="0" destOrd="0" presId="urn:microsoft.com/office/officeart/2011/layout/TabList"/>
    <dgm:cxn modelId="{61AF806C-4E19-496F-B198-E162A0384DDB}" srcId="{602AE821-83DD-4819-A746-5201523F7A97}" destId="{65E9CAA0-78C7-4A9C-A6AF-9A1B7D6B01CB}" srcOrd="0" destOrd="0" parTransId="{4DEAD771-C545-4D54-B7C2-CEA30A444150}" sibTransId="{5FF23AB9-1D04-4E21-B878-432D6C5C9EB6}"/>
    <dgm:cxn modelId="{E1E43188-7AB1-4C0E-9BAF-034CBE754B4A}" srcId="{29A1B3C5-BAF1-4D93-97A5-27FC91BFC5ED}" destId="{6A97225B-BB44-4FD5-A391-C55F34268970}" srcOrd="0" destOrd="0" parTransId="{901D48E1-4E7D-4DE3-8AB1-C5E0405452D2}" sibTransId="{10151B43-E9DE-4A01-BEE1-62B73D1D4970}"/>
    <dgm:cxn modelId="{DAE9378D-7886-4A02-B0DA-ED6CD16F3B2D}" srcId="{6A97225B-BB44-4FD5-A391-C55F34268970}" destId="{C4F44CCB-670F-4336-AFAB-681D2B355452}" srcOrd="0" destOrd="0" parTransId="{EE3684DD-D8DC-4536-8B6A-3C0EDF08DF0C}" sibTransId="{4ABBB5DA-DE83-4E7F-B05F-1040B0EDF8B5}"/>
    <dgm:cxn modelId="{40F03DFF-59AD-42B4-867F-E559C03499CB}" type="presOf" srcId="{6A97225B-BB44-4FD5-A391-C55F34268970}" destId="{019E73E0-E5E4-4143-AA42-B359A4DAA3CA}" srcOrd="0" destOrd="0" presId="urn:microsoft.com/office/officeart/2011/layout/TabList"/>
    <dgm:cxn modelId="{6CBE0AB5-D4B4-4926-BCDA-EB7C91D0ABE2}" type="presParOf" srcId="{3074694D-75BB-48CD-8428-3D94346617A5}" destId="{F662C7EF-2180-44ED-BD67-806638E14A65}" srcOrd="0" destOrd="0" presId="urn:microsoft.com/office/officeart/2011/layout/TabList"/>
    <dgm:cxn modelId="{BCE31384-0DD3-495E-A25F-459AD13ED3D6}" type="presParOf" srcId="{F662C7EF-2180-44ED-BD67-806638E14A65}" destId="{FCA3FC1F-B461-4DF8-A175-129DD96D04E9}" srcOrd="0" destOrd="0" presId="urn:microsoft.com/office/officeart/2011/layout/TabList"/>
    <dgm:cxn modelId="{DB5C1EBA-7E19-435D-BE3C-E5B18D7A274E}" type="presParOf" srcId="{F662C7EF-2180-44ED-BD67-806638E14A65}" destId="{019E73E0-E5E4-4143-AA42-B359A4DAA3CA}" srcOrd="1" destOrd="0" presId="urn:microsoft.com/office/officeart/2011/layout/TabList"/>
    <dgm:cxn modelId="{1BD64D8B-75F3-4750-A2F9-8AEF4BD0DD0C}" type="presParOf" srcId="{F662C7EF-2180-44ED-BD67-806638E14A65}" destId="{8DAA12C0-D90D-4812-8519-179C67B408F9}" srcOrd="2" destOrd="0" presId="urn:microsoft.com/office/officeart/2011/layout/TabList"/>
    <dgm:cxn modelId="{79372F27-D5A5-4A29-B648-AE7A44B809E1}" type="presParOf" srcId="{3074694D-75BB-48CD-8428-3D94346617A5}" destId="{080FF827-F718-4DD0-B2F2-6AB7114A4768}" srcOrd="1" destOrd="0" presId="urn:microsoft.com/office/officeart/2011/layout/TabList"/>
    <dgm:cxn modelId="{AB8E1D37-EFC1-439A-8D00-20B4DA587CA4}" type="presParOf" srcId="{3074694D-75BB-48CD-8428-3D94346617A5}" destId="{38463664-FB4B-498B-A934-369F02C645DE}" srcOrd="2" destOrd="0" presId="urn:microsoft.com/office/officeart/2011/layout/TabList"/>
    <dgm:cxn modelId="{6841E085-2A2A-48FA-B81D-7F8DB7F43DB7}" type="presParOf" srcId="{38463664-FB4B-498B-A934-369F02C645DE}" destId="{4EB5E17A-D500-4209-97E3-D161844DD19D}" srcOrd="0" destOrd="0" presId="urn:microsoft.com/office/officeart/2011/layout/TabList"/>
    <dgm:cxn modelId="{5A39D113-885C-4512-AA0E-6AA1458A8376}" type="presParOf" srcId="{38463664-FB4B-498B-A934-369F02C645DE}" destId="{2F995805-5408-4E79-B81C-BAF16CD553EE}" srcOrd="1" destOrd="0" presId="urn:microsoft.com/office/officeart/2011/layout/TabList"/>
    <dgm:cxn modelId="{9ECA2158-6691-4B83-A629-680773C4F689}" type="presParOf" srcId="{38463664-FB4B-498B-A934-369F02C645DE}" destId="{9015D8C1-0C24-42A1-B178-185526DE685B}" srcOrd="2"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A1B3C5-BAF1-4D93-97A5-27FC91BFC5ED}"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6A97225B-BB44-4FD5-A391-C55F34268970}">
      <dgm:prSet phldrT="[Text]" custT="1"/>
      <dgm:spPr/>
      <dgm:t>
        <a:bodyPr/>
        <a:lstStyle/>
        <a:p>
          <a:r>
            <a:rPr lang="en-US" sz="1800" b="1" dirty="0"/>
            <a:t>Find your niche</a:t>
          </a:r>
        </a:p>
      </dgm:t>
    </dgm:pt>
    <dgm:pt modelId="{901D48E1-4E7D-4DE3-8AB1-C5E0405452D2}" type="parTrans" cxnId="{E1E43188-7AB1-4C0E-9BAF-034CBE754B4A}">
      <dgm:prSet/>
      <dgm:spPr/>
      <dgm:t>
        <a:bodyPr/>
        <a:lstStyle/>
        <a:p>
          <a:endParaRPr lang="en-US" sz="1600" b="0"/>
        </a:p>
      </dgm:t>
    </dgm:pt>
    <dgm:pt modelId="{10151B43-E9DE-4A01-BEE1-62B73D1D4970}" type="sibTrans" cxnId="{E1E43188-7AB1-4C0E-9BAF-034CBE754B4A}">
      <dgm:prSet/>
      <dgm:spPr/>
      <dgm:t>
        <a:bodyPr/>
        <a:lstStyle/>
        <a:p>
          <a:endParaRPr lang="en-US" sz="1600" b="0"/>
        </a:p>
      </dgm:t>
    </dgm:pt>
    <dgm:pt modelId="{C4F44CCB-670F-4336-AFAB-681D2B355452}">
      <dgm:prSet phldrT="[Text]" custT="1"/>
      <dgm:spPr/>
      <dgm:t>
        <a:bodyPr/>
        <a:lstStyle/>
        <a:p>
          <a:pPr algn="ctr"/>
          <a:r>
            <a:rPr lang="en-US" sz="1600" b="0" dirty="0"/>
            <a:t>Capitalize on vast channel market opportunities by becoming vertical specialists. Use white-label solutions from vendors to increase your own managed services brand. Evaluate your client base to determine which ones are least vs. most profitable then target new clients that fit the profile of the latter.</a:t>
          </a:r>
        </a:p>
      </dgm:t>
    </dgm:pt>
    <dgm:pt modelId="{EE3684DD-D8DC-4536-8B6A-3C0EDF08DF0C}" type="parTrans" cxnId="{DAE9378D-7886-4A02-B0DA-ED6CD16F3B2D}">
      <dgm:prSet/>
      <dgm:spPr/>
      <dgm:t>
        <a:bodyPr/>
        <a:lstStyle/>
        <a:p>
          <a:endParaRPr lang="en-US" sz="1600" b="0"/>
        </a:p>
      </dgm:t>
    </dgm:pt>
    <dgm:pt modelId="{4ABBB5DA-DE83-4E7F-B05F-1040B0EDF8B5}" type="sibTrans" cxnId="{DAE9378D-7886-4A02-B0DA-ED6CD16F3B2D}">
      <dgm:prSet/>
      <dgm:spPr/>
      <dgm:t>
        <a:bodyPr/>
        <a:lstStyle/>
        <a:p>
          <a:endParaRPr lang="en-US" sz="1600" b="0"/>
        </a:p>
      </dgm:t>
    </dgm:pt>
    <dgm:pt modelId="{602AE821-83DD-4819-A746-5201523F7A97}">
      <dgm:prSet phldrT="[Text]" custT="1"/>
      <dgm:spPr/>
      <dgm:t>
        <a:bodyPr/>
        <a:lstStyle/>
        <a:p>
          <a:r>
            <a:rPr lang="en-US" sz="1800" b="1" dirty="0"/>
            <a:t>Exploit top tech trends</a:t>
          </a:r>
          <a:endParaRPr lang="en-US" sz="1800" b="1" dirty="0">
            <a:solidFill>
              <a:schemeClr val="bg1"/>
            </a:solidFill>
          </a:endParaRPr>
        </a:p>
      </dgm:t>
    </dgm:pt>
    <dgm:pt modelId="{7F183728-CC56-4E00-8964-65A71CBA0E37}" type="parTrans" cxnId="{65E89D03-EDFA-4D4B-B5AA-C5F9319B6F6B}">
      <dgm:prSet/>
      <dgm:spPr/>
      <dgm:t>
        <a:bodyPr/>
        <a:lstStyle/>
        <a:p>
          <a:endParaRPr lang="en-US" sz="1600" b="0"/>
        </a:p>
      </dgm:t>
    </dgm:pt>
    <dgm:pt modelId="{39AA1919-FEB7-4D84-81E5-FCC3A562FF80}" type="sibTrans" cxnId="{65E89D03-EDFA-4D4B-B5AA-C5F9319B6F6B}">
      <dgm:prSet/>
      <dgm:spPr/>
      <dgm:t>
        <a:bodyPr/>
        <a:lstStyle/>
        <a:p>
          <a:endParaRPr lang="en-US" sz="1600" b="0"/>
        </a:p>
      </dgm:t>
    </dgm:pt>
    <dgm:pt modelId="{65E9CAA0-78C7-4A9C-A6AF-9A1B7D6B01CB}">
      <dgm:prSet phldrT="[Text]" custT="1"/>
      <dgm:spPr/>
      <dgm:t>
        <a:bodyPr/>
        <a:lstStyle/>
        <a:p>
          <a:pPr algn="ctr"/>
          <a:r>
            <a:rPr lang="en-US" sz="1600" b="0" dirty="0">
              <a:solidFill>
                <a:schemeClr val="tx1"/>
              </a:solidFill>
            </a:rPr>
            <a:t> Launch industry-specific AI managed services and package consulting with AI integrations to build high-margin offerings. Bundle cybersecurity into every offering by making it a non-negotiable part of every contract and illuminate to clients the ramifications of not being protected.</a:t>
          </a:r>
        </a:p>
      </dgm:t>
    </dgm:pt>
    <dgm:pt modelId="{4DEAD771-C545-4D54-B7C2-CEA30A444150}" type="parTrans" cxnId="{61AF806C-4E19-496F-B198-E162A0384DDB}">
      <dgm:prSet/>
      <dgm:spPr/>
      <dgm:t>
        <a:bodyPr/>
        <a:lstStyle/>
        <a:p>
          <a:endParaRPr lang="en-US" sz="1600" b="0"/>
        </a:p>
      </dgm:t>
    </dgm:pt>
    <dgm:pt modelId="{5FF23AB9-1D04-4E21-B878-432D6C5C9EB6}" type="sibTrans" cxnId="{61AF806C-4E19-496F-B198-E162A0384DDB}">
      <dgm:prSet/>
      <dgm:spPr/>
      <dgm:t>
        <a:bodyPr/>
        <a:lstStyle/>
        <a:p>
          <a:endParaRPr lang="en-US" sz="1600" b="0"/>
        </a:p>
      </dgm:t>
    </dgm:pt>
    <dgm:pt modelId="{3074694D-75BB-48CD-8428-3D94346617A5}" type="pres">
      <dgm:prSet presAssocID="{29A1B3C5-BAF1-4D93-97A5-27FC91BFC5ED}" presName="Name0" presStyleCnt="0">
        <dgm:presLayoutVars>
          <dgm:chMax/>
          <dgm:chPref val="3"/>
          <dgm:dir/>
          <dgm:animOne val="branch"/>
          <dgm:animLvl val="lvl"/>
        </dgm:presLayoutVars>
      </dgm:prSet>
      <dgm:spPr/>
    </dgm:pt>
    <dgm:pt modelId="{F662C7EF-2180-44ED-BD67-806638E14A65}" type="pres">
      <dgm:prSet presAssocID="{6A97225B-BB44-4FD5-A391-C55F34268970}" presName="composite" presStyleCnt="0"/>
      <dgm:spPr/>
    </dgm:pt>
    <dgm:pt modelId="{FCA3FC1F-B461-4DF8-A175-129DD96D04E9}" type="pres">
      <dgm:prSet presAssocID="{6A97225B-BB44-4FD5-A391-C55F34268970}" presName="FirstChild" presStyleLbl="revTx" presStyleIdx="0" presStyleCnt="2">
        <dgm:presLayoutVars>
          <dgm:chMax val="0"/>
          <dgm:chPref val="0"/>
          <dgm:bulletEnabled val="1"/>
        </dgm:presLayoutVars>
      </dgm:prSet>
      <dgm:spPr/>
    </dgm:pt>
    <dgm:pt modelId="{019E73E0-E5E4-4143-AA42-B359A4DAA3CA}" type="pres">
      <dgm:prSet presAssocID="{6A97225B-BB44-4FD5-A391-C55F34268970}" presName="Parent" presStyleLbl="alignNode1" presStyleIdx="0" presStyleCnt="2">
        <dgm:presLayoutVars>
          <dgm:chMax val="3"/>
          <dgm:chPref val="3"/>
          <dgm:bulletEnabled val="1"/>
        </dgm:presLayoutVars>
      </dgm:prSet>
      <dgm:spPr/>
    </dgm:pt>
    <dgm:pt modelId="{8DAA12C0-D90D-4812-8519-179C67B408F9}" type="pres">
      <dgm:prSet presAssocID="{6A97225B-BB44-4FD5-A391-C55F34268970}" presName="Accent" presStyleLbl="parChTrans1D1" presStyleIdx="0" presStyleCnt="2"/>
      <dgm:spPr/>
    </dgm:pt>
    <dgm:pt modelId="{080FF827-F718-4DD0-B2F2-6AB7114A4768}" type="pres">
      <dgm:prSet presAssocID="{10151B43-E9DE-4A01-BEE1-62B73D1D4970}" presName="sibTrans" presStyleCnt="0"/>
      <dgm:spPr/>
    </dgm:pt>
    <dgm:pt modelId="{38463664-FB4B-498B-A934-369F02C645DE}" type="pres">
      <dgm:prSet presAssocID="{602AE821-83DD-4819-A746-5201523F7A97}" presName="composite" presStyleCnt="0"/>
      <dgm:spPr/>
    </dgm:pt>
    <dgm:pt modelId="{4EB5E17A-D500-4209-97E3-D161844DD19D}" type="pres">
      <dgm:prSet presAssocID="{602AE821-83DD-4819-A746-5201523F7A97}" presName="FirstChild" presStyleLbl="revTx" presStyleIdx="1" presStyleCnt="2">
        <dgm:presLayoutVars>
          <dgm:chMax val="0"/>
          <dgm:chPref val="0"/>
          <dgm:bulletEnabled val="1"/>
        </dgm:presLayoutVars>
      </dgm:prSet>
      <dgm:spPr/>
    </dgm:pt>
    <dgm:pt modelId="{2F995805-5408-4E79-B81C-BAF16CD553EE}" type="pres">
      <dgm:prSet presAssocID="{602AE821-83DD-4819-A746-5201523F7A97}" presName="Parent" presStyleLbl="alignNode1" presStyleIdx="1" presStyleCnt="2">
        <dgm:presLayoutVars>
          <dgm:chMax val="3"/>
          <dgm:chPref val="3"/>
          <dgm:bulletEnabled val="1"/>
        </dgm:presLayoutVars>
      </dgm:prSet>
      <dgm:spPr/>
    </dgm:pt>
    <dgm:pt modelId="{9015D8C1-0C24-42A1-B178-185526DE685B}" type="pres">
      <dgm:prSet presAssocID="{602AE821-83DD-4819-A746-5201523F7A97}" presName="Accent" presStyleLbl="parChTrans1D1" presStyleIdx="1" presStyleCnt="2"/>
      <dgm:spPr/>
    </dgm:pt>
  </dgm:ptLst>
  <dgm:cxnLst>
    <dgm:cxn modelId="{65E89D03-EDFA-4D4B-B5AA-C5F9319B6F6B}" srcId="{29A1B3C5-BAF1-4D93-97A5-27FC91BFC5ED}" destId="{602AE821-83DD-4819-A746-5201523F7A97}" srcOrd="1" destOrd="0" parTransId="{7F183728-CC56-4E00-8964-65A71CBA0E37}" sibTransId="{39AA1919-FEB7-4D84-81E5-FCC3A562FF80}"/>
    <dgm:cxn modelId="{B5300707-8C5B-4D1F-ABF8-9B2A2B83A6BC}" type="presOf" srcId="{C4F44CCB-670F-4336-AFAB-681D2B355452}" destId="{FCA3FC1F-B461-4DF8-A175-129DD96D04E9}" srcOrd="0" destOrd="0" presId="urn:microsoft.com/office/officeart/2011/layout/TabList"/>
    <dgm:cxn modelId="{4EC3D010-786D-4B9D-8175-9BA4302D1FEC}" type="presOf" srcId="{29A1B3C5-BAF1-4D93-97A5-27FC91BFC5ED}" destId="{3074694D-75BB-48CD-8428-3D94346617A5}" srcOrd="0" destOrd="0" presId="urn:microsoft.com/office/officeart/2011/layout/TabList"/>
    <dgm:cxn modelId="{40778019-A022-46F0-B0AA-3F30F3F50EC3}" type="presOf" srcId="{65E9CAA0-78C7-4A9C-A6AF-9A1B7D6B01CB}" destId="{4EB5E17A-D500-4209-97E3-D161844DD19D}" srcOrd="0" destOrd="0" presId="urn:microsoft.com/office/officeart/2011/layout/TabList"/>
    <dgm:cxn modelId="{60982B64-37AF-43D7-A2DC-8E238E229AD6}" type="presOf" srcId="{602AE821-83DD-4819-A746-5201523F7A97}" destId="{2F995805-5408-4E79-B81C-BAF16CD553EE}" srcOrd="0" destOrd="0" presId="urn:microsoft.com/office/officeart/2011/layout/TabList"/>
    <dgm:cxn modelId="{61AF806C-4E19-496F-B198-E162A0384DDB}" srcId="{602AE821-83DD-4819-A746-5201523F7A97}" destId="{65E9CAA0-78C7-4A9C-A6AF-9A1B7D6B01CB}" srcOrd="0" destOrd="0" parTransId="{4DEAD771-C545-4D54-B7C2-CEA30A444150}" sibTransId="{5FF23AB9-1D04-4E21-B878-432D6C5C9EB6}"/>
    <dgm:cxn modelId="{E1E43188-7AB1-4C0E-9BAF-034CBE754B4A}" srcId="{29A1B3C5-BAF1-4D93-97A5-27FC91BFC5ED}" destId="{6A97225B-BB44-4FD5-A391-C55F34268970}" srcOrd="0" destOrd="0" parTransId="{901D48E1-4E7D-4DE3-8AB1-C5E0405452D2}" sibTransId="{10151B43-E9DE-4A01-BEE1-62B73D1D4970}"/>
    <dgm:cxn modelId="{DAE9378D-7886-4A02-B0DA-ED6CD16F3B2D}" srcId="{6A97225B-BB44-4FD5-A391-C55F34268970}" destId="{C4F44CCB-670F-4336-AFAB-681D2B355452}" srcOrd="0" destOrd="0" parTransId="{EE3684DD-D8DC-4536-8B6A-3C0EDF08DF0C}" sibTransId="{4ABBB5DA-DE83-4E7F-B05F-1040B0EDF8B5}"/>
    <dgm:cxn modelId="{40F03DFF-59AD-42B4-867F-E559C03499CB}" type="presOf" srcId="{6A97225B-BB44-4FD5-A391-C55F34268970}" destId="{019E73E0-E5E4-4143-AA42-B359A4DAA3CA}" srcOrd="0" destOrd="0" presId="urn:microsoft.com/office/officeart/2011/layout/TabList"/>
    <dgm:cxn modelId="{6CBE0AB5-D4B4-4926-BCDA-EB7C91D0ABE2}" type="presParOf" srcId="{3074694D-75BB-48CD-8428-3D94346617A5}" destId="{F662C7EF-2180-44ED-BD67-806638E14A65}" srcOrd="0" destOrd="0" presId="urn:microsoft.com/office/officeart/2011/layout/TabList"/>
    <dgm:cxn modelId="{BCE31384-0DD3-495E-A25F-459AD13ED3D6}" type="presParOf" srcId="{F662C7EF-2180-44ED-BD67-806638E14A65}" destId="{FCA3FC1F-B461-4DF8-A175-129DD96D04E9}" srcOrd="0" destOrd="0" presId="urn:microsoft.com/office/officeart/2011/layout/TabList"/>
    <dgm:cxn modelId="{DB5C1EBA-7E19-435D-BE3C-E5B18D7A274E}" type="presParOf" srcId="{F662C7EF-2180-44ED-BD67-806638E14A65}" destId="{019E73E0-E5E4-4143-AA42-B359A4DAA3CA}" srcOrd="1" destOrd="0" presId="urn:microsoft.com/office/officeart/2011/layout/TabList"/>
    <dgm:cxn modelId="{1BD64D8B-75F3-4750-A2F9-8AEF4BD0DD0C}" type="presParOf" srcId="{F662C7EF-2180-44ED-BD67-806638E14A65}" destId="{8DAA12C0-D90D-4812-8519-179C67B408F9}" srcOrd="2" destOrd="0" presId="urn:microsoft.com/office/officeart/2011/layout/TabList"/>
    <dgm:cxn modelId="{79372F27-D5A5-4A29-B648-AE7A44B809E1}" type="presParOf" srcId="{3074694D-75BB-48CD-8428-3D94346617A5}" destId="{080FF827-F718-4DD0-B2F2-6AB7114A4768}" srcOrd="1" destOrd="0" presId="urn:microsoft.com/office/officeart/2011/layout/TabList"/>
    <dgm:cxn modelId="{AB8E1D37-EFC1-439A-8D00-20B4DA587CA4}" type="presParOf" srcId="{3074694D-75BB-48CD-8428-3D94346617A5}" destId="{38463664-FB4B-498B-A934-369F02C645DE}" srcOrd="2" destOrd="0" presId="urn:microsoft.com/office/officeart/2011/layout/TabList"/>
    <dgm:cxn modelId="{6841E085-2A2A-48FA-B81D-7F8DB7F43DB7}" type="presParOf" srcId="{38463664-FB4B-498B-A934-369F02C645DE}" destId="{4EB5E17A-D500-4209-97E3-D161844DD19D}" srcOrd="0" destOrd="0" presId="urn:microsoft.com/office/officeart/2011/layout/TabList"/>
    <dgm:cxn modelId="{5A39D113-885C-4512-AA0E-6AA1458A8376}" type="presParOf" srcId="{38463664-FB4B-498B-A934-369F02C645DE}" destId="{2F995805-5408-4E79-B81C-BAF16CD553EE}" srcOrd="1" destOrd="0" presId="urn:microsoft.com/office/officeart/2011/layout/TabList"/>
    <dgm:cxn modelId="{9ECA2158-6691-4B83-A629-680773C4F689}" type="presParOf" srcId="{38463664-FB4B-498B-A934-369F02C645DE}" destId="{9015D8C1-0C24-42A1-B178-185526DE685B}" srcOrd="2" destOrd="0" presId="urn:microsoft.com/office/officeart/2011/layout/Tab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15D8C1-0C24-42A1-B178-185526DE685B}">
      <dsp:nvSpPr>
        <dsp:cNvPr id="0" name=""/>
        <dsp:cNvSpPr/>
      </dsp:nvSpPr>
      <dsp:spPr>
        <a:xfrm>
          <a:off x="0" y="4232738"/>
          <a:ext cx="5583111"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AA12C0-D90D-4812-8519-179C67B408F9}">
      <dsp:nvSpPr>
        <dsp:cNvPr id="0" name=""/>
        <dsp:cNvSpPr/>
      </dsp:nvSpPr>
      <dsp:spPr>
        <a:xfrm>
          <a:off x="0" y="2472694"/>
          <a:ext cx="5583111"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A3FC1F-B461-4DF8-A175-129DD96D04E9}">
      <dsp:nvSpPr>
        <dsp:cNvPr id="0" name=""/>
        <dsp:cNvSpPr/>
      </dsp:nvSpPr>
      <dsp:spPr>
        <a:xfrm>
          <a:off x="1451608" y="796461"/>
          <a:ext cx="4131502" cy="1676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b" anchorCtr="0">
          <a:noAutofit/>
        </a:bodyPr>
        <a:lstStyle/>
        <a:p>
          <a:pPr marL="0" lvl="0" indent="0" algn="ctr" defTabSz="711200">
            <a:lnSpc>
              <a:spcPct val="90000"/>
            </a:lnSpc>
            <a:spcBef>
              <a:spcPct val="0"/>
            </a:spcBef>
            <a:spcAft>
              <a:spcPct val="35000"/>
            </a:spcAft>
            <a:buNone/>
          </a:pPr>
          <a:r>
            <a:rPr lang="en-US" sz="1600" b="0" kern="1200" dirty="0"/>
            <a:t>Cut underperforming partner programs and invest in top programs and partners that target key markets. Create turnkey, pre-configured solutions that can be easily managed which offer rapid time-to-market. Expand co-selling/marketing to increase partner success.</a:t>
          </a:r>
        </a:p>
      </dsp:txBody>
      <dsp:txXfrm>
        <a:off x="1451608" y="796461"/>
        <a:ext cx="4131502" cy="1676232"/>
      </dsp:txXfrm>
    </dsp:sp>
    <dsp:sp modelId="{019E73E0-E5E4-4143-AA42-B359A4DAA3CA}">
      <dsp:nvSpPr>
        <dsp:cNvPr id="0" name=""/>
        <dsp:cNvSpPr/>
      </dsp:nvSpPr>
      <dsp:spPr>
        <a:xfrm>
          <a:off x="0" y="796461"/>
          <a:ext cx="1451608" cy="1676232"/>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t>Eliminate program waste</a:t>
          </a:r>
        </a:p>
      </dsp:txBody>
      <dsp:txXfrm>
        <a:off x="70874" y="867335"/>
        <a:ext cx="1309860" cy="1605358"/>
      </dsp:txXfrm>
    </dsp:sp>
    <dsp:sp modelId="{4EB5E17A-D500-4209-97E3-D161844DD19D}">
      <dsp:nvSpPr>
        <dsp:cNvPr id="0" name=""/>
        <dsp:cNvSpPr/>
      </dsp:nvSpPr>
      <dsp:spPr>
        <a:xfrm>
          <a:off x="1451608" y="2637945"/>
          <a:ext cx="4131502" cy="1513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b" anchorCtr="0">
          <a:noAutofit/>
        </a:bodyPr>
        <a:lstStyle/>
        <a:p>
          <a:pPr marL="0" lvl="0" indent="0" algn="ctr" defTabSz="711200">
            <a:lnSpc>
              <a:spcPct val="90000"/>
            </a:lnSpc>
            <a:spcBef>
              <a:spcPct val="0"/>
            </a:spcBef>
            <a:spcAft>
              <a:spcPct val="35000"/>
            </a:spcAft>
            <a:buNone/>
          </a:pPr>
          <a:r>
            <a:rPr lang="en-US" sz="1600" b="0" kern="1200" dirty="0">
              <a:solidFill>
                <a:schemeClr val="tx1"/>
              </a:solidFill>
            </a:rPr>
            <a:t>Empower partners to develop custom AI solutions by supplying them with tools to innovate, like open APIs and AI toolkits. Launch cybersecurity training and certification programs that afford partners with robust security and incentives for compliance.</a:t>
          </a:r>
        </a:p>
      </dsp:txBody>
      <dsp:txXfrm>
        <a:off x="1451608" y="2637945"/>
        <a:ext cx="4131502" cy="1513352"/>
      </dsp:txXfrm>
    </dsp:sp>
    <dsp:sp modelId="{2F995805-5408-4E79-B81C-BAF16CD553EE}">
      <dsp:nvSpPr>
        <dsp:cNvPr id="0" name=""/>
        <dsp:cNvSpPr/>
      </dsp:nvSpPr>
      <dsp:spPr>
        <a:xfrm>
          <a:off x="0" y="2556505"/>
          <a:ext cx="1451608" cy="1676232"/>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t>Facilitate partner success</a:t>
          </a:r>
          <a:endParaRPr lang="en-US" sz="1800" b="1" kern="1200" dirty="0">
            <a:solidFill>
              <a:schemeClr val="bg1"/>
            </a:solidFill>
          </a:endParaRPr>
        </a:p>
      </dsp:txBody>
      <dsp:txXfrm>
        <a:off x="70874" y="2627379"/>
        <a:ext cx="1309860" cy="16053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15D8C1-0C24-42A1-B178-185526DE685B}">
      <dsp:nvSpPr>
        <dsp:cNvPr id="0" name=""/>
        <dsp:cNvSpPr/>
      </dsp:nvSpPr>
      <dsp:spPr>
        <a:xfrm>
          <a:off x="0" y="4232738"/>
          <a:ext cx="562864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AA12C0-D90D-4812-8519-179C67B408F9}">
      <dsp:nvSpPr>
        <dsp:cNvPr id="0" name=""/>
        <dsp:cNvSpPr/>
      </dsp:nvSpPr>
      <dsp:spPr>
        <a:xfrm>
          <a:off x="0" y="2472694"/>
          <a:ext cx="562864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A3FC1F-B461-4DF8-A175-129DD96D04E9}">
      <dsp:nvSpPr>
        <dsp:cNvPr id="0" name=""/>
        <dsp:cNvSpPr/>
      </dsp:nvSpPr>
      <dsp:spPr>
        <a:xfrm>
          <a:off x="1463446" y="796461"/>
          <a:ext cx="4165193" cy="1676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b" anchorCtr="0">
          <a:noAutofit/>
        </a:bodyPr>
        <a:lstStyle/>
        <a:p>
          <a:pPr marL="0" lvl="0" indent="0" algn="ctr" defTabSz="711200">
            <a:lnSpc>
              <a:spcPct val="90000"/>
            </a:lnSpc>
            <a:spcBef>
              <a:spcPct val="0"/>
            </a:spcBef>
            <a:spcAft>
              <a:spcPct val="35000"/>
            </a:spcAft>
            <a:buNone/>
          </a:pPr>
          <a:r>
            <a:rPr lang="en-US" sz="1600" b="0" kern="1200" dirty="0"/>
            <a:t>Capitalize on vast channel market opportunities by becoming vertical specialists. Use white-label solutions from vendors to increase your own managed services brand. Evaluate your client base to determine which ones are least vs. most profitable then target new clients that fit the profile of the latter.</a:t>
          </a:r>
        </a:p>
      </dsp:txBody>
      <dsp:txXfrm>
        <a:off x="1463446" y="796461"/>
        <a:ext cx="4165193" cy="1676232"/>
      </dsp:txXfrm>
    </dsp:sp>
    <dsp:sp modelId="{019E73E0-E5E4-4143-AA42-B359A4DAA3CA}">
      <dsp:nvSpPr>
        <dsp:cNvPr id="0" name=""/>
        <dsp:cNvSpPr/>
      </dsp:nvSpPr>
      <dsp:spPr>
        <a:xfrm>
          <a:off x="0" y="796461"/>
          <a:ext cx="1463446" cy="1676232"/>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t>Find your niche</a:t>
          </a:r>
        </a:p>
      </dsp:txBody>
      <dsp:txXfrm>
        <a:off x="71452" y="867913"/>
        <a:ext cx="1320542" cy="1604780"/>
      </dsp:txXfrm>
    </dsp:sp>
    <dsp:sp modelId="{4EB5E17A-D500-4209-97E3-D161844DD19D}">
      <dsp:nvSpPr>
        <dsp:cNvPr id="0" name=""/>
        <dsp:cNvSpPr/>
      </dsp:nvSpPr>
      <dsp:spPr>
        <a:xfrm>
          <a:off x="1463446" y="2556505"/>
          <a:ext cx="4165193" cy="1676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b" anchorCtr="0">
          <a:noAutofit/>
        </a:bodyPr>
        <a:lstStyle/>
        <a:p>
          <a:pPr marL="0" lvl="0" indent="0" algn="ctr" defTabSz="711200">
            <a:lnSpc>
              <a:spcPct val="90000"/>
            </a:lnSpc>
            <a:spcBef>
              <a:spcPct val="0"/>
            </a:spcBef>
            <a:spcAft>
              <a:spcPct val="35000"/>
            </a:spcAft>
            <a:buNone/>
          </a:pPr>
          <a:r>
            <a:rPr lang="en-US" sz="1600" b="0" kern="1200" dirty="0">
              <a:solidFill>
                <a:schemeClr val="tx1"/>
              </a:solidFill>
            </a:rPr>
            <a:t> Launch industry-specific AI managed services and package consulting with AI integrations to build high-margin offerings. Bundle cybersecurity into every offering by making it a non-negotiable part of every contract and illuminate to clients the ramifications of not being protected.</a:t>
          </a:r>
        </a:p>
      </dsp:txBody>
      <dsp:txXfrm>
        <a:off x="1463446" y="2556505"/>
        <a:ext cx="4165193" cy="1676232"/>
      </dsp:txXfrm>
    </dsp:sp>
    <dsp:sp modelId="{2F995805-5408-4E79-B81C-BAF16CD553EE}">
      <dsp:nvSpPr>
        <dsp:cNvPr id="0" name=""/>
        <dsp:cNvSpPr/>
      </dsp:nvSpPr>
      <dsp:spPr>
        <a:xfrm>
          <a:off x="0" y="2556505"/>
          <a:ext cx="1463446" cy="1676232"/>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t>Exploit top tech trends</a:t>
          </a:r>
          <a:endParaRPr lang="en-US" sz="1800" b="1" kern="1200" dirty="0">
            <a:solidFill>
              <a:schemeClr val="bg1"/>
            </a:solidFill>
          </a:endParaRPr>
        </a:p>
      </dsp:txBody>
      <dsp:txXfrm>
        <a:off x="71452" y="2627957"/>
        <a:ext cx="1320542" cy="1604780"/>
      </dsp:txXfrm>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C484F23-5DF7-409F-AA71-1614122DB2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8578E213-8DE2-47D2-9004-6F62F414D3F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7DF3D5-09DC-4A7A-AE63-978A3E4855AF}" type="datetimeFigureOut">
              <a:rPr lang="en-GB" smtClean="0"/>
              <a:t>30/10/2024</a:t>
            </a:fld>
            <a:endParaRPr lang="en-GB" dirty="0"/>
          </a:p>
        </p:txBody>
      </p:sp>
      <p:sp>
        <p:nvSpPr>
          <p:cNvPr id="4" name="Footer Placeholder 3">
            <a:extLst>
              <a:ext uri="{FF2B5EF4-FFF2-40B4-BE49-F238E27FC236}">
                <a16:creationId xmlns:a16="http://schemas.microsoft.com/office/drawing/2014/main" id="{B12222FB-4C8D-4921-9561-7990662F957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C3C6AE66-C725-4750-B57B-724BF5C98C1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371DAD-D243-4334-A4EB-FD023C0B7D94}" type="slidenum">
              <a:rPr lang="en-GB" smtClean="0"/>
              <a:t>‹#›</a:t>
            </a:fld>
            <a:endParaRPr lang="en-GB" dirty="0"/>
          </a:p>
        </p:txBody>
      </p:sp>
    </p:spTree>
    <p:extLst>
      <p:ext uri="{BB962C8B-B14F-4D97-AF65-F5344CB8AC3E}">
        <p14:creationId xmlns:p14="http://schemas.microsoft.com/office/powerpoint/2010/main" val="21161115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4EDD24-C05C-4689-888C-A18A1A14EA98}" type="datetimeFigureOut">
              <a:rPr lang="en-GB" smtClean="0"/>
              <a:t>30/10/2024</a:t>
            </a:fld>
            <a:endParaRPr lang="en-GB" dirty="0"/>
          </a:p>
        </p:txBody>
      </p:sp>
      <p:sp>
        <p:nvSpPr>
          <p:cNvPr id="4" name="Slide Image Placeholder 3"/>
          <p:cNvSpPr>
            <a:spLocks noGrp="1" noRot="1" noChangeAspect="1"/>
          </p:cNvSpPr>
          <p:nvPr>
            <p:ph type="sldImg" idx="2"/>
          </p:nvPr>
        </p:nvSpPr>
        <p:spPr>
          <a:xfrm>
            <a:off x="407736" y="458788"/>
            <a:ext cx="6042528" cy="3398922"/>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397040" y="4106779"/>
            <a:ext cx="6063920" cy="4578434"/>
          </a:xfrm>
          <a:prstGeom prst="rect">
            <a:avLst/>
          </a:prstGeom>
        </p:spPr>
        <p:txBody>
          <a:bodyPr vert="horz" lIns="0" tIns="0" rIns="0" bIns="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76AA17-6443-4A5C-B72D-23A3C941D7AB}" type="slidenum">
              <a:rPr lang="en-GB" smtClean="0"/>
              <a:t>‹#›</a:t>
            </a:fld>
            <a:endParaRPr lang="en-GB" dirty="0"/>
          </a:p>
        </p:txBody>
      </p:sp>
    </p:spTree>
    <p:extLst>
      <p:ext uri="{BB962C8B-B14F-4D97-AF65-F5344CB8AC3E}">
        <p14:creationId xmlns:p14="http://schemas.microsoft.com/office/powerpoint/2010/main" val="3496327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216000" algn="l" defTabSz="914400" rtl="0" eaLnBrk="1" latinLnBrk="0" hangingPunct="1">
      <a:defRPr sz="1200" kern="1200">
        <a:solidFill>
          <a:schemeClr val="tx1"/>
        </a:solidFill>
        <a:latin typeface="+mn-lt"/>
        <a:ea typeface="+mn-ea"/>
        <a:cs typeface="+mn-cs"/>
      </a:defRPr>
    </a:lvl2pPr>
    <a:lvl3pPr marL="432000" algn="l" defTabSz="914400" rtl="0" eaLnBrk="1" latinLnBrk="0" hangingPunct="1">
      <a:defRPr sz="1200" kern="1200">
        <a:solidFill>
          <a:schemeClr val="tx1"/>
        </a:solidFill>
        <a:latin typeface="+mn-lt"/>
        <a:ea typeface="+mn-ea"/>
        <a:cs typeface="+mn-cs"/>
      </a:defRPr>
    </a:lvl3pPr>
    <a:lvl4pPr marL="648000" algn="l" defTabSz="914400" rtl="0" eaLnBrk="1" latinLnBrk="0" hangingPunct="1">
      <a:defRPr sz="1200" kern="1200">
        <a:solidFill>
          <a:schemeClr val="tx1"/>
        </a:solidFill>
        <a:latin typeface="+mn-lt"/>
        <a:ea typeface="+mn-ea"/>
        <a:cs typeface="+mn-cs"/>
      </a:defRPr>
    </a:lvl4pPr>
    <a:lvl5pPr marL="8640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458788"/>
            <a:ext cx="6042025" cy="33988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76AA17-6443-4A5C-B72D-23A3C941D7AB}" type="slidenum">
              <a:rPr lang="en-GB" smtClean="0"/>
              <a:t>3</a:t>
            </a:fld>
            <a:endParaRPr lang="en-GB" dirty="0"/>
          </a:p>
        </p:txBody>
      </p:sp>
    </p:spTree>
    <p:extLst>
      <p:ext uri="{BB962C8B-B14F-4D97-AF65-F5344CB8AC3E}">
        <p14:creationId xmlns:p14="http://schemas.microsoft.com/office/powerpoint/2010/main" val="2290916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458788"/>
            <a:ext cx="6042025" cy="33988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176AA17-6443-4A5C-B72D-23A3C941D7AB}" type="slidenum">
              <a:rPr lang="en-GB" smtClean="0"/>
              <a:t>17</a:t>
            </a:fld>
            <a:endParaRPr lang="en-GB" dirty="0"/>
          </a:p>
        </p:txBody>
      </p:sp>
    </p:spTree>
    <p:extLst>
      <p:ext uri="{BB962C8B-B14F-4D97-AF65-F5344CB8AC3E}">
        <p14:creationId xmlns:p14="http://schemas.microsoft.com/office/powerpoint/2010/main" val="3831867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458788"/>
            <a:ext cx="6042025" cy="33988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176AA17-6443-4A5C-B72D-23A3C941D7AB}" type="slidenum">
              <a:rPr lang="en-GB" smtClean="0"/>
              <a:t>18</a:t>
            </a:fld>
            <a:endParaRPr lang="en-GB" dirty="0"/>
          </a:p>
        </p:txBody>
      </p:sp>
    </p:spTree>
    <p:extLst>
      <p:ext uri="{BB962C8B-B14F-4D97-AF65-F5344CB8AC3E}">
        <p14:creationId xmlns:p14="http://schemas.microsoft.com/office/powerpoint/2010/main" val="3319957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458788"/>
            <a:ext cx="6042025" cy="33988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176AA17-6443-4A5C-B72D-23A3C941D7AB}" type="slidenum">
              <a:rPr lang="en-GB" smtClean="0"/>
              <a:t>19</a:t>
            </a:fld>
            <a:endParaRPr lang="en-GB" dirty="0"/>
          </a:p>
        </p:txBody>
      </p:sp>
    </p:spTree>
    <p:extLst>
      <p:ext uri="{BB962C8B-B14F-4D97-AF65-F5344CB8AC3E}">
        <p14:creationId xmlns:p14="http://schemas.microsoft.com/office/powerpoint/2010/main" val="595323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458788"/>
            <a:ext cx="6042025" cy="33988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176AA17-6443-4A5C-B72D-23A3C941D7AB}" type="slidenum">
              <a:rPr lang="en-GB" smtClean="0"/>
              <a:t>20</a:t>
            </a:fld>
            <a:endParaRPr lang="en-GB" dirty="0"/>
          </a:p>
        </p:txBody>
      </p:sp>
    </p:spTree>
    <p:extLst>
      <p:ext uri="{BB962C8B-B14F-4D97-AF65-F5344CB8AC3E}">
        <p14:creationId xmlns:p14="http://schemas.microsoft.com/office/powerpoint/2010/main" val="478297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458788"/>
            <a:ext cx="6042025" cy="33988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76AA17-6443-4A5C-B72D-23A3C941D7AB}" type="slidenum">
              <a:rPr lang="en-GB" smtClean="0"/>
              <a:t>25</a:t>
            </a:fld>
            <a:endParaRPr lang="en-GB" dirty="0"/>
          </a:p>
        </p:txBody>
      </p:sp>
    </p:spTree>
    <p:extLst>
      <p:ext uri="{BB962C8B-B14F-4D97-AF65-F5344CB8AC3E}">
        <p14:creationId xmlns:p14="http://schemas.microsoft.com/office/powerpoint/2010/main" val="2180077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458788"/>
            <a:ext cx="6042025" cy="3398837"/>
          </a:xfrm>
        </p:spPr>
      </p:sp>
      <p:sp>
        <p:nvSpPr>
          <p:cNvPr id="3" name="Notes Placeholder 2"/>
          <p:cNvSpPr>
            <a:spLocks noGrp="1"/>
          </p:cNvSpPr>
          <p:nvPr>
            <p:ph type="body" idx="1"/>
          </p:nvPr>
        </p:nvSpPr>
        <p:spPr/>
        <p:txBody>
          <a:bodyPr/>
          <a:lstStyle/>
          <a:p>
            <a:endParaRPr lang="en-US" sz="1800" dirty="0">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8176AA17-6443-4A5C-B72D-23A3C941D7AB}" type="slidenum">
              <a:rPr lang="en-GB" smtClean="0"/>
              <a:t>4</a:t>
            </a:fld>
            <a:endParaRPr lang="en-GB" dirty="0"/>
          </a:p>
        </p:txBody>
      </p:sp>
    </p:spTree>
    <p:extLst>
      <p:ext uri="{BB962C8B-B14F-4D97-AF65-F5344CB8AC3E}">
        <p14:creationId xmlns:p14="http://schemas.microsoft.com/office/powerpoint/2010/main" val="1296810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458788"/>
            <a:ext cx="6042025" cy="3398837"/>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8176AA17-6443-4A5C-B72D-23A3C941D7AB}" type="slidenum">
              <a:rPr lang="en-GB" smtClean="0"/>
              <a:t>9</a:t>
            </a:fld>
            <a:endParaRPr lang="en-GB" dirty="0"/>
          </a:p>
        </p:txBody>
      </p:sp>
    </p:spTree>
    <p:extLst>
      <p:ext uri="{BB962C8B-B14F-4D97-AF65-F5344CB8AC3E}">
        <p14:creationId xmlns:p14="http://schemas.microsoft.com/office/powerpoint/2010/main" val="4050208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458788"/>
            <a:ext cx="6042025" cy="3398837"/>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8176AA17-6443-4A5C-B72D-23A3C941D7AB}" type="slidenum">
              <a:rPr lang="en-GB" smtClean="0"/>
              <a:t>10</a:t>
            </a:fld>
            <a:endParaRPr lang="en-GB" dirty="0"/>
          </a:p>
        </p:txBody>
      </p:sp>
    </p:spTree>
    <p:extLst>
      <p:ext uri="{BB962C8B-B14F-4D97-AF65-F5344CB8AC3E}">
        <p14:creationId xmlns:p14="http://schemas.microsoft.com/office/powerpoint/2010/main" val="1295622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458788"/>
            <a:ext cx="6042025" cy="33988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176AA17-6443-4A5C-B72D-23A3C941D7AB}" type="slidenum">
              <a:rPr lang="en-GB" smtClean="0"/>
              <a:t>12</a:t>
            </a:fld>
            <a:endParaRPr lang="en-GB" dirty="0"/>
          </a:p>
        </p:txBody>
      </p:sp>
    </p:spTree>
    <p:extLst>
      <p:ext uri="{BB962C8B-B14F-4D97-AF65-F5344CB8AC3E}">
        <p14:creationId xmlns:p14="http://schemas.microsoft.com/office/powerpoint/2010/main" val="182862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458788"/>
            <a:ext cx="6042025" cy="33988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176AA17-6443-4A5C-B72D-23A3C941D7AB}" type="slidenum">
              <a:rPr lang="en-GB" smtClean="0"/>
              <a:t>13</a:t>
            </a:fld>
            <a:endParaRPr lang="en-GB" dirty="0"/>
          </a:p>
        </p:txBody>
      </p:sp>
    </p:spTree>
    <p:extLst>
      <p:ext uri="{BB962C8B-B14F-4D97-AF65-F5344CB8AC3E}">
        <p14:creationId xmlns:p14="http://schemas.microsoft.com/office/powerpoint/2010/main" val="3998836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458788"/>
            <a:ext cx="6042025" cy="33988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76AA17-6443-4A5C-B72D-23A3C941D7AB}" type="slidenum">
              <a:rPr lang="en-GB" smtClean="0"/>
              <a:t>14</a:t>
            </a:fld>
            <a:endParaRPr lang="en-GB" dirty="0"/>
          </a:p>
        </p:txBody>
      </p:sp>
    </p:spTree>
    <p:extLst>
      <p:ext uri="{BB962C8B-B14F-4D97-AF65-F5344CB8AC3E}">
        <p14:creationId xmlns:p14="http://schemas.microsoft.com/office/powerpoint/2010/main" val="454214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458788"/>
            <a:ext cx="6042025" cy="33988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76AA17-6443-4A5C-B72D-23A3C941D7AB}" type="slidenum">
              <a:rPr lang="en-GB" smtClean="0"/>
              <a:t>15</a:t>
            </a:fld>
            <a:endParaRPr lang="en-GB" dirty="0"/>
          </a:p>
        </p:txBody>
      </p:sp>
    </p:spTree>
    <p:extLst>
      <p:ext uri="{BB962C8B-B14F-4D97-AF65-F5344CB8AC3E}">
        <p14:creationId xmlns:p14="http://schemas.microsoft.com/office/powerpoint/2010/main" val="1880904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458788"/>
            <a:ext cx="6042025" cy="33988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176AA17-6443-4A5C-B72D-23A3C941D7AB}" type="slidenum">
              <a:rPr lang="en-GB" smtClean="0"/>
              <a:t>16</a:t>
            </a:fld>
            <a:endParaRPr lang="en-GB" dirty="0"/>
          </a:p>
        </p:txBody>
      </p:sp>
    </p:spTree>
    <p:extLst>
      <p:ext uri="{BB962C8B-B14F-4D97-AF65-F5344CB8AC3E}">
        <p14:creationId xmlns:p14="http://schemas.microsoft.com/office/powerpoint/2010/main" val="38982880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2.png"/><Relationship Id="rId4" Type="http://schemas.openxmlformats.org/officeDocument/2006/relationships/image" Target="../media/image8.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2.png"/><Relationship Id="rId4" Type="http://schemas.openxmlformats.org/officeDocument/2006/relationships/image" Target="../media/image8.sv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mailto:customersuccess@omdia.com" TargetMode="External"/><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E423E7E9-6226-1C1C-5F7E-6DC3D78542C3}"/>
              </a:ext>
            </a:extLst>
          </p:cNvPr>
          <p:cNvSpPr>
            <a:spLocks noGrp="1"/>
          </p:cNvSpPr>
          <p:nvPr>
            <p:ph type="body" sz="quarter" idx="12"/>
          </p:nvPr>
        </p:nvSpPr>
        <p:spPr>
          <a:xfrm>
            <a:off x="355600" y="5602835"/>
            <a:ext cx="3329940" cy="914400"/>
          </a:xfrm>
          <a:prstGeom prst="rect">
            <a:avLst/>
          </a:prstGeom>
        </p:spPr>
        <p:txBody>
          <a:bodyPr anchor="b" anchorCtr="0">
            <a:noAutofit/>
          </a:bodyPr>
          <a:lstStyle>
            <a:lvl1pPr marL="0" indent="0">
              <a:lnSpc>
                <a:spcPct val="105000"/>
              </a:lnSpc>
              <a:spcBef>
                <a:spcPts val="0"/>
              </a:spcBef>
              <a:buFontTx/>
              <a:buNone/>
              <a:defRPr sz="1300" b="1">
                <a:solidFill>
                  <a:schemeClr val="tx1"/>
                </a:solidFill>
              </a:defRPr>
            </a:lvl1pPr>
            <a:lvl2pPr marL="0" indent="0">
              <a:lnSpc>
                <a:spcPct val="105000"/>
              </a:lnSpc>
              <a:spcBef>
                <a:spcPts val="0"/>
              </a:spcBef>
              <a:buNone/>
              <a:defRPr sz="1300">
                <a:solidFill>
                  <a:schemeClr val="tx1"/>
                </a:solidFill>
              </a:defRPr>
            </a:lvl2pPr>
            <a:lvl3pPr>
              <a:defRPr sz="1200"/>
            </a:lvl3pPr>
            <a:lvl4pPr>
              <a:defRPr sz="1200"/>
            </a:lvl4pPr>
            <a:lvl5pPr>
              <a:defRPr sz="1200"/>
            </a:lvl5pPr>
          </a:lstStyle>
          <a:p>
            <a:pPr lvl="0"/>
            <a:r>
              <a:rPr lang="en-US"/>
              <a:t>Click to edit Master text styles</a:t>
            </a:r>
          </a:p>
          <a:p>
            <a:pPr lvl="1"/>
            <a:r>
              <a:rPr lang="en-US"/>
              <a:t>Second level</a:t>
            </a:r>
          </a:p>
        </p:txBody>
      </p:sp>
      <p:pic>
        <p:nvPicPr>
          <p:cNvPr id="27" name="Picture 26">
            <a:extLst>
              <a:ext uri="{FF2B5EF4-FFF2-40B4-BE49-F238E27FC236}">
                <a16:creationId xmlns:a16="http://schemas.microsoft.com/office/drawing/2014/main" id="{5C985277-BCD1-4BF4-8A94-3462E836F8B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264375" y="5577195"/>
            <a:ext cx="2568497" cy="942017"/>
          </a:xfrm>
          <a:prstGeom prst="rect">
            <a:avLst/>
          </a:prstGeom>
        </p:spPr>
      </p:pic>
      <p:sp>
        <p:nvSpPr>
          <p:cNvPr id="29" name="Footer Placeholder 4">
            <a:extLst>
              <a:ext uri="{FF2B5EF4-FFF2-40B4-BE49-F238E27FC236}">
                <a16:creationId xmlns:a16="http://schemas.microsoft.com/office/drawing/2014/main" id="{CE3924CA-29DF-E289-6B37-F98EB2A4D207}"/>
              </a:ext>
            </a:extLst>
          </p:cNvPr>
          <p:cNvSpPr txBox="1">
            <a:spLocks/>
          </p:cNvSpPr>
          <p:nvPr userDrawn="1"/>
        </p:nvSpPr>
        <p:spPr>
          <a:xfrm>
            <a:off x="3518016" y="6259022"/>
            <a:ext cx="4511047" cy="239108"/>
          </a:xfrm>
          <a:prstGeom prst="rect">
            <a:avLst/>
          </a:prstGeom>
        </p:spPr>
        <p:txBody>
          <a:bodyPr vert="horz" lIns="0" tIns="0" rIns="0" bIns="0" rtlCol="0" anchor="b" anchorCtr="0">
            <a:normAutofit/>
          </a:bodyPr>
          <a:lstStyle>
            <a:defPPr>
              <a:defRPr lang="en-US"/>
            </a:defPPr>
            <a:lvl1pPr marL="0" algn="ctr" defTabSz="914400" rtl="0" eaLnBrk="1" latinLnBrk="0" hangingPunct="1">
              <a:lnSpc>
                <a:spcPct val="85000"/>
              </a:lnSpc>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Copyright © </a:t>
            </a:r>
            <a:fld id="{0AEACA82-443F-F143-97A9-1017F472789A}" type="datetimeyyyy">
              <a:rPr lang="en-US" smtClean="0"/>
              <a:pPr algn="ctr"/>
              <a:t>2024</a:t>
            </a:fld>
            <a:r>
              <a:rPr lang="en-US" dirty="0"/>
              <a:t>. All rights reserved. Informa Tech, a trading division of Informa PLC</a:t>
            </a:r>
            <a:endParaRPr lang="en-GB" dirty="0"/>
          </a:p>
        </p:txBody>
      </p:sp>
      <p:sp>
        <p:nvSpPr>
          <p:cNvPr id="3" name="Title 1">
            <a:extLst>
              <a:ext uri="{FF2B5EF4-FFF2-40B4-BE49-F238E27FC236}">
                <a16:creationId xmlns:a16="http://schemas.microsoft.com/office/drawing/2014/main" id="{C4058837-FF3F-A06E-C177-958868F7D2C2}"/>
              </a:ext>
            </a:extLst>
          </p:cNvPr>
          <p:cNvSpPr>
            <a:spLocks noGrp="1"/>
          </p:cNvSpPr>
          <p:nvPr>
            <p:ph type="ctrTitle"/>
          </p:nvPr>
        </p:nvSpPr>
        <p:spPr>
          <a:xfrm>
            <a:off x="351930" y="476250"/>
            <a:ext cx="7596683" cy="3372736"/>
          </a:xfrm>
          <a:prstGeom prst="rect">
            <a:avLst/>
          </a:prstGeom>
        </p:spPr>
        <p:txBody>
          <a:bodyPr anchor="b" anchorCtr="0">
            <a:noAutofit/>
          </a:bodyPr>
          <a:lstStyle>
            <a:lvl1pPr algn="l">
              <a:lnSpc>
                <a:spcPct val="80000"/>
              </a:lnSpc>
              <a:defRPr sz="5400" b="1" spc="-20" baseline="0">
                <a:solidFill>
                  <a:srgbClr val="6D2CA7"/>
                </a:solidFill>
              </a:defRPr>
            </a:lvl1pPr>
          </a:lstStyle>
          <a:p>
            <a:r>
              <a:rPr lang="en-US" dirty="0"/>
              <a:t>Click to edit Master title style</a:t>
            </a:r>
            <a:endParaRPr lang="en-GB" dirty="0"/>
          </a:p>
        </p:txBody>
      </p:sp>
    </p:spTree>
    <p:extLst>
      <p:ext uri="{BB962C8B-B14F-4D97-AF65-F5344CB8AC3E}">
        <p14:creationId xmlns:p14="http://schemas.microsoft.com/office/powerpoint/2010/main" val="9196544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s - Horizontal">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EA388C6A-0692-4A21-A456-3C27B1891783}"/>
              </a:ext>
            </a:extLst>
          </p:cNvPr>
          <p:cNvSpPr>
            <a:spLocks noGrp="1"/>
          </p:cNvSpPr>
          <p:nvPr>
            <p:ph idx="1"/>
          </p:nvPr>
        </p:nvSpPr>
        <p:spPr>
          <a:xfrm>
            <a:off x="348314" y="1419909"/>
            <a:ext cx="11480800" cy="2196000"/>
          </a:xfrm>
          <a:prstGeom prst="rect">
            <a:avLst/>
          </a:prstGeom>
        </p:spPr>
        <p:txBody>
          <a:bodyPr/>
          <a:lstStyle>
            <a:lvl1pPr marL="216000" marR="0" indent="-216000" algn="l" defTabSz="914400" rtl="0" eaLnBrk="1" fontAlgn="auto" latinLnBrk="0" hangingPunct="1">
              <a:lnSpc>
                <a:spcPct val="95000"/>
              </a:lnSpc>
              <a:spcBef>
                <a:spcPts val="300"/>
              </a:spcBef>
              <a:spcAft>
                <a:spcPts val="400"/>
              </a:spcAft>
              <a:buClr>
                <a:schemeClr val="accent1"/>
              </a:buClr>
              <a:buSzTx/>
              <a:buFont typeface="Calibri" panose="020F0502020204030204" pitchFamily="34" charset="0"/>
              <a:buChar char="•"/>
              <a:tabLst/>
              <a:defRPr/>
            </a:lvl1pPr>
            <a:lvl2pPr marL="360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2pPr>
            <a:lvl3pPr marL="504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3pPr>
            <a:lvl4pPr marL="648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4pPr>
            <a:lvl5pPr marL="792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2">
            <a:extLst>
              <a:ext uri="{FF2B5EF4-FFF2-40B4-BE49-F238E27FC236}">
                <a16:creationId xmlns:a16="http://schemas.microsoft.com/office/drawing/2014/main" id="{FCFB497F-B1A8-4992-933E-D4B44415F307}"/>
              </a:ext>
            </a:extLst>
          </p:cNvPr>
          <p:cNvSpPr>
            <a:spLocks noGrp="1"/>
          </p:cNvSpPr>
          <p:nvPr>
            <p:ph idx="11"/>
          </p:nvPr>
        </p:nvSpPr>
        <p:spPr>
          <a:xfrm>
            <a:off x="348314" y="3802942"/>
            <a:ext cx="11480800" cy="2196000"/>
          </a:xfrm>
          <a:prstGeom prst="rect">
            <a:avLst/>
          </a:prstGeom>
        </p:spPr>
        <p:txBody>
          <a:bodyPr/>
          <a:lstStyle>
            <a:lvl1pPr marL="216000" marR="0" indent="-216000" algn="l" defTabSz="914400" rtl="0" eaLnBrk="1" fontAlgn="auto" latinLnBrk="0" hangingPunct="1">
              <a:lnSpc>
                <a:spcPct val="95000"/>
              </a:lnSpc>
              <a:spcBef>
                <a:spcPts val="300"/>
              </a:spcBef>
              <a:spcAft>
                <a:spcPts val="400"/>
              </a:spcAft>
              <a:buClr>
                <a:schemeClr val="accent1"/>
              </a:buClr>
              <a:buSzTx/>
              <a:buFont typeface="Calibri" panose="020F0502020204030204" pitchFamily="34" charset="0"/>
              <a:buChar char="•"/>
              <a:tabLst/>
              <a:defRPr/>
            </a:lvl1pPr>
            <a:lvl2pPr marL="360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2pPr>
            <a:lvl3pPr marL="504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3pPr>
            <a:lvl4pPr marL="648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4pPr>
            <a:lvl5pPr marL="792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Placeholder 1">
            <a:extLst>
              <a:ext uri="{FF2B5EF4-FFF2-40B4-BE49-F238E27FC236}">
                <a16:creationId xmlns:a16="http://schemas.microsoft.com/office/drawing/2014/main" id="{1CBE4924-BE30-7254-A30B-A8065A3A97F0}"/>
              </a:ext>
            </a:extLst>
          </p:cNvPr>
          <p:cNvSpPr>
            <a:spLocks noGrp="1"/>
          </p:cNvSpPr>
          <p:nvPr>
            <p:ph type="title"/>
          </p:nvPr>
        </p:nvSpPr>
        <p:spPr>
          <a:xfrm>
            <a:off x="348314" y="476250"/>
            <a:ext cx="11480800" cy="684214"/>
          </a:xfrm>
          <a:prstGeom prst="rect">
            <a:avLst/>
          </a:prstGeom>
        </p:spPr>
        <p:txBody>
          <a:bodyPr vert="horz" lIns="0" tIns="0" rIns="0" bIns="0" rtlCol="0" anchor="t" anchorCtr="0">
            <a:noAutofit/>
          </a:bodyPr>
          <a:lstStyle/>
          <a:p>
            <a:r>
              <a:rPr lang="en-US" dirty="0"/>
              <a:t>Click to edit Master title style</a:t>
            </a:r>
            <a:endParaRPr lang="en-GB" dirty="0"/>
          </a:p>
        </p:txBody>
      </p:sp>
    </p:spTree>
    <p:extLst>
      <p:ext uri="{BB962C8B-B14F-4D97-AF65-F5344CB8AC3E}">
        <p14:creationId xmlns:p14="http://schemas.microsoft.com/office/powerpoint/2010/main" val="1819606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ng Column and Image">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FA5E9D3D-E391-43B0-9335-27AB8D181717}"/>
              </a:ext>
            </a:extLst>
          </p:cNvPr>
          <p:cNvSpPr>
            <a:spLocks noGrp="1"/>
          </p:cNvSpPr>
          <p:nvPr>
            <p:ph sz="half" idx="2"/>
          </p:nvPr>
        </p:nvSpPr>
        <p:spPr>
          <a:xfrm>
            <a:off x="8129588" y="476250"/>
            <a:ext cx="3705225" cy="5508625"/>
          </a:xfrm>
          <a:prstGeom prst="rect">
            <a:avLst/>
          </a:prstGeom>
        </p:spPr>
        <p:txBody>
          <a:bodyPr t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Placeholder 1">
            <a:extLst>
              <a:ext uri="{FF2B5EF4-FFF2-40B4-BE49-F238E27FC236}">
                <a16:creationId xmlns:a16="http://schemas.microsoft.com/office/drawing/2014/main" id="{9412406D-D13B-8D1D-3BA5-340BD69A1BCD}"/>
              </a:ext>
            </a:extLst>
          </p:cNvPr>
          <p:cNvSpPr>
            <a:spLocks noGrp="1"/>
          </p:cNvSpPr>
          <p:nvPr>
            <p:ph type="title"/>
          </p:nvPr>
        </p:nvSpPr>
        <p:spPr>
          <a:xfrm>
            <a:off x="348314" y="476250"/>
            <a:ext cx="7600486" cy="684214"/>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9" name="Content Placeholder 2">
            <a:extLst>
              <a:ext uri="{FF2B5EF4-FFF2-40B4-BE49-F238E27FC236}">
                <a16:creationId xmlns:a16="http://schemas.microsoft.com/office/drawing/2014/main" id="{3289BAA1-9492-5262-04CC-FD1DD769C6F3}"/>
              </a:ext>
            </a:extLst>
          </p:cNvPr>
          <p:cNvSpPr>
            <a:spLocks noGrp="1"/>
          </p:cNvSpPr>
          <p:nvPr>
            <p:ph idx="1"/>
          </p:nvPr>
        </p:nvSpPr>
        <p:spPr>
          <a:xfrm>
            <a:off x="348314" y="1419909"/>
            <a:ext cx="7599600" cy="4577666"/>
          </a:xfrm>
          <a:prstGeom prst="rect">
            <a:avLst/>
          </a:prstGeom>
        </p:spPr>
        <p:txBody>
          <a:bodyPr/>
          <a:lstStyle>
            <a:lvl1pPr marL="216000" marR="0" indent="-216000" algn="l" defTabSz="914400" rtl="0" eaLnBrk="1" fontAlgn="auto" latinLnBrk="0" hangingPunct="1">
              <a:lnSpc>
                <a:spcPct val="95000"/>
              </a:lnSpc>
              <a:spcBef>
                <a:spcPts val="300"/>
              </a:spcBef>
              <a:spcAft>
                <a:spcPts val="400"/>
              </a:spcAft>
              <a:buClr>
                <a:schemeClr val="accent1"/>
              </a:buClr>
              <a:buSzTx/>
              <a:buFont typeface="Calibri" panose="020F0502020204030204" pitchFamily="34" charset="0"/>
              <a:buChar char="•"/>
              <a:tabLst/>
              <a:defRPr/>
            </a:lvl1pPr>
            <a:lvl2pPr marL="360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2pPr>
            <a:lvl3pPr marL="504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3pPr>
            <a:lvl4pPr marL="648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4pPr>
            <a:lvl5pPr marL="792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88331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dium Column and Image">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E4477052-1501-4E26-852F-71F0C0E6E944}"/>
              </a:ext>
            </a:extLst>
          </p:cNvPr>
          <p:cNvSpPr>
            <a:spLocks noGrp="1"/>
          </p:cNvSpPr>
          <p:nvPr>
            <p:ph sz="half" idx="2"/>
          </p:nvPr>
        </p:nvSpPr>
        <p:spPr>
          <a:xfrm>
            <a:off x="6188077" y="476250"/>
            <a:ext cx="5646736" cy="5508625"/>
          </a:xfrm>
          <a:prstGeom prst="rect">
            <a:avLst/>
          </a:prstGeom>
        </p:spPr>
        <p:txBody>
          <a:bodyPr/>
          <a:lstStyle>
            <a:lvl1pPr marL="216000" indent="-216000">
              <a:buFont typeface="Calibri" panose="020F0502020204030204" pitchFamily="34" charset="0"/>
              <a:buChar cha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Placeholder 1">
            <a:extLst>
              <a:ext uri="{FF2B5EF4-FFF2-40B4-BE49-F238E27FC236}">
                <a16:creationId xmlns:a16="http://schemas.microsoft.com/office/drawing/2014/main" id="{31788F59-82C9-5062-E29F-74962262CAC1}"/>
              </a:ext>
            </a:extLst>
          </p:cNvPr>
          <p:cNvSpPr>
            <a:spLocks noGrp="1"/>
          </p:cNvSpPr>
          <p:nvPr>
            <p:ph type="title"/>
          </p:nvPr>
        </p:nvSpPr>
        <p:spPr>
          <a:xfrm>
            <a:off x="348314" y="476250"/>
            <a:ext cx="5648400" cy="684214"/>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5" name="Content Placeholder 2">
            <a:extLst>
              <a:ext uri="{FF2B5EF4-FFF2-40B4-BE49-F238E27FC236}">
                <a16:creationId xmlns:a16="http://schemas.microsoft.com/office/drawing/2014/main" id="{06A5CC0F-E306-05B4-78E4-AA128A57F12A}"/>
              </a:ext>
            </a:extLst>
          </p:cNvPr>
          <p:cNvSpPr>
            <a:spLocks noGrp="1"/>
          </p:cNvSpPr>
          <p:nvPr>
            <p:ph idx="1"/>
          </p:nvPr>
        </p:nvSpPr>
        <p:spPr>
          <a:xfrm>
            <a:off x="348314" y="1419909"/>
            <a:ext cx="5648400" cy="4577666"/>
          </a:xfrm>
          <a:prstGeom prst="rect">
            <a:avLst/>
          </a:prstGeom>
        </p:spPr>
        <p:txBody>
          <a:bodyPr/>
          <a:lstStyle>
            <a:lvl1pPr marL="216000" marR="0" indent="-216000" algn="l" defTabSz="914400" rtl="0" eaLnBrk="1" fontAlgn="auto" latinLnBrk="0" hangingPunct="1">
              <a:lnSpc>
                <a:spcPct val="95000"/>
              </a:lnSpc>
              <a:spcBef>
                <a:spcPts val="300"/>
              </a:spcBef>
              <a:spcAft>
                <a:spcPts val="400"/>
              </a:spcAft>
              <a:buClr>
                <a:schemeClr val="accent1"/>
              </a:buClr>
              <a:buSzTx/>
              <a:buFont typeface="Calibri" panose="020F0502020204030204" pitchFamily="34" charset="0"/>
              <a:buChar char="•"/>
              <a:tabLst/>
              <a:defRPr/>
            </a:lvl1pPr>
            <a:lvl2pPr marL="360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2pPr>
            <a:lvl3pPr marL="504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3pPr>
            <a:lvl4pPr marL="648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4pPr>
            <a:lvl5pPr marL="792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94535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mall Column and Image">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0D0E12FD-03AF-4087-AFA2-EA9EE8CFB1A2}"/>
              </a:ext>
            </a:extLst>
          </p:cNvPr>
          <p:cNvSpPr>
            <a:spLocks noGrp="1"/>
          </p:cNvSpPr>
          <p:nvPr>
            <p:ph sz="half" idx="2"/>
          </p:nvPr>
        </p:nvSpPr>
        <p:spPr>
          <a:xfrm>
            <a:off x="4238625" y="476250"/>
            <a:ext cx="7598175" cy="550862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2">
            <a:extLst>
              <a:ext uri="{FF2B5EF4-FFF2-40B4-BE49-F238E27FC236}">
                <a16:creationId xmlns:a16="http://schemas.microsoft.com/office/drawing/2014/main" id="{8FAFF4E0-5C86-12AE-2382-2817358EDF53}"/>
              </a:ext>
            </a:extLst>
          </p:cNvPr>
          <p:cNvSpPr>
            <a:spLocks noGrp="1"/>
          </p:cNvSpPr>
          <p:nvPr>
            <p:ph idx="1"/>
          </p:nvPr>
        </p:nvSpPr>
        <p:spPr>
          <a:xfrm>
            <a:off x="348314" y="1419909"/>
            <a:ext cx="3700800" cy="4577666"/>
          </a:xfrm>
          <a:prstGeom prst="rect">
            <a:avLst/>
          </a:prstGeom>
        </p:spPr>
        <p:txBody>
          <a:bodyPr/>
          <a:lstStyle>
            <a:lvl1pPr marL="216000" marR="0" indent="-216000" algn="l" defTabSz="914400" rtl="0" eaLnBrk="1" fontAlgn="auto" latinLnBrk="0" hangingPunct="1">
              <a:lnSpc>
                <a:spcPct val="95000"/>
              </a:lnSpc>
              <a:spcBef>
                <a:spcPts val="300"/>
              </a:spcBef>
              <a:spcAft>
                <a:spcPts val="400"/>
              </a:spcAft>
              <a:buClr>
                <a:schemeClr val="accent1"/>
              </a:buClr>
              <a:buSzTx/>
              <a:buFont typeface="Calibri" panose="020F0502020204030204" pitchFamily="34" charset="0"/>
              <a:buChar char="•"/>
              <a:tabLst/>
              <a:defRPr/>
            </a:lvl1pPr>
            <a:lvl2pPr marL="360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2pPr>
            <a:lvl3pPr marL="504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3pPr>
            <a:lvl4pPr marL="648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4pPr>
            <a:lvl5pPr marL="792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Placeholder 1">
            <a:extLst>
              <a:ext uri="{FF2B5EF4-FFF2-40B4-BE49-F238E27FC236}">
                <a16:creationId xmlns:a16="http://schemas.microsoft.com/office/drawing/2014/main" id="{4D35201E-3D50-5C2D-369C-163E9789F7FE}"/>
              </a:ext>
            </a:extLst>
          </p:cNvPr>
          <p:cNvSpPr>
            <a:spLocks noGrp="1"/>
          </p:cNvSpPr>
          <p:nvPr>
            <p:ph type="title"/>
          </p:nvPr>
        </p:nvSpPr>
        <p:spPr>
          <a:xfrm>
            <a:off x="348314" y="476250"/>
            <a:ext cx="3700800" cy="684214"/>
          </a:xfrm>
          <a:prstGeom prst="rect">
            <a:avLst/>
          </a:prstGeom>
        </p:spPr>
        <p:txBody>
          <a:bodyPr vert="horz" lIns="0" tIns="0" rIns="0" bIns="0" rtlCol="0" anchor="t" anchorCtr="0">
            <a:noAutofit/>
          </a:bodyPr>
          <a:lstStyle/>
          <a:p>
            <a:r>
              <a:rPr lang="en-US" dirty="0"/>
              <a:t>Click to edit Master title style</a:t>
            </a:r>
            <a:endParaRPr lang="en-GB" dirty="0"/>
          </a:p>
        </p:txBody>
      </p:sp>
    </p:spTree>
    <p:extLst>
      <p:ext uri="{BB962C8B-B14F-4D97-AF65-F5344CB8AC3E}">
        <p14:creationId xmlns:p14="http://schemas.microsoft.com/office/powerpoint/2010/main" val="1972205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s ">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9D6752F1-DD44-6064-E954-1F249773F056}"/>
              </a:ext>
            </a:extLst>
          </p:cNvPr>
          <p:cNvSpPr>
            <a:spLocks noGrp="1"/>
          </p:cNvSpPr>
          <p:nvPr>
            <p:ph type="title"/>
          </p:nvPr>
        </p:nvSpPr>
        <p:spPr>
          <a:xfrm>
            <a:off x="348314" y="476250"/>
            <a:ext cx="11480800" cy="684214"/>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6" name="Content Placeholder 2">
            <a:extLst>
              <a:ext uri="{FF2B5EF4-FFF2-40B4-BE49-F238E27FC236}">
                <a16:creationId xmlns:a16="http://schemas.microsoft.com/office/drawing/2014/main" id="{74038C46-1B7F-5C1A-91C4-575D5C407648}"/>
              </a:ext>
            </a:extLst>
          </p:cNvPr>
          <p:cNvSpPr>
            <a:spLocks noGrp="1"/>
          </p:cNvSpPr>
          <p:nvPr>
            <p:ph idx="1"/>
          </p:nvPr>
        </p:nvSpPr>
        <p:spPr>
          <a:xfrm>
            <a:off x="348314" y="1419909"/>
            <a:ext cx="3700800" cy="4577666"/>
          </a:xfrm>
          <a:prstGeom prst="rect">
            <a:avLst/>
          </a:prstGeom>
        </p:spPr>
        <p:txBody>
          <a:bodyPr/>
          <a:lstStyle>
            <a:lvl1pPr marL="216000" marR="0" indent="-216000" algn="l" defTabSz="914400" rtl="0" eaLnBrk="1" fontAlgn="auto" latinLnBrk="0" hangingPunct="1">
              <a:lnSpc>
                <a:spcPct val="95000"/>
              </a:lnSpc>
              <a:spcBef>
                <a:spcPts val="300"/>
              </a:spcBef>
              <a:spcAft>
                <a:spcPts val="400"/>
              </a:spcAft>
              <a:buClr>
                <a:schemeClr val="accent1"/>
              </a:buClr>
              <a:buSzTx/>
              <a:buFont typeface="Calibri" panose="020F0502020204030204" pitchFamily="34" charset="0"/>
              <a:buChar char="•"/>
              <a:tabLst/>
              <a:defRPr/>
            </a:lvl1pPr>
            <a:lvl2pPr marL="360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2pPr>
            <a:lvl3pPr marL="504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3pPr>
            <a:lvl4pPr marL="648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4pPr>
            <a:lvl5pPr marL="792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096966B4-BF13-2584-7087-AF61FF06D2DA}"/>
              </a:ext>
            </a:extLst>
          </p:cNvPr>
          <p:cNvSpPr>
            <a:spLocks noGrp="1"/>
          </p:cNvSpPr>
          <p:nvPr>
            <p:ph idx="10"/>
          </p:nvPr>
        </p:nvSpPr>
        <p:spPr>
          <a:xfrm>
            <a:off x="4242290" y="1419909"/>
            <a:ext cx="3700800" cy="4577666"/>
          </a:xfrm>
          <a:prstGeom prst="rect">
            <a:avLst/>
          </a:prstGeom>
        </p:spPr>
        <p:txBody>
          <a:bodyPr/>
          <a:lstStyle>
            <a:lvl1pPr marL="216000" marR="0" indent="-216000" algn="l" defTabSz="914400" rtl="0" eaLnBrk="1" fontAlgn="auto" latinLnBrk="0" hangingPunct="1">
              <a:lnSpc>
                <a:spcPct val="95000"/>
              </a:lnSpc>
              <a:spcBef>
                <a:spcPts val="300"/>
              </a:spcBef>
              <a:spcAft>
                <a:spcPts val="400"/>
              </a:spcAft>
              <a:buClr>
                <a:schemeClr val="accent1"/>
              </a:buClr>
              <a:buSzTx/>
              <a:buFont typeface="Calibri" panose="020F0502020204030204" pitchFamily="34" charset="0"/>
              <a:buChar char="•"/>
              <a:tabLst/>
              <a:defRPr/>
            </a:lvl1pPr>
            <a:lvl2pPr marL="360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2pPr>
            <a:lvl3pPr marL="504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3pPr>
            <a:lvl4pPr marL="648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4pPr>
            <a:lvl5pPr marL="792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2">
            <a:extLst>
              <a:ext uri="{FF2B5EF4-FFF2-40B4-BE49-F238E27FC236}">
                <a16:creationId xmlns:a16="http://schemas.microsoft.com/office/drawing/2014/main" id="{CD6C70AC-AF90-A359-385D-D372D83AC6EC}"/>
              </a:ext>
            </a:extLst>
          </p:cNvPr>
          <p:cNvSpPr>
            <a:spLocks noGrp="1"/>
          </p:cNvSpPr>
          <p:nvPr>
            <p:ph idx="11"/>
          </p:nvPr>
        </p:nvSpPr>
        <p:spPr>
          <a:xfrm>
            <a:off x="8130045" y="1419909"/>
            <a:ext cx="3700800" cy="4577666"/>
          </a:xfrm>
          <a:prstGeom prst="rect">
            <a:avLst/>
          </a:prstGeom>
        </p:spPr>
        <p:txBody>
          <a:bodyPr/>
          <a:lstStyle>
            <a:lvl1pPr marL="216000" marR="0" indent="-216000" algn="l" defTabSz="914400" rtl="0" eaLnBrk="1" fontAlgn="auto" latinLnBrk="0" hangingPunct="1">
              <a:lnSpc>
                <a:spcPct val="95000"/>
              </a:lnSpc>
              <a:spcBef>
                <a:spcPts val="300"/>
              </a:spcBef>
              <a:spcAft>
                <a:spcPts val="400"/>
              </a:spcAft>
              <a:buClr>
                <a:schemeClr val="accent1"/>
              </a:buClr>
              <a:buSzTx/>
              <a:buFont typeface="Calibri" panose="020F0502020204030204" pitchFamily="34" charset="0"/>
              <a:buChar char="•"/>
              <a:tabLst/>
              <a:defRPr/>
            </a:lvl1pPr>
            <a:lvl2pPr marL="360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2pPr>
            <a:lvl3pPr marL="504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3pPr>
            <a:lvl4pPr marL="648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4pPr>
            <a:lvl5pPr marL="792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83859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ntents - version 2">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29AF4AA3-BF4E-4E58-A98B-459E5414BF18}"/>
              </a:ext>
            </a:extLst>
          </p:cNvPr>
          <p:cNvSpPr>
            <a:spLocks noGrp="1"/>
          </p:cNvSpPr>
          <p:nvPr>
            <p:ph idx="13"/>
          </p:nvPr>
        </p:nvSpPr>
        <p:spPr>
          <a:xfrm>
            <a:off x="6188075" y="1412875"/>
            <a:ext cx="5648229" cy="2196000"/>
          </a:xfrm>
          <a:prstGeom prst="rect">
            <a:avLst/>
          </a:prstGeom>
        </p:spPr>
        <p:txBody>
          <a:bodyPr/>
          <a:lstStyle>
            <a:lvl1pPr marL="216000" marR="0" indent="-216000" algn="l" defTabSz="914400" rtl="0" eaLnBrk="1" fontAlgn="auto" latinLnBrk="0" hangingPunct="1">
              <a:lnSpc>
                <a:spcPct val="95000"/>
              </a:lnSpc>
              <a:spcBef>
                <a:spcPts val="300"/>
              </a:spcBef>
              <a:spcAft>
                <a:spcPts val="400"/>
              </a:spcAft>
              <a:buClr>
                <a:schemeClr val="accent1"/>
              </a:buClr>
              <a:buSzTx/>
              <a:buFont typeface="Calibri" panose="020F0502020204030204" pitchFamily="34" charset="0"/>
              <a:buChar char="•"/>
              <a:tabLst/>
              <a:defRPr/>
            </a:lvl1pPr>
            <a:lvl2pPr marL="360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2pPr>
            <a:lvl3pPr marL="504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3pPr>
            <a:lvl4pPr marL="648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4pPr>
            <a:lvl5pPr marL="792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2">
            <a:extLst>
              <a:ext uri="{FF2B5EF4-FFF2-40B4-BE49-F238E27FC236}">
                <a16:creationId xmlns:a16="http://schemas.microsoft.com/office/drawing/2014/main" id="{AE6335D6-10EE-4312-850E-C74CE43D14F8}"/>
              </a:ext>
            </a:extLst>
          </p:cNvPr>
          <p:cNvSpPr>
            <a:spLocks noGrp="1"/>
          </p:cNvSpPr>
          <p:nvPr>
            <p:ph idx="14"/>
          </p:nvPr>
        </p:nvSpPr>
        <p:spPr>
          <a:xfrm>
            <a:off x="6188075" y="3788874"/>
            <a:ext cx="5648229" cy="2196000"/>
          </a:xfrm>
          <a:prstGeom prst="rect">
            <a:avLst/>
          </a:prstGeom>
        </p:spPr>
        <p:txBody>
          <a:bodyPr/>
          <a:lstStyle>
            <a:lvl1pPr marL="216000" marR="0" indent="-216000" algn="l" defTabSz="914400" rtl="0" eaLnBrk="1" fontAlgn="auto" latinLnBrk="0" hangingPunct="1">
              <a:lnSpc>
                <a:spcPct val="95000"/>
              </a:lnSpc>
              <a:spcBef>
                <a:spcPts val="300"/>
              </a:spcBef>
              <a:spcAft>
                <a:spcPts val="400"/>
              </a:spcAft>
              <a:buClr>
                <a:schemeClr val="accent1"/>
              </a:buClr>
              <a:buSzTx/>
              <a:buFont typeface="Calibri" panose="020F0502020204030204" pitchFamily="34" charset="0"/>
              <a:buChar char="•"/>
              <a:tabLst/>
              <a:defRPr/>
            </a:lvl1pPr>
            <a:lvl2pPr marL="360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2pPr>
            <a:lvl3pPr marL="504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3pPr>
            <a:lvl4pPr marL="648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4pPr>
            <a:lvl5pPr marL="792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Placeholder 1">
            <a:extLst>
              <a:ext uri="{FF2B5EF4-FFF2-40B4-BE49-F238E27FC236}">
                <a16:creationId xmlns:a16="http://schemas.microsoft.com/office/drawing/2014/main" id="{1879340F-A91E-793B-DB2C-E6319A106949}"/>
              </a:ext>
            </a:extLst>
          </p:cNvPr>
          <p:cNvSpPr>
            <a:spLocks noGrp="1"/>
          </p:cNvSpPr>
          <p:nvPr>
            <p:ph type="title"/>
          </p:nvPr>
        </p:nvSpPr>
        <p:spPr>
          <a:xfrm>
            <a:off x="348314" y="476250"/>
            <a:ext cx="11480800" cy="684214"/>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4" name="Content Placeholder 2">
            <a:extLst>
              <a:ext uri="{FF2B5EF4-FFF2-40B4-BE49-F238E27FC236}">
                <a16:creationId xmlns:a16="http://schemas.microsoft.com/office/drawing/2014/main" id="{A2C2C05F-BE7E-FCC8-E4F1-534D47BA6E0D}"/>
              </a:ext>
            </a:extLst>
          </p:cNvPr>
          <p:cNvSpPr>
            <a:spLocks noGrp="1"/>
          </p:cNvSpPr>
          <p:nvPr>
            <p:ph idx="1"/>
          </p:nvPr>
        </p:nvSpPr>
        <p:spPr>
          <a:xfrm>
            <a:off x="348314" y="1419909"/>
            <a:ext cx="5648400" cy="4577666"/>
          </a:xfrm>
          <a:prstGeom prst="rect">
            <a:avLst/>
          </a:prstGeom>
        </p:spPr>
        <p:txBody>
          <a:bodyPr/>
          <a:lstStyle>
            <a:lvl1pPr marL="216000" marR="0" indent="-216000" algn="l" defTabSz="914400" rtl="0" eaLnBrk="1" fontAlgn="auto" latinLnBrk="0" hangingPunct="1">
              <a:lnSpc>
                <a:spcPct val="95000"/>
              </a:lnSpc>
              <a:spcBef>
                <a:spcPts val="300"/>
              </a:spcBef>
              <a:spcAft>
                <a:spcPts val="400"/>
              </a:spcAft>
              <a:buClr>
                <a:schemeClr val="accent1"/>
              </a:buClr>
              <a:buSzTx/>
              <a:buFont typeface="Calibri" panose="020F0502020204030204" pitchFamily="34" charset="0"/>
              <a:buChar char="•"/>
              <a:tabLst/>
              <a:defRPr/>
            </a:lvl1pPr>
            <a:lvl2pPr marL="360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2pPr>
            <a:lvl3pPr marL="504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3pPr>
            <a:lvl4pPr marL="648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4pPr>
            <a:lvl5pPr marL="792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26413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ntents - version 3">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FD2B6EB0-1257-0B88-6CEA-A907F527CBDB}"/>
              </a:ext>
            </a:extLst>
          </p:cNvPr>
          <p:cNvSpPr>
            <a:spLocks noGrp="1"/>
          </p:cNvSpPr>
          <p:nvPr>
            <p:ph idx="15"/>
          </p:nvPr>
        </p:nvSpPr>
        <p:spPr>
          <a:xfrm>
            <a:off x="348314" y="1419909"/>
            <a:ext cx="5648400" cy="2196000"/>
          </a:xfrm>
          <a:prstGeom prst="rect">
            <a:avLst/>
          </a:prstGeom>
        </p:spPr>
        <p:txBody>
          <a:bodyPr/>
          <a:lstStyle>
            <a:lvl1pPr marL="216000" marR="0" indent="-216000" algn="l" defTabSz="914400" rtl="0" eaLnBrk="1" fontAlgn="auto" latinLnBrk="0" hangingPunct="1">
              <a:lnSpc>
                <a:spcPct val="95000"/>
              </a:lnSpc>
              <a:spcBef>
                <a:spcPts val="300"/>
              </a:spcBef>
              <a:spcAft>
                <a:spcPts val="400"/>
              </a:spcAft>
              <a:buClr>
                <a:schemeClr val="accent1"/>
              </a:buClr>
              <a:buSzTx/>
              <a:buFont typeface="Calibri" panose="020F0502020204030204" pitchFamily="34" charset="0"/>
              <a:buChar char="•"/>
              <a:tabLst/>
              <a:defRPr/>
            </a:lvl1pPr>
            <a:lvl2pPr marL="360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2pPr>
            <a:lvl3pPr marL="504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3pPr>
            <a:lvl4pPr marL="648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4pPr>
            <a:lvl5pPr marL="792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Placeholder 1">
            <a:extLst>
              <a:ext uri="{FF2B5EF4-FFF2-40B4-BE49-F238E27FC236}">
                <a16:creationId xmlns:a16="http://schemas.microsoft.com/office/drawing/2014/main" id="{C25A15FD-FCFE-41A1-C6B5-5CE0B91372C2}"/>
              </a:ext>
            </a:extLst>
          </p:cNvPr>
          <p:cNvSpPr>
            <a:spLocks noGrp="1"/>
          </p:cNvSpPr>
          <p:nvPr>
            <p:ph type="title"/>
          </p:nvPr>
        </p:nvSpPr>
        <p:spPr>
          <a:xfrm>
            <a:off x="348314" y="476250"/>
            <a:ext cx="11480800" cy="684214"/>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7" name="Content Placeholder 2">
            <a:extLst>
              <a:ext uri="{FF2B5EF4-FFF2-40B4-BE49-F238E27FC236}">
                <a16:creationId xmlns:a16="http://schemas.microsoft.com/office/drawing/2014/main" id="{26B50135-6C53-A72F-F914-BC2FE80FC5BE}"/>
              </a:ext>
            </a:extLst>
          </p:cNvPr>
          <p:cNvSpPr>
            <a:spLocks noGrp="1"/>
          </p:cNvSpPr>
          <p:nvPr>
            <p:ph idx="16"/>
          </p:nvPr>
        </p:nvSpPr>
        <p:spPr>
          <a:xfrm>
            <a:off x="348314" y="3777909"/>
            <a:ext cx="5648400" cy="2219666"/>
          </a:xfrm>
          <a:prstGeom prst="rect">
            <a:avLst/>
          </a:prstGeom>
        </p:spPr>
        <p:txBody>
          <a:bodyPr/>
          <a:lstStyle>
            <a:lvl1pPr marL="216000" marR="0" indent="-216000" algn="l" defTabSz="914400" rtl="0" eaLnBrk="1" fontAlgn="auto" latinLnBrk="0" hangingPunct="1">
              <a:lnSpc>
                <a:spcPct val="95000"/>
              </a:lnSpc>
              <a:spcBef>
                <a:spcPts val="300"/>
              </a:spcBef>
              <a:spcAft>
                <a:spcPts val="400"/>
              </a:spcAft>
              <a:buClr>
                <a:schemeClr val="accent1"/>
              </a:buClr>
              <a:buSzTx/>
              <a:buFont typeface="Calibri" panose="020F0502020204030204" pitchFamily="34" charset="0"/>
              <a:buChar char="•"/>
              <a:tabLst/>
              <a:defRPr/>
            </a:lvl1pPr>
            <a:lvl2pPr marL="360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2pPr>
            <a:lvl3pPr marL="504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3pPr>
            <a:lvl4pPr marL="648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4pPr>
            <a:lvl5pPr marL="792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2">
            <a:extLst>
              <a:ext uri="{FF2B5EF4-FFF2-40B4-BE49-F238E27FC236}">
                <a16:creationId xmlns:a16="http://schemas.microsoft.com/office/drawing/2014/main" id="{8D553A3B-2E82-66B7-1344-9CE126DC630F}"/>
              </a:ext>
            </a:extLst>
          </p:cNvPr>
          <p:cNvSpPr>
            <a:spLocks noGrp="1"/>
          </p:cNvSpPr>
          <p:nvPr>
            <p:ph idx="13"/>
          </p:nvPr>
        </p:nvSpPr>
        <p:spPr>
          <a:xfrm>
            <a:off x="6188075" y="1412875"/>
            <a:ext cx="5648229" cy="4579200"/>
          </a:xfrm>
          <a:prstGeom prst="rect">
            <a:avLst/>
          </a:prstGeom>
        </p:spPr>
        <p:txBody>
          <a:bodyPr/>
          <a:lstStyle>
            <a:lvl1pPr marL="216000" marR="0" indent="-216000" algn="l" defTabSz="914400" rtl="0" eaLnBrk="1" fontAlgn="auto" latinLnBrk="0" hangingPunct="1">
              <a:lnSpc>
                <a:spcPct val="95000"/>
              </a:lnSpc>
              <a:spcBef>
                <a:spcPts val="300"/>
              </a:spcBef>
              <a:spcAft>
                <a:spcPts val="400"/>
              </a:spcAft>
              <a:buClr>
                <a:schemeClr val="accent1"/>
              </a:buClr>
              <a:buSzTx/>
              <a:buFont typeface="Calibri" panose="020F0502020204030204" pitchFamily="34" charset="0"/>
              <a:buChar char="•"/>
              <a:tabLst/>
              <a:defRPr/>
            </a:lvl1pPr>
            <a:lvl2pPr marL="360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2pPr>
            <a:lvl3pPr marL="504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3pPr>
            <a:lvl4pPr marL="648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4pPr>
            <a:lvl5pPr marL="792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65534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ntents - version 4">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91222AB4-9340-5454-7108-89E9C3E75E77}"/>
              </a:ext>
            </a:extLst>
          </p:cNvPr>
          <p:cNvSpPr>
            <a:spLocks noGrp="1"/>
          </p:cNvSpPr>
          <p:nvPr>
            <p:ph type="title"/>
          </p:nvPr>
        </p:nvSpPr>
        <p:spPr>
          <a:xfrm>
            <a:off x="348314" y="476250"/>
            <a:ext cx="11480800" cy="684214"/>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4" name="Content Placeholder 2">
            <a:extLst>
              <a:ext uri="{FF2B5EF4-FFF2-40B4-BE49-F238E27FC236}">
                <a16:creationId xmlns:a16="http://schemas.microsoft.com/office/drawing/2014/main" id="{D430803C-7B10-D218-299D-C6BE2C2AC02D}"/>
              </a:ext>
            </a:extLst>
          </p:cNvPr>
          <p:cNvSpPr>
            <a:spLocks noGrp="1"/>
          </p:cNvSpPr>
          <p:nvPr>
            <p:ph idx="1"/>
          </p:nvPr>
        </p:nvSpPr>
        <p:spPr>
          <a:xfrm>
            <a:off x="348314" y="1419909"/>
            <a:ext cx="11480800" cy="2196000"/>
          </a:xfrm>
          <a:prstGeom prst="rect">
            <a:avLst/>
          </a:prstGeom>
        </p:spPr>
        <p:txBody>
          <a:bodyPr/>
          <a:lstStyle>
            <a:lvl1pPr marL="216000" marR="0" indent="-216000" algn="l" defTabSz="914400" rtl="0" eaLnBrk="1" fontAlgn="auto" latinLnBrk="0" hangingPunct="1">
              <a:lnSpc>
                <a:spcPct val="95000"/>
              </a:lnSpc>
              <a:spcBef>
                <a:spcPts val="300"/>
              </a:spcBef>
              <a:spcAft>
                <a:spcPts val="400"/>
              </a:spcAft>
              <a:buClr>
                <a:schemeClr val="accent1"/>
              </a:buClr>
              <a:buSzTx/>
              <a:buFont typeface="Calibri" panose="020F0502020204030204" pitchFamily="34" charset="0"/>
              <a:buChar char="•"/>
              <a:tabLst/>
              <a:defRPr/>
            </a:lvl1pPr>
            <a:lvl2pPr marL="360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2pPr>
            <a:lvl3pPr marL="504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3pPr>
            <a:lvl4pPr marL="648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4pPr>
            <a:lvl5pPr marL="792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2B34803A-446A-9522-63F2-BEBAAE518E58}"/>
              </a:ext>
            </a:extLst>
          </p:cNvPr>
          <p:cNvSpPr>
            <a:spLocks noGrp="1"/>
          </p:cNvSpPr>
          <p:nvPr>
            <p:ph idx="16"/>
          </p:nvPr>
        </p:nvSpPr>
        <p:spPr>
          <a:xfrm>
            <a:off x="348314" y="3777909"/>
            <a:ext cx="5648400" cy="2219666"/>
          </a:xfrm>
          <a:prstGeom prst="rect">
            <a:avLst/>
          </a:prstGeom>
        </p:spPr>
        <p:txBody>
          <a:bodyPr/>
          <a:lstStyle>
            <a:lvl1pPr marL="216000" marR="0" indent="-216000" algn="l" defTabSz="914400" rtl="0" eaLnBrk="1" fontAlgn="auto" latinLnBrk="0" hangingPunct="1">
              <a:lnSpc>
                <a:spcPct val="95000"/>
              </a:lnSpc>
              <a:spcBef>
                <a:spcPts val="300"/>
              </a:spcBef>
              <a:spcAft>
                <a:spcPts val="400"/>
              </a:spcAft>
              <a:buClr>
                <a:schemeClr val="accent1"/>
              </a:buClr>
              <a:buSzTx/>
              <a:buFont typeface="Calibri" panose="020F0502020204030204" pitchFamily="34" charset="0"/>
              <a:buChar char="•"/>
              <a:tabLst/>
              <a:defRPr/>
            </a:lvl1pPr>
            <a:lvl2pPr marL="360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2pPr>
            <a:lvl3pPr marL="504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3pPr>
            <a:lvl4pPr marL="648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4pPr>
            <a:lvl5pPr marL="792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2">
            <a:extLst>
              <a:ext uri="{FF2B5EF4-FFF2-40B4-BE49-F238E27FC236}">
                <a16:creationId xmlns:a16="http://schemas.microsoft.com/office/drawing/2014/main" id="{109B04A6-5503-A4A1-4CF4-971EF8FA16C5}"/>
              </a:ext>
            </a:extLst>
          </p:cNvPr>
          <p:cNvSpPr>
            <a:spLocks noGrp="1"/>
          </p:cNvSpPr>
          <p:nvPr>
            <p:ph idx="14"/>
          </p:nvPr>
        </p:nvSpPr>
        <p:spPr>
          <a:xfrm>
            <a:off x="6188075" y="3777909"/>
            <a:ext cx="5648229" cy="2219666"/>
          </a:xfrm>
          <a:prstGeom prst="rect">
            <a:avLst/>
          </a:prstGeom>
        </p:spPr>
        <p:txBody>
          <a:bodyPr/>
          <a:lstStyle>
            <a:lvl1pPr marL="216000" marR="0" indent="-216000" algn="l" defTabSz="914400" rtl="0" eaLnBrk="1" fontAlgn="auto" latinLnBrk="0" hangingPunct="1">
              <a:lnSpc>
                <a:spcPct val="95000"/>
              </a:lnSpc>
              <a:spcBef>
                <a:spcPts val="300"/>
              </a:spcBef>
              <a:spcAft>
                <a:spcPts val="400"/>
              </a:spcAft>
              <a:buClr>
                <a:schemeClr val="accent1"/>
              </a:buClr>
              <a:buSzTx/>
              <a:buFont typeface="Calibri" panose="020F0502020204030204" pitchFamily="34" charset="0"/>
              <a:buChar char="•"/>
              <a:tabLst/>
              <a:defRPr/>
            </a:lvl1pPr>
            <a:lvl2pPr marL="360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2pPr>
            <a:lvl3pPr marL="504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3pPr>
            <a:lvl4pPr marL="648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4pPr>
            <a:lvl5pPr marL="792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918569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ntents - version 5">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AAE64EF5-5F1A-0748-C19A-D17FD5B3B8AA}"/>
              </a:ext>
            </a:extLst>
          </p:cNvPr>
          <p:cNvSpPr>
            <a:spLocks noGrp="1"/>
          </p:cNvSpPr>
          <p:nvPr>
            <p:ph type="title"/>
          </p:nvPr>
        </p:nvSpPr>
        <p:spPr>
          <a:xfrm>
            <a:off x="348314" y="476250"/>
            <a:ext cx="11480800" cy="684214"/>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4" name="Content Placeholder 12">
            <a:extLst>
              <a:ext uri="{FF2B5EF4-FFF2-40B4-BE49-F238E27FC236}">
                <a16:creationId xmlns:a16="http://schemas.microsoft.com/office/drawing/2014/main" id="{D47C667E-1397-1DA9-3B09-017C13575DFE}"/>
              </a:ext>
            </a:extLst>
          </p:cNvPr>
          <p:cNvSpPr>
            <a:spLocks noGrp="1"/>
          </p:cNvSpPr>
          <p:nvPr>
            <p:ph sz="quarter" idx="10"/>
          </p:nvPr>
        </p:nvSpPr>
        <p:spPr>
          <a:xfrm>
            <a:off x="348314" y="1419910"/>
            <a:ext cx="5655611" cy="219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Content Placeholder 12">
            <a:extLst>
              <a:ext uri="{FF2B5EF4-FFF2-40B4-BE49-F238E27FC236}">
                <a16:creationId xmlns:a16="http://schemas.microsoft.com/office/drawing/2014/main" id="{9CD144C4-8F84-3E49-3D70-373B26E67F70}"/>
              </a:ext>
            </a:extLst>
          </p:cNvPr>
          <p:cNvSpPr>
            <a:spLocks noGrp="1"/>
          </p:cNvSpPr>
          <p:nvPr>
            <p:ph sz="quarter" idx="11"/>
          </p:nvPr>
        </p:nvSpPr>
        <p:spPr>
          <a:xfrm>
            <a:off x="6184900" y="1419910"/>
            <a:ext cx="5655611" cy="219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Content Placeholder 2">
            <a:extLst>
              <a:ext uri="{FF2B5EF4-FFF2-40B4-BE49-F238E27FC236}">
                <a16:creationId xmlns:a16="http://schemas.microsoft.com/office/drawing/2014/main" id="{0A1A845D-9959-78DB-063F-DF993E4428A4}"/>
              </a:ext>
            </a:extLst>
          </p:cNvPr>
          <p:cNvSpPr>
            <a:spLocks noGrp="1"/>
          </p:cNvSpPr>
          <p:nvPr>
            <p:ph idx="16"/>
          </p:nvPr>
        </p:nvSpPr>
        <p:spPr>
          <a:xfrm>
            <a:off x="348314" y="3777909"/>
            <a:ext cx="11480400" cy="2219666"/>
          </a:xfrm>
          <a:prstGeom prst="rect">
            <a:avLst/>
          </a:prstGeom>
        </p:spPr>
        <p:txBody>
          <a:bodyPr/>
          <a:lstStyle>
            <a:lvl1pPr marL="216000" marR="0" indent="-216000" algn="l" defTabSz="914400" rtl="0" eaLnBrk="1" fontAlgn="auto" latinLnBrk="0" hangingPunct="1">
              <a:lnSpc>
                <a:spcPct val="95000"/>
              </a:lnSpc>
              <a:spcBef>
                <a:spcPts val="300"/>
              </a:spcBef>
              <a:spcAft>
                <a:spcPts val="400"/>
              </a:spcAft>
              <a:buClr>
                <a:schemeClr val="accent1"/>
              </a:buClr>
              <a:buSzTx/>
              <a:buFont typeface="Calibri" panose="020F0502020204030204" pitchFamily="34" charset="0"/>
              <a:buChar char="•"/>
              <a:tabLst/>
              <a:defRPr/>
            </a:lvl1pPr>
            <a:lvl2pPr marL="360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2pPr>
            <a:lvl3pPr marL="504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3pPr>
            <a:lvl4pPr marL="648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4pPr>
            <a:lvl5pPr marL="792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019496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ur Contents">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EC24616C-D896-B389-2FF8-A59BB8B10910}"/>
              </a:ext>
            </a:extLst>
          </p:cNvPr>
          <p:cNvSpPr>
            <a:spLocks noGrp="1"/>
          </p:cNvSpPr>
          <p:nvPr>
            <p:ph type="title"/>
          </p:nvPr>
        </p:nvSpPr>
        <p:spPr>
          <a:xfrm>
            <a:off x="348314" y="476250"/>
            <a:ext cx="11480800" cy="684214"/>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4" name="Content Placeholder 12">
            <a:extLst>
              <a:ext uri="{FF2B5EF4-FFF2-40B4-BE49-F238E27FC236}">
                <a16:creationId xmlns:a16="http://schemas.microsoft.com/office/drawing/2014/main" id="{2DEA4315-570C-6B44-BDDB-41375F3F5AEB}"/>
              </a:ext>
            </a:extLst>
          </p:cNvPr>
          <p:cNvSpPr>
            <a:spLocks noGrp="1"/>
          </p:cNvSpPr>
          <p:nvPr>
            <p:ph sz="quarter" idx="10"/>
          </p:nvPr>
        </p:nvSpPr>
        <p:spPr>
          <a:xfrm>
            <a:off x="348314" y="1419910"/>
            <a:ext cx="5655611" cy="219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Content Placeholder 12">
            <a:extLst>
              <a:ext uri="{FF2B5EF4-FFF2-40B4-BE49-F238E27FC236}">
                <a16:creationId xmlns:a16="http://schemas.microsoft.com/office/drawing/2014/main" id="{1D8A4818-0C5C-40B5-49C6-65569B842DC3}"/>
              </a:ext>
            </a:extLst>
          </p:cNvPr>
          <p:cNvSpPr>
            <a:spLocks noGrp="1"/>
          </p:cNvSpPr>
          <p:nvPr>
            <p:ph sz="quarter" idx="11"/>
          </p:nvPr>
        </p:nvSpPr>
        <p:spPr>
          <a:xfrm>
            <a:off x="6184900" y="1419910"/>
            <a:ext cx="5655611" cy="219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Content Placeholder 2">
            <a:extLst>
              <a:ext uri="{FF2B5EF4-FFF2-40B4-BE49-F238E27FC236}">
                <a16:creationId xmlns:a16="http://schemas.microsoft.com/office/drawing/2014/main" id="{AE0C6272-6D2F-5D5B-9A93-1AC45668F998}"/>
              </a:ext>
            </a:extLst>
          </p:cNvPr>
          <p:cNvSpPr>
            <a:spLocks noGrp="1"/>
          </p:cNvSpPr>
          <p:nvPr>
            <p:ph idx="16"/>
          </p:nvPr>
        </p:nvSpPr>
        <p:spPr>
          <a:xfrm>
            <a:off x="348314" y="3777909"/>
            <a:ext cx="5648400" cy="2219666"/>
          </a:xfrm>
          <a:prstGeom prst="rect">
            <a:avLst/>
          </a:prstGeom>
        </p:spPr>
        <p:txBody>
          <a:bodyPr/>
          <a:lstStyle>
            <a:lvl1pPr marL="216000" marR="0" indent="-216000" algn="l" defTabSz="914400" rtl="0" eaLnBrk="1" fontAlgn="auto" latinLnBrk="0" hangingPunct="1">
              <a:lnSpc>
                <a:spcPct val="95000"/>
              </a:lnSpc>
              <a:spcBef>
                <a:spcPts val="300"/>
              </a:spcBef>
              <a:spcAft>
                <a:spcPts val="400"/>
              </a:spcAft>
              <a:buClr>
                <a:schemeClr val="accent1"/>
              </a:buClr>
              <a:buSzTx/>
              <a:buFont typeface="Calibri" panose="020F0502020204030204" pitchFamily="34" charset="0"/>
              <a:buChar char="•"/>
              <a:tabLst/>
              <a:defRPr/>
            </a:lvl1pPr>
            <a:lvl2pPr marL="360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2pPr>
            <a:lvl3pPr marL="504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3pPr>
            <a:lvl4pPr marL="648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4pPr>
            <a:lvl5pPr marL="792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a:extLst>
              <a:ext uri="{FF2B5EF4-FFF2-40B4-BE49-F238E27FC236}">
                <a16:creationId xmlns:a16="http://schemas.microsoft.com/office/drawing/2014/main" id="{4222670B-0248-6CAD-DF27-1D8E9B639466}"/>
              </a:ext>
            </a:extLst>
          </p:cNvPr>
          <p:cNvSpPr>
            <a:spLocks noGrp="1"/>
          </p:cNvSpPr>
          <p:nvPr>
            <p:ph idx="14"/>
          </p:nvPr>
        </p:nvSpPr>
        <p:spPr>
          <a:xfrm>
            <a:off x="6188075" y="3777909"/>
            <a:ext cx="5648229" cy="2219666"/>
          </a:xfrm>
          <a:prstGeom prst="rect">
            <a:avLst/>
          </a:prstGeom>
        </p:spPr>
        <p:txBody>
          <a:bodyPr/>
          <a:lstStyle>
            <a:lvl1pPr marL="216000" marR="0" indent="-216000" algn="l" defTabSz="914400" rtl="0" eaLnBrk="1" fontAlgn="auto" latinLnBrk="0" hangingPunct="1">
              <a:lnSpc>
                <a:spcPct val="95000"/>
              </a:lnSpc>
              <a:spcBef>
                <a:spcPts val="300"/>
              </a:spcBef>
              <a:spcAft>
                <a:spcPts val="400"/>
              </a:spcAft>
              <a:buClr>
                <a:schemeClr val="accent1"/>
              </a:buClr>
              <a:buSzTx/>
              <a:buFont typeface="Calibri" panose="020F0502020204030204" pitchFamily="34" charset="0"/>
              <a:buChar char="•"/>
              <a:tabLst/>
              <a:defRPr/>
            </a:lvl1pPr>
            <a:lvl2pPr marL="360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2pPr>
            <a:lvl3pPr marL="504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3pPr>
            <a:lvl4pPr marL="648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4pPr>
            <a:lvl5pPr marL="792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5364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954DF360-9D3B-4A56-FAA7-043BCC359DB8}"/>
              </a:ext>
            </a:extLst>
          </p:cNvPr>
          <p:cNvSpPr txBox="1">
            <a:spLocks/>
          </p:cNvSpPr>
          <p:nvPr userDrawn="1"/>
        </p:nvSpPr>
        <p:spPr>
          <a:xfrm>
            <a:off x="338138" y="6133005"/>
            <a:ext cx="904875" cy="365125"/>
          </a:xfrm>
          <a:prstGeom prst="rect">
            <a:avLst/>
          </a:prstGeom>
        </p:spPr>
        <p:txBody>
          <a:bodyPr vert="horz" lIns="0" tIns="0" rIns="0" bIns="0" rtlCol="0" anchor="b" anchorCtr="0"/>
          <a:lstStyle>
            <a:defPPr>
              <a:defRPr lang="en-US"/>
            </a:defPPr>
            <a:lvl1pPr marL="0" algn="l" defTabSz="914400" rtl="0" eaLnBrk="1" latinLnBrk="0" hangingPunct="1">
              <a:lnSpc>
                <a:spcPct val="85000"/>
              </a:lnSpc>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bg1"/>
                </a:solidFill>
                <a:effectLst/>
                <a:uLnTx/>
                <a:uFillTx/>
                <a:latin typeface="Calibri" panose="020F0502020204030204"/>
                <a:ea typeface="+mn-ea"/>
                <a:cs typeface="+mn-cs"/>
              </a:rPr>
              <a:t>Page </a:t>
            </a:r>
            <a:fld id="{A30585B2-4AE5-4E24-B2F9-21CF896AC489}" type="slidenum">
              <a:rPr kumimoji="0" lang="en-GB"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l" defTabSz="914400" rtl="0" eaLnBrk="1" fontAlgn="auto" latinLnBrk="0" hangingPunct="1">
                <a:lnSpc>
                  <a:spcPct val="85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F4998B1B-9E99-7A70-3A9F-1DF5098237A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670000" y="6247807"/>
            <a:ext cx="1166400" cy="250323"/>
          </a:xfrm>
          <a:prstGeom prst="rect">
            <a:avLst/>
          </a:prstGeom>
        </p:spPr>
      </p:pic>
      <p:sp>
        <p:nvSpPr>
          <p:cNvPr id="8" name="Footer Placeholder 4">
            <a:extLst>
              <a:ext uri="{FF2B5EF4-FFF2-40B4-BE49-F238E27FC236}">
                <a16:creationId xmlns:a16="http://schemas.microsoft.com/office/drawing/2014/main" id="{5EB6EAFC-F44F-91EE-4A03-509CCD3730E5}"/>
              </a:ext>
            </a:extLst>
          </p:cNvPr>
          <p:cNvSpPr txBox="1">
            <a:spLocks/>
          </p:cNvSpPr>
          <p:nvPr userDrawn="1"/>
        </p:nvSpPr>
        <p:spPr>
          <a:xfrm>
            <a:off x="3518016" y="6259022"/>
            <a:ext cx="4511047" cy="239108"/>
          </a:xfrm>
          <a:prstGeom prst="rect">
            <a:avLst/>
          </a:prstGeom>
        </p:spPr>
        <p:txBody>
          <a:bodyPr vert="horz" lIns="0" tIns="0" rIns="0" bIns="0" rtlCol="0" anchor="b" anchorCtr="0">
            <a:normAutofit/>
          </a:bodyPr>
          <a:lstStyle>
            <a:defPPr>
              <a:defRPr lang="en-US"/>
            </a:defPPr>
            <a:lvl1pPr marL="0" algn="ctr" defTabSz="914400" rtl="0" eaLnBrk="1" latinLnBrk="0" hangingPunct="1">
              <a:lnSpc>
                <a:spcPct val="85000"/>
              </a:lnSpc>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1"/>
                </a:solidFill>
              </a:rPr>
              <a:t>Copyright © </a:t>
            </a:r>
            <a:fld id="{0AEACA82-443F-F143-97A9-1017F472789A}" type="datetimeyyyy">
              <a:rPr lang="en-US" smtClean="0">
                <a:solidFill>
                  <a:schemeClr val="bg1"/>
                </a:solidFill>
              </a:rPr>
              <a:pPr algn="ctr"/>
              <a:t>2024</a:t>
            </a:fld>
            <a:r>
              <a:rPr lang="en-US" dirty="0">
                <a:solidFill>
                  <a:schemeClr val="bg1"/>
                </a:solidFill>
              </a:rPr>
              <a:t>. All rights reserved. Informa Tech, a trading division of Informa PLC</a:t>
            </a:r>
            <a:endParaRPr lang="en-GB" dirty="0">
              <a:solidFill>
                <a:schemeClr val="bg1"/>
              </a:solidFill>
            </a:endParaRPr>
          </a:p>
        </p:txBody>
      </p:sp>
      <p:pic>
        <p:nvPicPr>
          <p:cNvPr id="11" name="Graphic 10">
            <a:extLst>
              <a:ext uri="{FF2B5EF4-FFF2-40B4-BE49-F238E27FC236}">
                <a16:creationId xmlns:a16="http://schemas.microsoft.com/office/drawing/2014/main" id="{06449409-B89F-1EAD-3595-1290E9E8BF5C}"/>
              </a:ext>
            </a:extLst>
          </p:cNvPr>
          <p:cNvPicPr>
            <a:picLocks noChangeAspect="1"/>
          </p:cNvPicPr>
          <p:nvPr userDrawn="1"/>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70000" y="6247807"/>
            <a:ext cx="1166400" cy="250323"/>
          </a:xfrm>
          <a:prstGeom prst="rect">
            <a:avLst/>
          </a:prstGeom>
        </p:spPr>
      </p:pic>
      <p:sp>
        <p:nvSpPr>
          <p:cNvPr id="12" name="Footer Placeholder 4">
            <a:extLst>
              <a:ext uri="{FF2B5EF4-FFF2-40B4-BE49-F238E27FC236}">
                <a16:creationId xmlns:a16="http://schemas.microsoft.com/office/drawing/2014/main" id="{17419D14-9110-012F-120D-A8BA1E2F7045}"/>
              </a:ext>
            </a:extLst>
          </p:cNvPr>
          <p:cNvSpPr txBox="1">
            <a:spLocks/>
          </p:cNvSpPr>
          <p:nvPr userDrawn="1"/>
        </p:nvSpPr>
        <p:spPr>
          <a:xfrm>
            <a:off x="3518016" y="6259022"/>
            <a:ext cx="4511047" cy="239108"/>
          </a:xfrm>
          <a:prstGeom prst="rect">
            <a:avLst/>
          </a:prstGeom>
        </p:spPr>
        <p:txBody>
          <a:bodyPr vert="horz" lIns="0" tIns="0" rIns="0" bIns="0" rtlCol="0" anchor="b" anchorCtr="0">
            <a:normAutofit/>
          </a:bodyPr>
          <a:lstStyle>
            <a:defPPr>
              <a:defRPr lang="en-US"/>
            </a:defPPr>
            <a:lvl1pPr marL="0" algn="ctr" defTabSz="914400" rtl="0" eaLnBrk="1" latinLnBrk="0" hangingPunct="1">
              <a:lnSpc>
                <a:spcPct val="85000"/>
              </a:lnSpc>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1"/>
                </a:solidFill>
              </a:rPr>
              <a:t>Copyright © </a:t>
            </a:r>
            <a:fld id="{0AEACA82-443F-F143-97A9-1017F472789A}" type="datetimeyyyy">
              <a:rPr lang="en-US" smtClean="0">
                <a:solidFill>
                  <a:schemeClr val="tx1"/>
                </a:solidFill>
              </a:rPr>
              <a:pPr algn="ctr"/>
              <a:t>2024</a:t>
            </a:fld>
            <a:r>
              <a:rPr lang="en-US" dirty="0">
                <a:solidFill>
                  <a:schemeClr val="tx1"/>
                </a:solidFill>
              </a:rPr>
              <a:t>. All rights reserved. Informa Tech, a trading division of Informa PLC</a:t>
            </a:r>
            <a:endParaRPr lang="en-GB" dirty="0">
              <a:solidFill>
                <a:schemeClr val="tx1"/>
              </a:solidFill>
            </a:endParaRPr>
          </a:p>
        </p:txBody>
      </p:sp>
      <p:sp>
        <p:nvSpPr>
          <p:cNvPr id="13" name="Slide Number Placeholder 5">
            <a:extLst>
              <a:ext uri="{FF2B5EF4-FFF2-40B4-BE49-F238E27FC236}">
                <a16:creationId xmlns:a16="http://schemas.microsoft.com/office/drawing/2014/main" id="{AC67A5E3-859E-6C58-F743-30363F4D25AE}"/>
              </a:ext>
            </a:extLst>
          </p:cNvPr>
          <p:cNvSpPr txBox="1">
            <a:spLocks/>
          </p:cNvSpPr>
          <p:nvPr userDrawn="1"/>
        </p:nvSpPr>
        <p:spPr>
          <a:xfrm>
            <a:off x="338138" y="6133005"/>
            <a:ext cx="904875" cy="365125"/>
          </a:xfrm>
          <a:prstGeom prst="rect">
            <a:avLst/>
          </a:prstGeom>
        </p:spPr>
        <p:txBody>
          <a:bodyPr vert="horz" lIns="0" tIns="0" rIns="0" bIns="0" rtlCol="0" anchor="b" anchorCtr="0"/>
          <a:lstStyle>
            <a:defPPr>
              <a:defRPr lang="en-US"/>
            </a:defPPr>
            <a:lvl1pPr marL="0" algn="l" defTabSz="914400" rtl="0" eaLnBrk="1" latinLnBrk="0" hangingPunct="1">
              <a:lnSpc>
                <a:spcPct val="85000"/>
              </a:lnSpc>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Calibri" panose="020F0502020204030204"/>
                <a:ea typeface="+mn-ea"/>
                <a:cs typeface="+mn-cs"/>
              </a:rPr>
              <a:t>Page </a:t>
            </a:r>
            <a:fld id="{A30585B2-4AE5-4E24-B2F9-21CF896AC489}" type="slidenum">
              <a:rPr kumimoji="0" lang="en-GB" sz="1200" b="0" i="0" u="none" strike="noStrike" kern="1200" cap="none" spc="0" normalizeH="0" baseline="0" noProof="0" smtClean="0">
                <a:ln>
                  <a:noFill/>
                </a:ln>
                <a:solidFill>
                  <a:schemeClr val="tx1"/>
                </a:solidFill>
                <a:effectLst/>
                <a:uLnTx/>
                <a:uFillTx/>
                <a:latin typeface="Calibri" panose="020F0502020204030204"/>
                <a:ea typeface="+mn-ea"/>
                <a:cs typeface="+mn-cs"/>
              </a:rPr>
              <a:pPr marL="0" marR="0" lvl="0" indent="0" algn="l" defTabSz="914400" rtl="0" eaLnBrk="1" fontAlgn="auto" latinLnBrk="0" hangingPunct="1">
                <a:lnSpc>
                  <a:spcPct val="85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62FBD648-5013-C295-2F48-541924D8C0C4}"/>
              </a:ext>
            </a:extLst>
          </p:cNvPr>
          <p:cNvSpPr>
            <a:spLocks noGrp="1"/>
          </p:cNvSpPr>
          <p:nvPr>
            <p:ph type="title" hasCustomPrompt="1"/>
          </p:nvPr>
        </p:nvSpPr>
        <p:spPr>
          <a:xfrm>
            <a:off x="347664" y="2086928"/>
            <a:ext cx="7600949" cy="3204210"/>
          </a:xfrm>
          <a:prstGeom prst="rect">
            <a:avLst/>
          </a:prstGeom>
        </p:spPr>
        <p:txBody>
          <a:bodyPr anchor="t" anchorCtr="0">
            <a:noAutofit/>
          </a:bodyPr>
          <a:lstStyle>
            <a:lvl1pPr>
              <a:lnSpc>
                <a:spcPct val="80000"/>
              </a:lnSpc>
              <a:defRPr sz="5600" b="1" spc="-20" baseline="0">
                <a:solidFill>
                  <a:schemeClr val="accent1"/>
                </a:solidFill>
              </a:defRPr>
            </a:lvl1pPr>
          </a:lstStyle>
          <a:p>
            <a:r>
              <a:rPr lang="en-GB"/>
              <a:t>Divider slide title</a:t>
            </a:r>
            <a:br>
              <a:rPr lang="en-GB"/>
            </a:br>
            <a:r>
              <a:rPr lang="en-GB"/>
              <a:t>goes here</a:t>
            </a:r>
          </a:p>
        </p:txBody>
      </p:sp>
      <p:cxnSp>
        <p:nvCxnSpPr>
          <p:cNvPr id="6" name="Straight Connector 5">
            <a:extLst>
              <a:ext uri="{FF2B5EF4-FFF2-40B4-BE49-F238E27FC236}">
                <a16:creationId xmlns:a16="http://schemas.microsoft.com/office/drawing/2014/main" id="{C70FC7FE-DA8A-596F-40AE-4B7176FB2918}"/>
              </a:ext>
            </a:extLst>
          </p:cNvPr>
          <p:cNvCxnSpPr>
            <a:cxnSpLocks/>
          </p:cNvCxnSpPr>
          <p:nvPr userDrawn="1"/>
        </p:nvCxnSpPr>
        <p:spPr>
          <a:xfrm>
            <a:off x="347663" y="6087665"/>
            <a:ext cx="114871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76499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6474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98201E-7E81-0F56-A54D-740CE49AEE03}"/>
              </a:ext>
            </a:extLst>
          </p:cNvPr>
          <p:cNvSpPr>
            <a:spLocks noGrp="1"/>
          </p:cNvSpPr>
          <p:nvPr>
            <p:ph type="title"/>
          </p:nvPr>
        </p:nvSpPr>
        <p:spPr>
          <a:xfrm>
            <a:off x="348314" y="476250"/>
            <a:ext cx="11480800" cy="684214"/>
          </a:xfrm>
          <a:prstGeom prst="rect">
            <a:avLst/>
          </a:prstGeom>
        </p:spPr>
        <p:txBody>
          <a:bodyPr vert="horz" lIns="0" tIns="0" rIns="0" bIns="0" rtlCol="0" anchor="t" anchorCtr="0">
            <a:noAutofit/>
          </a:bodyPr>
          <a:lstStyle/>
          <a:p>
            <a:r>
              <a:rPr lang="en-US" dirty="0"/>
              <a:t>Click to edit Master title style</a:t>
            </a:r>
            <a:endParaRPr lang="en-GB" dirty="0"/>
          </a:p>
        </p:txBody>
      </p:sp>
    </p:spTree>
    <p:extLst>
      <p:ext uri="{BB962C8B-B14F-4D97-AF65-F5344CB8AC3E}">
        <p14:creationId xmlns:p14="http://schemas.microsoft.com/office/powerpoint/2010/main" val="41101663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Appendix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F27A14-54A1-758A-0CFC-53E929FBE1CF}"/>
              </a:ext>
            </a:extLst>
          </p:cNvPr>
          <p:cNvSpPr txBox="1"/>
          <p:nvPr userDrawn="1"/>
        </p:nvSpPr>
        <p:spPr>
          <a:xfrm>
            <a:off x="268189" y="1889701"/>
            <a:ext cx="5659436" cy="954107"/>
          </a:xfrm>
          <a:prstGeom prst="rect">
            <a:avLst/>
          </a:prstGeom>
          <a:noFill/>
        </p:spPr>
        <p:txBody>
          <a:bodyPr wrap="square" rtlCol="0">
            <a:spAutoFit/>
          </a:bodyPr>
          <a:lstStyle/>
          <a:p>
            <a:r>
              <a:rPr lang="en-US" sz="5600" b="1" dirty="0">
                <a:solidFill>
                  <a:schemeClr val="accent1"/>
                </a:solidFill>
                <a:latin typeface="+mn-lt"/>
              </a:rPr>
              <a:t>Appendix</a:t>
            </a:r>
          </a:p>
        </p:txBody>
      </p:sp>
      <p:sp>
        <p:nvSpPr>
          <p:cNvPr id="4" name="Slide Number Placeholder 5">
            <a:extLst>
              <a:ext uri="{FF2B5EF4-FFF2-40B4-BE49-F238E27FC236}">
                <a16:creationId xmlns:a16="http://schemas.microsoft.com/office/drawing/2014/main" id="{954DF360-9D3B-4A56-FAA7-043BCC359DB8}"/>
              </a:ext>
            </a:extLst>
          </p:cNvPr>
          <p:cNvSpPr txBox="1">
            <a:spLocks/>
          </p:cNvSpPr>
          <p:nvPr userDrawn="1"/>
        </p:nvSpPr>
        <p:spPr>
          <a:xfrm>
            <a:off x="338138" y="6133005"/>
            <a:ext cx="904875" cy="365125"/>
          </a:xfrm>
          <a:prstGeom prst="rect">
            <a:avLst/>
          </a:prstGeom>
        </p:spPr>
        <p:txBody>
          <a:bodyPr vert="horz" lIns="0" tIns="0" rIns="0" bIns="0" rtlCol="0" anchor="b" anchorCtr="0"/>
          <a:lstStyle>
            <a:defPPr>
              <a:defRPr lang="en-US"/>
            </a:defPPr>
            <a:lvl1pPr marL="0" algn="l" defTabSz="914400" rtl="0" eaLnBrk="1" latinLnBrk="0" hangingPunct="1">
              <a:lnSpc>
                <a:spcPct val="85000"/>
              </a:lnSpc>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bg1"/>
                </a:solidFill>
                <a:effectLst/>
                <a:uLnTx/>
                <a:uFillTx/>
                <a:latin typeface="Calibri" panose="020F0502020204030204"/>
                <a:ea typeface="+mn-ea"/>
                <a:cs typeface="+mn-cs"/>
              </a:rPr>
              <a:t>Page </a:t>
            </a:r>
            <a:fld id="{A30585B2-4AE5-4E24-B2F9-21CF896AC489}" type="slidenum">
              <a:rPr kumimoji="0" lang="en-GB"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l" defTabSz="914400" rtl="0" eaLnBrk="1" fontAlgn="auto" latinLnBrk="0" hangingPunct="1">
                <a:lnSpc>
                  <a:spcPct val="85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F4998B1B-9E99-7A70-3A9F-1DF5098237A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670000" y="6247807"/>
            <a:ext cx="1166400" cy="250323"/>
          </a:xfrm>
          <a:prstGeom prst="rect">
            <a:avLst/>
          </a:prstGeom>
        </p:spPr>
      </p:pic>
      <p:sp>
        <p:nvSpPr>
          <p:cNvPr id="8" name="Footer Placeholder 4">
            <a:extLst>
              <a:ext uri="{FF2B5EF4-FFF2-40B4-BE49-F238E27FC236}">
                <a16:creationId xmlns:a16="http://schemas.microsoft.com/office/drawing/2014/main" id="{5EB6EAFC-F44F-91EE-4A03-509CCD3730E5}"/>
              </a:ext>
            </a:extLst>
          </p:cNvPr>
          <p:cNvSpPr txBox="1">
            <a:spLocks/>
          </p:cNvSpPr>
          <p:nvPr userDrawn="1"/>
        </p:nvSpPr>
        <p:spPr>
          <a:xfrm>
            <a:off x="3518016" y="6259022"/>
            <a:ext cx="4511047" cy="239108"/>
          </a:xfrm>
          <a:prstGeom prst="rect">
            <a:avLst/>
          </a:prstGeom>
        </p:spPr>
        <p:txBody>
          <a:bodyPr vert="horz" lIns="0" tIns="0" rIns="0" bIns="0" rtlCol="0" anchor="b" anchorCtr="0">
            <a:normAutofit/>
          </a:bodyPr>
          <a:lstStyle>
            <a:defPPr>
              <a:defRPr lang="en-US"/>
            </a:defPPr>
            <a:lvl1pPr marL="0" algn="ctr" defTabSz="914400" rtl="0" eaLnBrk="1" latinLnBrk="0" hangingPunct="1">
              <a:lnSpc>
                <a:spcPct val="85000"/>
              </a:lnSpc>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1"/>
                </a:solidFill>
              </a:rPr>
              <a:t>Copyright © </a:t>
            </a:r>
            <a:fld id="{0AEACA82-443F-F143-97A9-1017F472789A}" type="datetimeyyyy">
              <a:rPr lang="en-US" smtClean="0">
                <a:solidFill>
                  <a:schemeClr val="bg1"/>
                </a:solidFill>
              </a:rPr>
              <a:pPr algn="ctr"/>
              <a:t>2024</a:t>
            </a:fld>
            <a:r>
              <a:rPr lang="en-US" dirty="0">
                <a:solidFill>
                  <a:schemeClr val="bg1"/>
                </a:solidFill>
              </a:rPr>
              <a:t>. All rights reserved. Informa Tech, a trading division of Informa PLC</a:t>
            </a:r>
            <a:endParaRPr lang="en-GB" dirty="0">
              <a:solidFill>
                <a:schemeClr val="bg1"/>
              </a:solidFill>
            </a:endParaRPr>
          </a:p>
        </p:txBody>
      </p:sp>
      <p:pic>
        <p:nvPicPr>
          <p:cNvPr id="11" name="Graphic 10">
            <a:extLst>
              <a:ext uri="{FF2B5EF4-FFF2-40B4-BE49-F238E27FC236}">
                <a16:creationId xmlns:a16="http://schemas.microsoft.com/office/drawing/2014/main" id="{06449409-B89F-1EAD-3595-1290E9E8BF5C}"/>
              </a:ext>
            </a:extLst>
          </p:cNvPr>
          <p:cNvPicPr>
            <a:picLocks noChangeAspect="1"/>
          </p:cNvPicPr>
          <p:nvPr userDrawn="1"/>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70000" y="6247807"/>
            <a:ext cx="1166400" cy="250323"/>
          </a:xfrm>
          <a:prstGeom prst="rect">
            <a:avLst/>
          </a:prstGeom>
        </p:spPr>
      </p:pic>
      <p:sp>
        <p:nvSpPr>
          <p:cNvPr id="12" name="Footer Placeholder 4">
            <a:extLst>
              <a:ext uri="{FF2B5EF4-FFF2-40B4-BE49-F238E27FC236}">
                <a16:creationId xmlns:a16="http://schemas.microsoft.com/office/drawing/2014/main" id="{17419D14-9110-012F-120D-A8BA1E2F7045}"/>
              </a:ext>
            </a:extLst>
          </p:cNvPr>
          <p:cNvSpPr txBox="1">
            <a:spLocks/>
          </p:cNvSpPr>
          <p:nvPr userDrawn="1"/>
        </p:nvSpPr>
        <p:spPr>
          <a:xfrm>
            <a:off x="3518016" y="6259022"/>
            <a:ext cx="4511047" cy="239108"/>
          </a:xfrm>
          <a:prstGeom prst="rect">
            <a:avLst/>
          </a:prstGeom>
        </p:spPr>
        <p:txBody>
          <a:bodyPr vert="horz" lIns="0" tIns="0" rIns="0" bIns="0" rtlCol="0" anchor="b" anchorCtr="0">
            <a:normAutofit/>
          </a:bodyPr>
          <a:lstStyle>
            <a:defPPr>
              <a:defRPr lang="en-US"/>
            </a:defPPr>
            <a:lvl1pPr marL="0" algn="ctr" defTabSz="914400" rtl="0" eaLnBrk="1" latinLnBrk="0" hangingPunct="1">
              <a:lnSpc>
                <a:spcPct val="85000"/>
              </a:lnSpc>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1"/>
                </a:solidFill>
              </a:rPr>
              <a:t>Copyright © </a:t>
            </a:r>
            <a:fld id="{0AEACA82-443F-F143-97A9-1017F472789A}" type="datetimeyyyy">
              <a:rPr lang="en-US" smtClean="0">
                <a:solidFill>
                  <a:schemeClr val="tx1"/>
                </a:solidFill>
              </a:rPr>
              <a:pPr algn="ctr"/>
              <a:t>2024</a:t>
            </a:fld>
            <a:r>
              <a:rPr lang="en-US" dirty="0">
                <a:solidFill>
                  <a:schemeClr val="tx1"/>
                </a:solidFill>
              </a:rPr>
              <a:t>. All rights reserved. Informa Tech, a trading division of Informa PLC</a:t>
            </a:r>
            <a:endParaRPr lang="en-GB" dirty="0">
              <a:solidFill>
                <a:schemeClr val="tx1"/>
              </a:solidFill>
            </a:endParaRPr>
          </a:p>
        </p:txBody>
      </p:sp>
      <p:sp>
        <p:nvSpPr>
          <p:cNvPr id="13" name="Slide Number Placeholder 5">
            <a:extLst>
              <a:ext uri="{FF2B5EF4-FFF2-40B4-BE49-F238E27FC236}">
                <a16:creationId xmlns:a16="http://schemas.microsoft.com/office/drawing/2014/main" id="{AC67A5E3-859E-6C58-F743-30363F4D25AE}"/>
              </a:ext>
            </a:extLst>
          </p:cNvPr>
          <p:cNvSpPr txBox="1">
            <a:spLocks/>
          </p:cNvSpPr>
          <p:nvPr userDrawn="1"/>
        </p:nvSpPr>
        <p:spPr>
          <a:xfrm>
            <a:off x="338138" y="6133005"/>
            <a:ext cx="904875" cy="365125"/>
          </a:xfrm>
          <a:prstGeom prst="rect">
            <a:avLst/>
          </a:prstGeom>
        </p:spPr>
        <p:txBody>
          <a:bodyPr vert="horz" lIns="0" tIns="0" rIns="0" bIns="0" rtlCol="0" anchor="b" anchorCtr="0"/>
          <a:lstStyle>
            <a:defPPr>
              <a:defRPr lang="en-US"/>
            </a:defPPr>
            <a:lvl1pPr marL="0" algn="l" defTabSz="914400" rtl="0" eaLnBrk="1" latinLnBrk="0" hangingPunct="1">
              <a:lnSpc>
                <a:spcPct val="85000"/>
              </a:lnSpc>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Calibri" panose="020F0502020204030204"/>
                <a:ea typeface="+mn-ea"/>
                <a:cs typeface="+mn-cs"/>
              </a:rPr>
              <a:t>Page </a:t>
            </a:r>
            <a:fld id="{A30585B2-4AE5-4E24-B2F9-21CF896AC489}" type="slidenum">
              <a:rPr kumimoji="0" lang="en-GB" sz="1200" b="0" i="0" u="none" strike="noStrike" kern="1200" cap="none" spc="0" normalizeH="0" baseline="0" noProof="0" smtClean="0">
                <a:ln>
                  <a:noFill/>
                </a:ln>
                <a:solidFill>
                  <a:schemeClr val="tx1"/>
                </a:solidFill>
                <a:effectLst/>
                <a:uLnTx/>
                <a:uFillTx/>
                <a:latin typeface="Calibri" panose="020F0502020204030204"/>
                <a:ea typeface="+mn-ea"/>
                <a:cs typeface="+mn-cs"/>
              </a:rPr>
              <a:pPr marL="0" marR="0" lvl="0" indent="0" algn="l" defTabSz="914400" rtl="0" eaLnBrk="1" fontAlgn="auto" latinLnBrk="0" hangingPunct="1">
                <a:lnSpc>
                  <a:spcPct val="85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4F4459E0-3C42-1528-682F-0631964AF215}"/>
              </a:ext>
            </a:extLst>
          </p:cNvPr>
          <p:cNvCxnSpPr>
            <a:cxnSpLocks/>
          </p:cNvCxnSpPr>
          <p:nvPr userDrawn="1"/>
        </p:nvCxnSpPr>
        <p:spPr>
          <a:xfrm>
            <a:off x="347663" y="6087665"/>
            <a:ext cx="114871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65351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ppendix Slide">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sp>
        <p:nvSpPr>
          <p:cNvPr id="4" name="Content Placeholder 12">
            <a:extLst>
              <a:ext uri="{FF2B5EF4-FFF2-40B4-BE49-F238E27FC236}">
                <a16:creationId xmlns:a16="http://schemas.microsoft.com/office/drawing/2014/main" id="{8A449E67-25F4-0115-8786-3325B66EE76D}"/>
              </a:ext>
            </a:extLst>
          </p:cNvPr>
          <p:cNvSpPr>
            <a:spLocks noGrp="1"/>
          </p:cNvSpPr>
          <p:nvPr>
            <p:ph sz="quarter" idx="10"/>
          </p:nvPr>
        </p:nvSpPr>
        <p:spPr>
          <a:xfrm>
            <a:off x="348314" y="1412875"/>
            <a:ext cx="11480800" cy="4575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3" name="Title Placeholder 1">
            <a:extLst>
              <a:ext uri="{FF2B5EF4-FFF2-40B4-BE49-F238E27FC236}">
                <a16:creationId xmlns:a16="http://schemas.microsoft.com/office/drawing/2014/main" id="{422B2C43-9BC6-A9C0-A310-150EA6DCB2DC}"/>
              </a:ext>
            </a:extLst>
          </p:cNvPr>
          <p:cNvSpPr>
            <a:spLocks noGrp="1"/>
          </p:cNvSpPr>
          <p:nvPr>
            <p:ph type="title"/>
          </p:nvPr>
        </p:nvSpPr>
        <p:spPr>
          <a:xfrm>
            <a:off x="348314" y="476250"/>
            <a:ext cx="11480800" cy="684214"/>
          </a:xfrm>
          <a:prstGeom prst="rect">
            <a:avLst/>
          </a:prstGeom>
        </p:spPr>
        <p:txBody>
          <a:bodyPr vert="horz" lIns="0" tIns="0" rIns="0" bIns="0" rtlCol="0" anchor="t" anchorCtr="0">
            <a:noAutofit/>
          </a:bodyPr>
          <a:lstStyle/>
          <a:p>
            <a:r>
              <a:rPr lang="en-US" dirty="0"/>
              <a:t>Click to edit Master title style</a:t>
            </a:r>
            <a:endParaRPr lang="en-GB" dirty="0"/>
          </a:p>
        </p:txBody>
      </p:sp>
    </p:spTree>
    <p:extLst>
      <p:ext uri="{BB962C8B-B14F-4D97-AF65-F5344CB8AC3E}">
        <p14:creationId xmlns:p14="http://schemas.microsoft.com/office/powerpoint/2010/main" val="12105027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Legal Disclaimer">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E53201F-D277-FA1F-012C-2688183E2CB8}"/>
              </a:ext>
            </a:extLst>
          </p:cNvPr>
          <p:cNvSpPr txBox="1"/>
          <p:nvPr userDrawn="1"/>
        </p:nvSpPr>
        <p:spPr>
          <a:xfrm>
            <a:off x="256585" y="3884093"/>
            <a:ext cx="7676153" cy="2308324"/>
          </a:xfrm>
          <a:prstGeom prst="rect">
            <a:avLst/>
          </a:prstGeom>
          <a:noFill/>
        </p:spPr>
        <p:txBody>
          <a:bodyPr wrap="square" numCol="3" rtlCol="0" anchor="b">
            <a:spAutoFit/>
          </a:bodyPr>
          <a:lstStyle/>
          <a:p>
            <a:endParaRPr lang="en-US" sz="1200" b="1" dirty="0">
              <a:solidFill>
                <a:schemeClr val="accent1"/>
              </a:solidFill>
            </a:endParaRPr>
          </a:p>
          <a:p>
            <a:r>
              <a:rPr lang="en-US" sz="1200" b="1" dirty="0">
                <a:solidFill>
                  <a:schemeClr val="accent1"/>
                </a:solidFill>
              </a:rPr>
              <a:t>Get in touch</a:t>
            </a:r>
          </a:p>
          <a:p>
            <a:r>
              <a:rPr lang="en-US" sz="1200" dirty="0">
                <a:solidFill>
                  <a:schemeClr val="tx1"/>
                </a:solidFill>
              </a:rPr>
              <a:t>Americas</a:t>
            </a:r>
          </a:p>
          <a:p>
            <a:r>
              <a:rPr lang="en-US" sz="1200" dirty="0">
                <a:solidFill>
                  <a:schemeClr val="accent1"/>
                </a:solidFill>
                <a:hlinkClick r:id="rId3">
                  <a:extLst>
                    <a:ext uri="{A12FA001-AC4F-418D-AE19-62706E023703}">
                      <ahyp:hlinkClr xmlns:ahyp="http://schemas.microsoft.com/office/drawing/2018/hyperlinkcolor" val="tx"/>
                    </a:ext>
                  </a:extLst>
                </a:hlinkClick>
              </a:rPr>
              <a:t>customersuccess@omdia.com</a:t>
            </a:r>
            <a:r>
              <a:rPr lang="en-US" sz="1200" dirty="0">
                <a:solidFill>
                  <a:schemeClr val="tx1"/>
                </a:solidFill>
              </a:rPr>
              <a:t> </a:t>
            </a:r>
          </a:p>
          <a:p>
            <a:r>
              <a:rPr lang="en-US" sz="1200" dirty="0">
                <a:solidFill>
                  <a:schemeClr val="tx1"/>
                </a:solidFill>
              </a:rPr>
              <a:t>08:00 – 18:00 GMT -5</a:t>
            </a: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r>
              <a:rPr lang="en-US" sz="1200" dirty="0">
                <a:solidFill>
                  <a:schemeClr val="tx1"/>
                </a:solidFill>
              </a:rPr>
              <a:t>Europe, Middle East &amp; Africa</a:t>
            </a:r>
          </a:p>
          <a:p>
            <a:r>
              <a:rPr lang="en-US" sz="1200" dirty="0">
                <a:solidFill>
                  <a:schemeClr val="accent1"/>
                </a:solidFill>
                <a:hlinkClick r:id="rId3">
                  <a:extLst>
                    <a:ext uri="{A12FA001-AC4F-418D-AE19-62706E023703}">
                      <ahyp:hlinkClr xmlns:ahyp="http://schemas.microsoft.com/office/drawing/2018/hyperlinkcolor" val="tx"/>
                    </a:ext>
                  </a:extLst>
                </a:hlinkClick>
              </a:rPr>
              <a:t>customersuccess@omdia.com</a:t>
            </a:r>
            <a:r>
              <a:rPr lang="en-US" sz="1200" dirty="0">
                <a:solidFill>
                  <a:schemeClr val="accent1"/>
                </a:solidFill>
              </a:rPr>
              <a:t> </a:t>
            </a:r>
          </a:p>
          <a:p>
            <a:r>
              <a:rPr lang="en-US" sz="1200" dirty="0">
                <a:solidFill>
                  <a:schemeClr val="tx1"/>
                </a:solidFill>
              </a:rPr>
              <a:t>8:00 – 18:00 GMT</a:t>
            </a: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r>
              <a:rPr lang="en-US" sz="1200" dirty="0">
                <a:solidFill>
                  <a:schemeClr val="tx1"/>
                </a:solidFill>
              </a:rPr>
              <a:t>Asia Pacific</a:t>
            </a:r>
          </a:p>
          <a:p>
            <a:r>
              <a:rPr lang="en-US" sz="1200" dirty="0">
                <a:solidFill>
                  <a:schemeClr val="accent1"/>
                </a:solidFill>
                <a:hlinkClick r:id="rId3">
                  <a:extLst>
                    <a:ext uri="{A12FA001-AC4F-418D-AE19-62706E023703}">
                      <ahyp:hlinkClr xmlns:ahyp="http://schemas.microsoft.com/office/drawing/2018/hyperlinkcolor" val="tx"/>
                    </a:ext>
                  </a:extLst>
                </a:hlinkClick>
              </a:rPr>
              <a:t>customersuccess@omdia.com</a:t>
            </a:r>
            <a:r>
              <a:rPr lang="en-US" sz="1200" dirty="0">
                <a:solidFill>
                  <a:schemeClr val="accent1"/>
                </a:solidFill>
              </a:rPr>
              <a:t> </a:t>
            </a:r>
          </a:p>
          <a:p>
            <a:r>
              <a:rPr lang="en-US" sz="1200" dirty="0">
                <a:solidFill>
                  <a:schemeClr val="tx1"/>
                </a:solidFill>
              </a:rPr>
              <a:t>08:00 – 18:00 GMT + 8</a:t>
            </a:r>
          </a:p>
        </p:txBody>
      </p:sp>
      <p:sp>
        <p:nvSpPr>
          <p:cNvPr id="6" name="TextBox 5">
            <a:extLst>
              <a:ext uri="{FF2B5EF4-FFF2-40B4-BE49-F238E27FC236}">
                <a16:creationId xmlns:a16="http://schemas.microsoft.com/office/drawing/2014/main" id="{C21B1634-6E67-DC76-63DC-3549CE45D3CA}"/>
              </a:ext>
            </a:extLst>
          </p:cNvPr>
          <p:cNvSpPr txBox="1"/>
          <p:nvPr userDrawn="1"/>
        </p:nvSpPr>
        <p:spPr>
          <a:xfrm>
            <a:off x="256585" y="483116"/>
            <a:ext cx="9635127" cy="3370153"/>
          </a:xfrm>
          <a:prstGeom prst="rect">
            <a:avLst/>
          </a:prstGeom>
          <a:noFill/>
        </p:spPr>
        <p:txBody>
          <a:bodyPr wrap="square" tIns="0" rtlCol="0">
            <a:spAutoFit/>
          </a:bodyPr>
          <a:lstStyle/>
          <a:p>
            <a:r>
              <a:rPr lang="en-US" sz="1200" b="1" dirty="0">
                <a:solidFill>
                  <a:schemeClr val="accent1"/>
                </a:solidFill>
              </a:rPr>
              <a:t>Disclaimer</a:t>
            </a:r>
            <a:br>
              <a:rPr lang="en-US" sz="1200" dirty="0">
                <a:solidFill>
                  <a:schemeClr val="tx1"/>
                </a:solidFill>
              </a:rPr>
            </a:br>
            <a:br>
              <a:rPr lang="en-US" sz="1200" dirty="0">
                <a:solidFill>
                  <a:schemeClr val="tx1"/>
                </a:solidFill>
              </a:rPr>
            </a:br>
            <a:r>
              <a:rPr lang="en-GB" sz="1200" dirty="0">
                <a:solidFill>
                  <a:schemeClr val="tx1"/>
                </a:solidFill>
              </a:rPr>
              <a:t>The Omdia research, data and information referenced herein (the “Omdia Materials”) are the copyrighted property of Informa Tech and its subsidiaries or affiliates (together “Informa Tech”) or its third party data providers and represent data, research, opinions, or viewpoints published by Informa Tech, and are not representations of fact.</a:t>
            </a:r>
          </a:p>
          <a:p>
            <a:endParaRPr lang="en-GB" sz="1200" dirty="0">
              <a:solidFill>
                <a:schemeClr val="tx1"/>
              </a:solidFill>
            </a:endParaRPr>
          </a:p>
          <a:p>
            <a:r>
              <a:rPr lang="en-GB" sz="1200" dirty="0">
                <a:solidFill>
                  <a:schemeClr val="tx1"/>
                </a:solidFill>
              </a:rPr>
              <a:t>The Omdia Materials reflect information and opinions from the original publication date and not from the date of this document. The information and opinions expressed in the Omdia Materials are subject to change without notice and Informa Tech does not have any duty or responsibility to update the Omdia Materials or this publication as a result. </a:t>
            </a:r>
          </a:p>
          <a:p>
            <a:endParaRPr lang="en-GB" sz="1200" dirty="0">
              <a:solidFill>
                <a:schemeClr val="tx1"/>
              </a:solidFill>
            </a:endParaRPr>
          </a:p>
          <a:p>
            <a:r>
              <a:rPr lang="en-GB" sz="1200" dirty="0">
                <a:solidFill>
                  <a:schemeClr val="tx1"/>
                </a:solidFill>
              </a:rPr>
              <a:t>Omdia Materials are delivered on an “as-is” and “as-available” basis. No representation or warranty, express or implied, is made as to the fairness, accuracy, completeness, or correctness of the information, opinions, and conclusions contained in Omdia Materials. </a:t>
            </a:r>
          </a:p>
          <a:p>
            <a:endParaRPr lang="en-GB" sz="1200" dirty="0">
              <a:solidFill>
                <a:schemeClr val="tx1"/>
              </a:solidFill>
            </a:endParaRPr>
          </a:p>
          <a:p>
            <a:r>
              <a:rPr lang="en-GB" sz="1200" dirty="0">
                <a:solidFill>
                  <a:schemeClr val="tx1"/>
                </a:solidFill>
              </a:rPr>
              <a:t>To the maximum extent permitted by law, Informa Tech and its affiliates, officers, directors, employees, agents, and third party data providers disclaim any liability (including, without limitation, any liability arising from fault or negligence) as to the accuracy or completeness or use of the Omdia Materials. Informa Tech will not, under any circumstance whatsoever, be liable for any trading, investment, commercial, or other decisions based on or made in reliance of the Omdia Materials.</a:t>
            </a:r>
          </a:p>
          <a:p>
            <a:endParaRPr lang="en-GB" sz="1200" dirty="0">
              <a:solidFill>
                <a:schemeClr val="tx1"/>
              </a:solidFill>
            </a:endParaRPr>
          </a:p>
        </p:txBody>
      </p:sp>
      <p:cxnSp>
        <p:nvCxnSpPr>
          <p:cNvPr id="17" name="Straight Connector 16">
            <a:extLst>
              <a:ext uri="{FF2B5EF4-FFF2-40B4-BE49-F238E27FC236}">
                <a16:creationId xmlns:a16="http://schemas.microsoft.com/office/drawing/2014/main" id="{F1929A7B-7AA3-37E6-4A32-E1BE42055872}"/>
              </a:ext>
            </a:extLst>
          </p:cNvPr>
          <p:cNvCxnSpPr>
            <a:cxnSpLocks/>
          </p:cNvCxnSpPr>
          <p:nvPr userDrawn="1"/>
        </p:nvCxnSpPr>
        <p:spPr>
          <a:xfrm>
            <a:off x="347663" y="6087665"/>
            <a:ext cx="114871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Graphic 17">
            <a:extLst>
              <a:ext uri="{FF2B5EF4-FFF2-40B4-BE49-F238E27FC236}">
                <a16:creationId xmlns:a16="http://schemas.microsoft.com/office/drawing/2014/main" id="{8E1B4304-3246-96A1-6FAB-4DB13DB092D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670000" y="6247807"/>
            <a:ext cx="1166400" cy="250323"/>
          </a:xfrm>
          <a:prstGeom prst="rect">
            <a:avLst/>
          </a:prstGeom>
        </p:spPr>
      </p:pic>
      <p:sp>
        <p:nvSpPr>
          <p:cNvPr id="19" name="Footer Placeholder 4">
            <a:extLst>
              <a:ext uri="{FF2B5EF4-FFF2-40B4-BE49-F238E27FC236}">
                <a16:creationId xmlns:a16="http://schemas.microsoft.com/office/drawing/2014/main" id="{DA247BFF-6DF6-E7B6-57ED-81C28558DE88}"/>
              </a:ext>
            </a:extLst>
          </p:cNvPr>
          <p:cNvSpPr txBox="1">
            <a:spLocks/>
          </p:cNvSpPr>
          <p:nvPr userDrawn="1"/>
        </p:nvSpPr>
        <p:spPr>
          <a:xfrm>
            <a:off x="3518016" y="6259022"/>
            <a:ext cx="4511047" cy="239108"/>
          </a:xfrm>
          <a:prstGeom prst="rect">
            <a:avLst/>
          </a:prstGeom>
        </p:spPr>
        <p:txBody>
          <a:bodyPr vert="horz" lIns="0" tIns="0" rIns="0" bIns="0" rtlCol="0" anchor="b" anchorCtr="0">
            <a:normAutofit/>
          </a:bodyPr>
          <a:lstStyle>
            <a:defPPr>
              <a:defRPr lang="en-US"/>
            </a:defPPr>
            <a:lvl1pPr marL="0" algn="ctr" defTabSz="914400" rtl="0" eaLnBrk="1" latinLnBrk="0" hangingPunct="1">
              <a:lnSpc>
                <a:spcPct val="85000"/>
              </a:lnSpc>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Copyright © </a:t>
            </a:r>
            <a:fld id="{0AEACA82-443F-F143-97A9-1017F472789A}" type="datetimeyyyy">
              <a:rPr lang="en-US" smtClean="0"/>
              <a:pPr algn="ctr"/>
              <a:t>2024</a:t>
            </a:fld>
            <a:r>
              <a:rPr lang="en-US" dirty="0"/>
              <a:t>. All rights reserved. Informa Tech, a trading division of Informa PLC</a:t>
            </a:r>
            <a:endParaRPr lang="en-GB" dirty="0"/>
          </a:p>
        </p:txBody>
      </p:sp>
      <p:sp>
        <p:nvSpPr>
          <p:cNvPr id="20" name="Slide Number Placeholder 5">
            <a:extLst>
              <a:ext uri="{FF2B5EF4-FFF2-40B4-BE49-F238E27FC236}">
                <a16:creationId xmlns:a16="http://schemas.microsoft.com/office/drawing/2014/main" id="{C3541C01-2163-8CDB-015B-E40D545A65A0}"/>
              </a:ext>
            </a:extLst>
          </p:cNvPr>
          <p:cNvSpPr txBox="1">
            <a:spLocks/>
          </p:cNvSpPr>
          <p:nvPr userDrawn="1"/>
        </p:nvSpPr>
        <p:spPr>
          <a:xfrm>
            <a:off x="338138" y="6133005"/>
            <a:ext cx="904875" cy="365125"/>
          </a:xfrm>
          <a:prstGeom prst="rect">
            <a:avLst/>
          </a:prstGeom>
        </p:spPr>
        <p:txBody>
          <a:bodyPr vert="horz" lIns="0" tIns="0" rIns="0" bIns="0" rtlCol="0" anchor="b" anchorCtr="0"/>
          <a:lstStyle>
            <a:defPPr>
              <a:defRPr lang="en-US"/>
            </a:defPPr>
            <a:lvl1pPr marL="0" algn="l" defTabSz="914400" rtl="0" eaLnBrk="1" latinLnBrk="0" hangingPunct="1">
              <a:lnSpc>
                <a:spcPct val="85000"/>
              </a:lnSpc>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Page </a:t>
            </a:r>
            <a:fld id="{A30585B2-4AE5-4E24-B2F9-21CF896AC489}" type="slidenum">
              <a:rPr kumimoji="0" lang="en-GB"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85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3303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able of Contents - One Column">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8BB78D-AEEB-DEC9-569A-79A415181A75}"/>
              </a:ext>
            </a:extLst>
          </p:cNvPr>
          <p:cNvSpPr>
            <a:spLocks noGrp="1"/>
          </p:cNvSpPr>
          <p:nvPr>
            <p:ph type="title" hasCustomPrompt="1"/>
          </p:nvPr>
        </p:nvSpPr>
        <p:spPr>
          <a:xfrm>
            <a:off x="348314" y="476250"/>
            <a:ext cx="11480800" cy="684214"/>
          </a:xfrm>
          <a:prstGeom prst="rect">
            <a:avLst/>
          </a:prstGeom>
        </p:spPr>
        <p:txBody>
          <a:bodyPr vert="horz" lIns="0" tIns="0" rIns="0" bIns="0" rtlCol="0" anchor="t" anchorCtr="0">
            <a:noAutofit/>
          </a:bodyPr>
          <a:lstStyle>
            <a:lvl1pPr>
              <a:defRPr/>
            </a:lvl1pPr>
          </a:lstStyle>
          <a:p>
            <a:r>
              <a:rPr lang="en-US"/>
              <a:t>Contents</a:t>
            </a:r>
            <a:endParaRPr lang="en-GB"/>
          </a:p>
        </p:txBody>
      </p:sp>
      <p:sp>
        <p:nvSpPr>
          <p:cNvPr id="3" name="Text Placeholder 6">
            <a:extLst>
              <a:ext uri="{FF2B5EF4-FFF2-40B4-BE49-F238E27FC236}">
                <a16:creationId xmlns:a16="http://schemas.microsoft.com/office/drawing/2014/main" id="{6EAB8A3E-6336-8B27-A565-D1625BD4FB65}"/>
              </a:ext>
            </a:extLst>
          </p:cNvPr>
          <p:cNvSpPr>
            <a:spLocks noGrp="1"/>
          </p:cNvSpPr>
          <p:nvPr>
            <p:ph type="body" sz="quarter" idx="13" hasCustomPrompt="1"/>
          </p:nvPr>
        </p:nvSpPr>
        <p:spPr>
          <a:xfrm>
            <a:off x="348314" y="1419907"/>
            <a:ext cx="11480400" cy="4572001"/>
          </a:xfrm>
          <a:prstGeom prst="rect">
            <a:avLst/>
          </a:prstGeom>
        </p:spPr>
        <p:txBody>
          <a:bodyPr tIns="72000" numCol="1" spcCol="396000"/>
          <a:lstStyle>
            <a:lvl1pPr marL="215900" marR="0" indent="-215900" algn="l" defTabSz="914400" rtl="0" eaLnBrk="1" fontAlgn="auto" latinLnBrk="0" hangingPunct="1">
              <a:lnSpc>
                <a:spcPct val="100000"/>
              </a:lnSpc>
              <a:spcBef>
                <a:spcPts val="1700"/>
              </a:spcBef>
              <a:spcAft>
                <a:spcPts val="0"/>
              </a:spcAft>
              <a:buClr>
                <a:schemeClr val="accent1"/>
              </a:buClr>
              <a:buSzTx/>
              <a:buFont typeface="Calibri" panose="020F0502020204030204" pitchFamily="34" charset="0"/>
              <a:buChar char="•"/>
              <a:tabLst>
                <a:tab pos="5029200" algn="r"/>
              </a:tabLst>
              <a:defRPr sz="1200" b="0">
                <a:solidFill>
                  <a:schemeClr val="tx1"/>
                </a:solidFill>
              </a:defRPr>
            </a:lvl1pPr>
            <a:lvl2pPr marL="360000" marR="0" indent="-144000" algn="l" defTabSz="914400" rtl="0" eaLnBrk="1" fontAlgn="auto" latinLnBrk="0" hangingPunct="1">
              <a:lnSpc>
                <a:spcPct val="100000"/>
              </a:lnSpc>
              <a:spcBef>
                <a:spcPts val="0"/>
              </a:spcBef>
              <a:spcAft>
                <a:spcPts val="0"/>
              </a:spcAft>
              <a:buClr>
                <a:schemeClr val="accent1"/>
              </a:buClr>
              <a:buSzTx/>
              <a:buFont typeface="Calibri" panose="020F0502020204030204" pitchFamily="34" charset="0"/>
              <a:buChar char="–"/>
              <a:tabLst>
                <a:tab pos="5029200" algn="r"/>
              </a:tabLst>
              <a:defRPr sz="1200">
                <a:solidFill>
                  <a:schemeClr val="tx1"/>
                </a:solidFill>
              </a:defRPr>
            </a:lvl2pPr>
            <a:lvl3pPr marL="504000" marR="0" indent="-144000" algn="l" defTabSz="941388" rtl="0" eaLnBrk="1" fontAlgn="auto" latinLnBrk="0" hangingPunct="1">
              <a:lnSpc>
                <a:spcPct val="100000"/>
              </a:lnSpc>
              <a:spcBef>
                <a:spcPts val="0"/>
              </a:spcBef>
              <a:spcAft>
                <a:spcPts val="0"/>
              </a:spcAft>
              <a:buClr>
                <a:schemeClr val="accent1"/>
              </a:buClr>
              <a:buSzTx/>
              <a:buFont typeface="Calibri" panose="020F0502020204030204" pitchFamily="34" charset="0"/>
              <a:buChar char="–"/>
              <a:tabLst>
                <a:tab pos="5029200" algn="r"/>
              </a:tabLst>
              <a:defRPr sz="1200">
                <a:solidFill>
                  <a:schemeClr val="tx1"/>
                </a:solidFill>
              </a:defRPr>
            </a:lvl3pPr>
            <a:lvl4pPr marL="252000" indent="-108000">
              <a:lnSpc>
                <a:spcPct val="100000"/>
              </a:lnSpc>
              <a:defRPr sz="1200">
                <a:solidFill>
                  <a:schemeClr val="tx1"/>
                </a:solidFill>
              </a:defRPr>
            </a:lvl4pPr>
            <a:lvl5pPr marL="360000" indent="-108000">
              <a:lnSpc>
                <a:spcPct val="100000"/>
              </a:lnSpc>
              <a:defRPr sz="1200">
                <a:solidFill>
                  <a:schemeClr val="tx1"/>
                </a:solidFill>
              </a:defRPr>
            </a:lvl5pPr>
          </a:lstStyle>
          <a:p>
            <a:pPr marL="215900" marR="0" lvl="0" indent="-215900" algn="l" defTabSz="914400" rtl="0" eaLnBrk="1" fontAlgn="auto" latinLnBrk="0" hangingPunct="1">
              <a:lnSpc>
                <a:spcPct val="100000"/>
              </a:lnSpc>
              <a:spcBef>
                <a:spcPts val="1700"/>
              </a:spcBef>
              <a:spcAft>
                <a:spcPts val="0"/>
              </a:spcAft>
              <a:buClr>
                <a:srgbClr val="6D2CA7"/>
              </a:buClr>
              <a:buSzTx/>
              <a:buFont typeface="Calibri" panose="020F0502020204030204" pitchFamily="34" charset="0"/>
              <a:buChar char="•"/>
              <a:tabLst>
                <a:tab pos="10972800" algn="r"/>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Contents	xx</a:t>
            </a:r>
          </a:p>
          <a:p>
            <a:pPr marL="360000" marR="0" lvl="1" indent="-144000" algn="l" defTabSz="941388" rtl="0" eaLnBrk="1" fontAlgn="auto" latinLnBrk="0" hangingPunct="1">
              <a:lnSpc>
                <a:spcPct val="100000"/>
              </a:lnSpc>
              <a:spcBef>
                <a:spcPts val="0"/>
              </a:spcBef>
              <a:spcAft>
                <a:spcPts val="0"/>
              </a:spcAft>
              <a:buClr>
                <a:srgbClr val="6D2CA7"/>
              </a:buClr>
              <a:buSzTx/>
              <a:buFont typeface="Calibri" panose="020F0502020204030204" pitchFamily="34" charset="0"/>
              <a:buChar char="–"/>
              <a:tabLst>
                <a:tab pos="10972800" algn="r"/>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Contents	xx</a:t>
            </a:r>
          </a:p>
          <a:p>
            <a:pPr marL="360000" marR="0" lvl="1" indent="-144000" algn="l" defTabSz="941388" rtl="0" eaLnBrk="1" fontAlgn="auto" latinLnBrk="0" hangingPunct="1">
              <a:lnSpc>
                <a:spcPct val="100000"/>
              </a:lnSpc>
              <a:spcBef>
                <a:spcPts val="0"/>
              </a:spcBef>
              <a:spcAft>
                <a:spcPts val="0"/>
              </a:spcAft>
              <a:buClr>
                <a:srgbClr val="6D2CA7"/>
              </a:buClr>
              <a:buSzTx/>
              <a:buFont typeface="Calibri" panose="020F0502020204030204" pitchFamily="34" charset="0"/>
              <a:buChar char="–"/>
              <a:tabLst>
                <a:tab pos="10972800" algn="r"/>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Contents	xx</a:t>
            </a:r>
          </a:p>
          <a:p>
            <a:pPr marL="504000" marR="0" lvl="2" indent="-144000" algn="l" defTabSz="941388" rtl="0" eaLnBrk="1" fontAlgn="auto" latinLnBrk="0" hangingPunct="1">
              <a:lnSpc>
                <a:spcPct val="100000"/>
              </a:lnSpc>
              <a:spcBef>
                <a:spcPts val="0"/>
              </a:spcBef>
              <a:spcAft>
                <a:spcPts val="0"/>
              </a:spcAft>
              <a:buClr>
                <a:srgbClr val="6D2CA7"/>
              </a:buClr>
              <a:buSzTx/>
              <a:buFont typeface="Calibri" panose="020F0502020204030204" pitchFamily="34" charset="0"/>
              <a:buChar char="–"/>
              <a:tabLst>
                <a:tab pos="10972800" algn="r"/>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Contents	xx</a:t>
            </a:r>
          </a:p>
          <a:p>
            <a:pPr marL="504000" marR="0" lvl="2" indent="-144000" algn="l" defTabSz="941388" rtl="0" eaLnBrk="1" fontAlgn="auto" latinLnBrk="0" hangingPunct="1">
              <a:lnSpc>
                <a:spcPct val="100000"/>
              </a:lnSpc>
              <a:spcBef>
                <a:spcPts val="0"/>
              </a:spcBef>
              <a:spcAft>
                <a:spcPts val="0"/>
              </a:spcAft>
              <a:buClr>
                <a:srgbClr val="6D2CA7"/>
              </a:buClr>
              <a:buSzTx/>
              <a:buFont typeface="Calibri" panose="020F0502020204030204" pitchFamily="34" charset="0"/>
              <a:buChar char="–"/>
              <a:tabLst>
                <a:tab pos="10972800" algn="r"/>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Contents	xx</a:t>
            </a:r>
          </a:p>
          <a:p>
            <a:pPr marL="215900" marR="0" lvl="0" indent="-215900" algn="l" defTabSz="914400" rtl="0" eaLnBrk="1" fontAlgn="auto" latinLnBrk="0" hangingPunct="1">
              <a:lnSpc>
                <a:spcPct val="100000"/>
              </a:lnSpc>
              <a:spcBef>
                <a:spcPts val="1700"/>
              </a:spcBef>
              <a:spcAft>
                <a:spcPts val="0"/>
              </a:spcAft>
              <a:buClr>
                <a:srgbClr val="6D2CA7"/>
              </a:buClr>
              <a:buSzTx/>
              <a:buFont typeface="Calibri" panose="020F0502020204030204" pitchFamily="34" charset="0"/>
              <a:buChar char="•"/>
              <a:tabLst>
                <a:tab pos="10972800" algn="r"/>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Contents	xx</a:t>
            </a:r>
          </a:p>
          <a:p>
            <a:pPr marL="360000" marR="0" lvl="1" indent="-144000" algn="l" defTabSz="941388" rtl="0" eaLnBrk="1" fontAlgn="auto" latinLnBrk="0" hangingPunct="1">
              <a:lnSpc>
                <a:spcPct val="100000"/>
              </a:lnSpc>
              <a:spcBef>
                <a:spcPts val="0"/>
              </a:spcBef>
              <a:spcAft>
                <a:spcPts val="0"/>
              </a:spcAft>
              <a:buClr>
                <a:srgbClr val="6D2CA7"/>
              </a:buClr>
              <a:buSzTx/>
              <a:buFont typeface="Calibri" panose="020F0502020204030204" pitchFamily="34" charset="0"/>
              <a:buChar char="–"/>
              <a:tabLst>
                <a:tab pos="10972800" algn="r"/>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Contents	xx</a:t>
            </a:r>
          </a:p>
          <a:p>
            <a:pPr marL="360000" marR="0" lvl="1" indent="-144000" algn="l" defTabSz="941388" rtl="0" eaLnBrk="1" fontAlgn="auto" latinLnBrk="0" hangingPunct="1">
              <a:lnSpc>
                <a:spcPct val="100000"/>
              </a:lnSpc>
              <a:spcBef>
                <a:spcPts val="0"/>
              </a:spcBef>
              <a:spcAft>
                <a:spcPts val="0"/>
              </a:spcAft>
              <a:buClr>
                <a:srgbClr val="6D2CA7"/>
              </a:buClr>
              <a:buSzTx/>
              <a:buFont typeface="Calibri" panose="020F0502020204030204" pitchFamily="34" charset="0"/>
              <a:buChar char="–"/>
              <a:tabLst>
                <a:tab pos="10972800" algn="r"/>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Contents	xx</a:t>
            </a:r>
          </a:p>
          <a:p>
            <a:pPr marL="504000" marR="0" lvl="2" indent="-144000" algn="l" defTabSz="941388" rtl="0" eaLnBrk="1" fontAlgn="auto" latinLnBrk="0" hangingPunct="1">
              <a:lnSpc>
                <a:spcPct val="100000"/>
              </a:lnSpc>
              <a:spcBef>
                <a:spcPts val="0"/>
              </a:spcBef>
              <a:spcAft>
                <a:spcPts val="0"/>
              </a:spcAft>
              <a:buClr>
                <a:srgbClr val="6D2CA7"/>
              </a:buClr>
              <a:buSzTx/>
              <a:buFont typeface="Calibri" panose="020F0502020204030204" pitchFamily="34" charset="0"/>
              <a:buChar char="–"/>
              <a:tabLst>
                <a:tab pos="10972800" algn="r"/>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Contents	xx</a:t>
            </a:r>
          </a:p>
          <a:p>
            <a:pPr marL="504000" marR="0" lvl="2" indent="-144000" algn="l" defTabSz="941388" rtl="0" eaLnBrk="1" fontAlgn="auto" latinLnBrk="0" hangingPunct="1">
              <a:lnSpc>
                <a:spcPct val="100000"/>
              </a:lnSpc>
              <a:spcBef>
                <a:spcPts val="0"/>
              </a:spcBef>
              <a:spcAft>
                <a:spcPts val="0"/>
              </a:spcAft>
              <a:buClr>
                <a:srgbClr val="6D2CA7"/>
              </a:buClr>
              <a:buSzTx/>
              <a:buFont typeface="Calibri" panose="020F0502020204030204" pitchFamily="34" charset="0"/>
              <a:buChar char="–"/>
              <a:tabLst>
                <a:tab pos="10972800" algn="r"/>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Contents	xx</a:t>
            </a:r>
          </a:p>
          <a:p>
            <a:pPr marL="215900" marR="0" lvl="0" indent="-215900" algn="l" defTabSz="914400" rtl="0" eaLnBrk="1" fontAlgn="auto" latinLnBrk="0" hangingPunct="1">
              <a:lnSpc>
                <a:spcPct val="100000"/>
              </a:lnSpc>
              <a:spcBef>
                <a:spcPts val="1700"/>
              </a:spcBef>
              <a:spcAft>
                <a:spcPts val="0"/>
              </a:spcAft>
              <a:buClr>
                <a:srgbClr val="6D2CA7"/>
              </a:buClr>
              <a:buSzTx/>
              <a:buFont typeface="Calibri" panose="020F0502020204030204" pitchFamily="34" charset="0"/>
              <a:buChar char="•"/>
              <a:tabLst>
                <a:tab pos="10972800" algn="r"/>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Contents	xx</a:t>
            </a:r>
          </a:p>
          <a:p>
            <a:pPr marL="360000" marR="0" lvl="1" indent="-144000" algn="l" defTabSz="941388" rtl="0" eaLnBrk="1" fontAlgn="auto" latinLnBrk="0" hangingPunct="1">
              <a:lnSpc>
                <a:spcPct val="100000"/>
              </a:lnSpc>
              <a:spcBef>
                <a:spcPts val="0"/>
              </a:spcBef>
              <a:spcAft>
                <a:spcPts val="0"/>
              </a:spcAft>
              <a:buClr>
                <a:srgbClr val="6D2CA7"/>
              </a:buClr>
              <a:buSzTx/>
              <a:buFont typeface="Calibri" panose="020F0502020204030204" pitchFamily="34" charset="0"/>
              <a:buChar char="–"/>
              <a:tabLst>
                <a:tab pos="10972800" algn="r"/>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Contents	xx</a:t>
            </a:r>
          </a:p>
          <a:p>
            <a:pPr marL="360000" marR="0" lvl="1" indent="-144000" algn="l" defTabSz="941388" rtl="0" eaLnBrk="1" fontAlgn="auto" latinLnBrk="0" hangingPunct="1">
              <a:lnSpc>
                <a:spcPct val="100000"/>
              </a:lnSpc>
              <a:spcBef>
                <a:spcPts val="0"/>
              </a:spcBef>
              <a:spcAft>
                <a:spcPts val="0"/>
              </a:spcAft>
              <a:buClr>
                <a:srgbClr val="6D2CA7"/>
              </a:buClr>
              <a:buSzTx/>
              <a:buFont typeface="Calibri" panose="020F0502020204030204" pitchFamily="34" charset="0"/>
              <a:buChar char="–"/>
              <a:tabLst>
                <a:tab pos="10972800" algn="r"/>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Contents	xx</a:t>
            </a:r>
          </a:p>
          <a:p>
            <a:pPr marL="504000" marR="0" lvl="2" indent="-144000" algn="l" defTabSz="941388" rtl="0" eaLnBrk="1" fontAlgn="auto" latinLnBrk="0" hangingPunct="1">
              <a:lnSpc>
                <a:spcPct val="100000"/>
              </a:lnSpc>
              <a:spcBef>
                <a:spcPts val="0"/>
              </a:spcBef>
              <a:spcAft>
                <a:spcPts val="0"/>
              </a:spcAft>
              <a:buClr>
                <a:srgbClr val="6D2CA7"/>
              </a:buClr>
              <a:buSzTx/>
              <a:buFont typeface="Calibri" panose="020F0502020204030204" pitchFamily="34" charset="0"/>
              <a:buChar char="–"/>
              <a:tabLst>
                <a:tab pos="10972800" algn="r"/>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Contents	xx</a:t>
            </a:r>
          </a:p>
          <a:p>
            <a:pPr marL="504000" marR="0" lvl="2" indent="-144000" algn="l" defTabSz="941388" rtl="0" eaLnBrk="1" fontAlgn="auto" latinLnBrk="0" hangingPunct="1">
              <a:lnSpc>
                <a:spcPct val="100000"/>
              </a:lnSpc>
              <a:spcBef>
                <a:spcPts val="0"/>
              </a:spcBef>
              <a:spcAft>
                <a:spcPts val="0"/>
              </a:spcAft>
              <a:buClr>
                <a:srgbClr val="6D2CA7"/>
              </a:buClr>
              <a:buSzTx/>
              <a:buFont typeface="Calibri" panose="020F0502020204030204" pitchFamily="34" charset="0"/>
              <a:buChar char="–"/>
              <a:tabLst>
                <a:tab pos="10972800" algn="r"/>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Contents	xx</a:t>
            </a:r>
          </a:p>
          <a:p>
            <a:pPr marL="215900" marR="0" lvl="0" indent="-215900" algn="l" defTabSz="914400" rtl="0" eaLnBrk="1" fontAlgn="auto" latinLnBrk="0" hangingPunct="1">
              <a:lnSpc>
                <a:spcPct val="100000"/>
              </a:lnSpc>
              <a:spcBef>
                <a:spcPts val="1700"/>
              </a:spcBef>
              <a:spcAft>
                <a:spcPts val="0"/>
              </a:spcAft>
              <a:buClr>
                <a:srgbClr val="6D2CA7"/>
              </a:buClr>
              <a:buSzTx/>
              <a:buFont typeface="Calibri" panose="020F0502020204030204" pitchFamily="34" charset="0"/>
              <a:buChar char="•"/>
              <a:tabLst>
                <a:tab pos="10972800" algn="r"/>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Contents	xx</a:t>
            </a:r>
          </a:p>
          <a:p>
            <a:pPr marL="360000" marR="0" lvl="1" indent="-144000" algn="l" defTabSz="941388" rtl="0" eaLnBrk="1" fontAlgn="auto" latinLnBrk="0" hangingPunct="1">
              <a:lnSpc>
                <a:spcPct val="100000"/>
              </a:lnSpc>
              <a:spcBef>
                <a:spcPts val="0"/>
              </a:spcBef>
              <a:spcAft>
                <a:spcPts val="0"/>
              </a:spcAft>
              <a:buClr>
                <a:srgbClr val="6D2CA7"/>
              </a:buClr>
              <a:buSzTx/>
              <a:buFont typeface="Calibri" panose="020F0502020204030204" pitchFamily="34" charset="0"/>
              <a:buChar char="–"/>
              <a:tabLst>
                <a:tab pos="10972800" algn="r"/>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Contents	xx</a:t>
            </a:r>
          </a:p>
          <a:p>
            <a:pPr marL="360000" marR="0" lvl="1" indent="-144000" algn="l" defTabSz="941388" rtl="0" eaLnBrk="1" fontAlgn="auto" latinLnBrk="0" hangingPunct="1">
              <a:lnSpc>
                <a:spcPct val="100000"/>
              </a:lnSpc>
              <a:spcBef>
                <a:spcPts val="0"/>
              </a:spcBef>
              <a:spcAft>
                <a:spcPts val="0"/>
              </a:spcAft>
              <a:buClr>
                <a:srgbClr val="6D2CA7"/>
              </a:buClr>
              <a:buSzTx/>
              <a:buFont typeface="Calibri" panose="020F0502020204030204" pitchFamily="34" charset="0"/>
              <a:buChar char="–"/>
              <a:tabLst>
                <a:tab pos="10972800" algn="r"/>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Contents	xx</a:t>
            </a:r>
          </a:p>
          <a:p>
            <a:pPr marL="504000" marR="0" lvl="2" indent="-144000" algn="l" defTabSz="941388" rtl="0" eaLnBrk="1" fontAlgn="auto" latinLnBrk="0" hangingPunct="1">
              <a:lnSpc>
                <a:spcPct val="100000"/>
              </a:lnSpc>
              <a:spcBef>
                <a:spcPts val="0"/>
              </a:spcBef>
              <a:spcAft>
                <a:spcPts val="0"/>
              </a:spcAft>
              <a:buClr>
                <a:srgbClr val="6D2CA7"/>
              </a:buClr>
              <a:buSzTx/>
              <a:buFont typeface="Calibri" panose="020F0502020204030204" pitchFamily="34" charset="0"/>
              <a:buChar char="–"/>
              <a:tabLst>
                <a:tab pos="10972800" algn="r"/>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Contents	xx</a:t>
            </a:r>
          </a:p>
          <a:p>
            <a:pPr marL="504000" marR="0" lvl="2" indent="-144000" algn="l" defTabSz="941388" rtl="0" eaLnBrk="1" fontAlgn="auto" latinLnBrk="0" hangingPunct="1">
              <a:lnSpc>
                <a:spcPct val="100000"/>
              </a:lnSpc>
              <a:spcBef>
                <a:spcPts val="0"/>
              </a:spcBef>
              <a:spcAft>
                <a:spcPts val="0"/>
              </a:spcAft>
              <a:buClr>
                <a:srgbClr val="6D2CA7"/>
              </a:buClr>
              <a:buSzTx/>
              <a:buFont typeface="Calibri" panose="020F0502020204030204" pitchFamily="34" charset="0"/>
              <a:buChar char="–"/>
              <a:tabLst>
                <a:tab pos="10972800" algn="r"/>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Contents	xx</a:t>
            </a:r>
          </a:p>
          <a:p>
            <a:pPr marL="504000" marR="0" lvl="2" indent="-144000" algn="l" defTabSz="941388" rtl="0" eaLnBrk="1" fontAlgn="auto" latinLnBrk="0" hangingPunct="1">
              <a:lnSpc>
                <a:spcPct val="100000"/>
              </a:lnSpc>
              <a:spcBef>
                <a:spcPts val="0"/>
              </a:spcBef>
              <a:spcAft>
                <a:spcPts val="0"/>
              </a:spcAft>
              <a:buClr>
                <a:srgbClr val="6D2CA7"/>
              </a:buClr>
              <a:buSzTx/>
              <a:buFont typeface="Calibri" panose="020F0502020204030204" pitchFamily="34" charset="0"/>
              <a:buChar char="–"/>
              <a:tabLst>
                <a:tab pos="10972800" algn="r"/>
              </a:tabLst>
              <a:defRPr/>
            </a:pPr>
            <a:endPar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10926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quot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EFE22-3D98-58BA-0310-630442A9E996}"/>
              </a:ext>
            </a:extLst>
          </p:cNvPr>
          <p:cNvSpPr>
            <a:spLocks noGrp="1"/>
          </p:cNvSpPr>
          <p:nvPr>
            <p:ph type="title" hasCustomPrompt="1"/>
          </p:nvPr>
        </p:nvSpPr>
        <p:spPr>
          <a:xfrm>
            <a:off x="338473" y="465696"/>
            <a:ext cx="9544050" cy="3373200"/>
          </a:xfrm>
        </p:spPr>
        <p:txBody>
          <a:bodyPr anchor="b"/>
          <a:lstStyle>
            <a:lvl1pPr>
              <a:defRPr sz="5600">
                <a:solidFill>
                  <a:schemeClr val="bg1"/>
                </a:solidFill>
              </a:defRPr>
            </a:lvl1pPr>
          </a:lstStyle>
          <a:p>
            <a:r>
              <a:rPr lang="en-US"/>
              <a:t>“Example catalyst text of up to six lines; that is, no more than 25 words or so.”</a:t>
            </a:r>
            <a:endParaRPr lang="en-GB"/>
          </a:p>
        </p:txBody>
      </p:sp>
      <p:sp>
        <p:nvSpPr>
          <p:cNvPr id="13" name="Slide Number Placeholder 5">
            <a:extLst>
              <a:ext uri="{FF2B5EF4-FFF2-40B4-BE49-F238E27FC236}">
                <a16:creationId xmlns:a16="http://schemas.microsoft.com/office/drawing/2014/main" id="{A29FA0C4-737C-755A-3EFF-97CA2ACA45D6}"/>
              </a:ext>
            </a:extLst>
          </p:cNvPr>
          <p:cNvSpPr>
            <a:spLocks noGrp="1"/>
          </p:cNvSpPr>
          <p:nvPr>
            <p:ph type="sldNum" sz="quarter" idx="4"/>
          </p:nvPr>
        </p:nvSpPr>
        <p:spPr>
          <a:xfrm>
            <a:off x="347663" y="6171324"/>
            <a:ext cx="904875" cy="365125"/>
          </a:xfrm>
          <a:prstGeom prst="rect">
            <a:avLst/>
          </a:prstGeom>
        </p:spPr>
        <p:txBody>
          <a:bodyPr vert="horz" lIns="0" tIns="0" rIns="0" bIns="0" rtlCol="0" anchor="b" anchorCtr="0"/>
          <a:lstStyle>
            <a:defPPr>
              <a:defRPr lang="en-US"/>
            </a:defPPr>
            <a:lvl1pPr marL="0" algn="l" defTabSz="914400" rtl="0" eaLnBrk="1" latinLnBrk="0" hangingPunct="1">
              <a:lnSpc>
                <a:spcPct val="85000"/>
              </a:lnSpc>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Page </a:t>
            </a:r>
            <a:fld id="{A30585B2-4AE5-4E24-B2F9-21CF896AC489}" type="slidenum">
              <a:rPr lang="en-GB" smtClean="0"/>
              <a:pPr/>
              <a:t>‹#›</a:t>
            </a:fld>
            <a:endParaRPr lang="en-GB" dirty="0"/>
          </a:p>
        </p:txBody>
      </p:sp>
      <p:cxnSp>
        <p:nvCxnSpPr>
          <p:cNvPr id="14" name="Straight Connector 13">
            <a:extLst>
              <a:ext uri="{FF2B5EF4-FFF2-40B4-BE49-F238E27FC236}">
                <a16:creationId xmlns:a16="http://schemas.microsoft.com/office/drawing/2014/main" id="{1C196BFC-8080-32FA-0E02-68757B424FBF}"/>
              </a:ext>
            </a:extLst>
          </p:cNvPr>
          <p:cNvCxnSpPr>
            <a:cxnSpLocks/>
          </p:cNvCxnSpPr>
          <p:nvPr userDrawn="1"/>
        </p:nvCxnSpPr>
        <p:spPr>
          <a:xfrm>
            <a:off x="347663" y="6087665"/>
            <a:ext cx="114871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22E54122-2FEC-83B1-42E6-6EC85FB928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70000" y="6247807"/>
            <a:ext cx="1166400" cy="250323"/>
          </a:xfrm>
          <a:prstGeom prst="rect">
            <a:avLst/>
          </a:prstGeom>
        </p:spPr>
      </p:pic>
      <p:sp>
        <p:nvSpPr>
          <p:cNvPr id="16" name="Footer Placeholder 4">
            <a:extLst>
              <a:ext uri="{FF2B5EF4-FFF2-40B4-BE49-F238E27FC236}">
                <a16:creationId xmlns:a16="http://schemas.microsoft.com/office/drawing/2014/main" id="{99824E61-7832-7346-5B5C-A5219D43CF0B}"/>
              </a:ext>
            </a:extLst>
          </p:cNvPr>
          <p:cNvSpPr txBox="1">
            <a:spLocks/>
          </p:cNvSpPr>
          <p:nvPr userDrawn="1"/>
        </p:nvSpPr>
        <p:spPr>
          <a:xfrm>
            <a:off x="3518016" y="6259022"/>
            <a:ext cx="4511047" cy="239108"/>
          </a:xfrm>
          <a:prstGeom prst="rect">
            <a:avLst/>
          </a:prstGeom>
        </p:spPr>
        <p:txBody>
          <a:bodyPr vert="horz" lIns="0" tIns="0" rIns="0" bIns="0" rtlCol="0" anchor="b" anchorCtr="0">
            <a:normAutofit/>
          </a:bodyPr>
          <a:lstStyle>
            <a:defPPr>
              <a:defRPr lang="en-US"/>
            </a:defPPr>
            <a:lvl1pPr marL="0" algn="ctr" defTabSz="914400" rtl="0" eaLnBrk="1" latinLnBrk="0" hangingPunct="1">
              <a:lnSpc>
                <a:spcPct val="85000"/>
              </a:lnSpc>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1"/>
                </a:solidFill>
              </a:rPr>
              <a:t>Copyright © </a:t>
            </a:r>
            <a:fld id="{0AEACA82-443F-F143-97A9-1017F472789A}" type="datetimeyyyy">
              <a:rPr lang="en-US" smtClean="0">
                <a:solidFill>
                  <a:schemeClr val="bg1"/>
                </a:solidFill>
              </a:rPr>
              <a:pPr algn="ctr"/>
              <a:t>2024</a:t>
            </a:fld>
            <a:r>
              <a:rPr lang="en-US" dirty="0">
                <a:solidFill>
                  <a:schemeClr val="bg1"/>
                </a:solidFill>
              </a:rPr>
              <a:t>. All rights reserved. Informa Tech, a trading division of Informa PLC</a:t>
            </a:r>
            <a:endParaRPr lang="en-GB" dirty="0">
              <a:solidFill>
                <a:schemeClr val="bg1"/>
              </a:solidFill>
            </a:endParaRPr>
          </a:p>
        </p:txBody>
      </p:sp>
      <p:sp>
        <p:nvSpPr>
          <p:cNvPr id="5" name="Text Placeholder 4">
            <a:extLst>
              <a:ext uri="{FF2B5EF4-FFF2-40B4-BE49-F238E27FC236}">
                <a16:creationId xmlns:a16="http://schemas.microsoft.com/office/drawing/2014/main" id="{FE52003F-2F27-11FA-751E-3CBF5E06A262}"/>
              </a:ext>
            </a:extLst>
          </p:cNvPr>
          <p:cNvSpPr>
            <a:spLocks noGrp="1"/>
          </p:cNvSpPr>
          <p:nvPr>
            <p:ph type="body" sz="quarter" idx="10" hasCustomPrompt="1"/>
          </p:nvPr>
        </p:nvSpPr>
        <p:spPr>
          <a:xfrm>
            <a:off x="338473" y="4010252"/>
            <a:ext cx="4043362" cy="1333499"/>
          </a:xfrm>
        </p:spPr>
        <p:txBody>
          <a:bodyPr wrap="square" anchor="b"/>
          <a:lstStyle>
            <a:lvl1pPr marL="0" indent="0">
              <a:buNone/>
              <a:defRPr sz="2800">
                <a:solidFill>
                  <a:schemeClr val="bg1"/>
                </a:solidFill>
              </a:defRPr>
            </a:lvl1pPr>
            <a:lvl2pPr marL="216000" indent="0">
              <a:buNone/>
              <a:defRPr/>
            </a:lvl2pPr>
          </a:lstStyle>
          <a:p>
            <a:pPr marL="216000" marR="0" lvl="0" indent="-216000" algn="l" defTabSz="914400" rtl="0" eaLnBrk="1" fontAlgn="auto" latinLnBrk="0" hangingPunct="1">
              <a:lnSpc>
                <a:spcPct val="100000"/>
              </a:lnSpc>
              <a:spcBef>
                <a:spcPts val="0"/>
              </a:spcBef>
              <a:spcAft>
                <a:spcPts val="0"/>
              </a:spcAft>
              <a:buClrTx/>
              <a:buSzTx/>
              <a:tabLst/>
              <a:defRPr/>
            </a:pPr>
            <a:r>
              <a:rPr lang="en-MY" sz="2800" dirty="0">
                <a:solidFill>
                  <a:schemeClr val="bg1"/>
                </a:solidFill>
              </a:rPr>
              <a:t>Analyst Name</a:t>
            </a:r>
          </a:p>
          <a:p>
            <a:pPr marL="216000" marR="0" lvl="0" indent="-216000" algn="l" defTabSz="914400" rtl="0" eaLnBrk="1" fontAlgn="auto" latinLnBrk="0" hangingPunct="1">
              <a:lnSpc>
                <a:spcPct val="100000"/>
              </a:lnSpc>
              <a:spcBef>
                <a:spcPts val="0"/>
              </a:spcBef>
              <a:spcAft>
                <a:spcPts val="0"/>
              </a:spcAft>
              <a:buClrTx/>
              <a:buSzTx/>
              <a:tabLst/>
              <a:defRPr/>
            </a:pPr>
            <a:r>
              <a:rPr lang="en-MY" sz="2800" dirty="0">
                <a:solidFill>
                  <a:schemeClr val="bg1"/>
                </a:solidFill>
              </a:rPr>
              <a:t>Role Title, Sector</a:t>
            </a:r>
            <a:endParaRPr lang="en-US" sz="2800" dirty="0">
              <a:solidFill>
                <a:schemeClr val="bg1"/>
              </a:solidFill>
            </a:endParaRPr>
          </a:p>
        </p:txBody>
      </p:sp>
    </p:spTree>
    <p:extLst>
      <p:ext uri="{BB962C8B-B14F-4D97-AF65-F5344CB8AC3E}">
        <p14:creationId xmlns:p14="http://schemas.microsoft.com/office/powerpoint/2010/main" val="1684538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 One Column">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8BB78D-AEEB-DEC9-569A-79A415181A75}"/>
              </a:ext>
            </a:extLst>
          </p:cNvPr>
          <p:cNvSpPr>
            <a:spLocks noGrp="1"/>
          </p:cNvSpPr>
          <p:nvPr>
            <p:ph type="title" hasCustomPrompt="1"/>
          </p:nvPr>
        </p:nvSpPr>
        <p:spPr>
          <a:xfrm>
            <a:off x="348314" y="476250"/>
            <a:ext cx="11480800" cy="684214"/>
          </a:xfrm>
          <a:prstGeom prst="rect">
            <a:avLst/>
          </a:prstGeom>
        </p:spPr>
        <p:txBody>
          <a:bodyPr vert="horz" lIns="0" tIns="0" rIns="0" bIns="0" rtlCol="0" anchor="t" anchorCtr="0">
            <a:noAutofit/>
          </a:bodyPr>
          <a:lstStyle>
            <a:lvl1pPr>
              <a:defRPr/>
            </a:lvl1pPr>
          </a:lstStyle>
          <a:p>
            <a:r>
              <a:rPr lang="en-US"/>
              <a:t>Contents</a:t>
            </a:r>
            <a:endParaRPr lang="en-GB"/>
          </a:p>
        </p:txBody>
      </p:sp>
      <p:sp>
        <p:nvSpPr>
          <p:cNvPr id="6" name="Text Placeholder 6">
            <a:extLst>
              <a:ext uri="{FF2B5EF4-FFF2-40B4-BE49-F238E27FC236}">
                <a16:creationId xmlns:a16="http://schemas.microsoft.com/office/drawing/2014/main" id="{C02063B1-4165-8244-E7A6-0D5B5FB7E308}"/>
              </a:ext>
            </a:extLst>
          </p:cNvPr>
          <p:cNvSpPr>
            <a:spLocks noGrp="1"/>
          </p:cNvSpPr>
          <p:nvPr>
            <p:ph type="body" sz="quarter" idx="14" hasCustomPrompt="1"/>
          </p:nvPr>
        </p:nvSpPr>
        <p:spPr>
          <a:xfrm>
            <a:off x="348314" y="1419907"/>
            <a:ext cx="11480400" cy="4577668"/>
          </a:xfrm>
          <a:prstGeom prst="rect">
            <a:avLst/>
          </a:prstGeom>
        </p:spPr>
        <p:txBody>
          <a:bodyPr tIns="72000" numCol="1"/>
          <a:lstStyle>
            <a:lvl1pPr marL="215900" marR="0" indent="-215900" algn="l" defTabSz="914400" rtl="0" eaLnBrk="1" fontAlgn="auto" latinLnBrk="0" hangingPunct="1">
              <a:lnSpc>
                <a:spcPct val="100000"/>
              </a:lnSpc>
              <a:spcBef>
                <a:spcPts val="1700"/>
              </a:spcBef>
              <a:spcAft>
                <a:spcPts val="0"/>
              </a:spcAft>
              <a:buClr>
                <a:schemeClr val="accent1"/>
              </a:buClr>
              <a:buSzTx/>
              <a:buFont typeface="Calibri" panose="020F0502020204030204" pitchFamily="34" charset="0"/>
              <a:buChar char="•"/>
              <a:tabLst>
                <a:tab pos="10972800" algn="r"/>
              </a:tabLst>
              <a:defRPr sz="1200" b="0">
                <a:solidFill>
                  <a:schemeClr val="tx1"/>
                </a:solidFill>
              </a:defRPr>
            </a:lvl1pPr>
            <a:lvl2pPr marL="360000" marR="0" indent="-144000" algn="l" defTabSz="941388" rtl="0" eaLnBrk="1" fontAlgn="auto" latinLnBrk="0" hangingPunct="1">
              <a:lnSpc>
                <a:spcPct val="100000"/>
              </a:lnSpc>
              <a:spcBef>
                <a:spcPts val="0"/>
              </a:spcBef>
              <a:spcAft>
                <a:spcPts val="0"/>
              </a:spcAft>
              <a:buClr>
                <a:schemeClr val="accent1"/>
              </a:buClr>
              <a:buSzTx/>
              <a:buFont typeface="Calibri" panose="020F0502020204030204" pitchFamily="34" charset="0"/>
              <a:buChar char="–"/>
              <a:tabLst>
                <a:tab pos="10972800" algn="r"/>
              </a:tabLst>
              <a:defRPr sz="1200">
                <a:solidFill>
                  <a:schemeClr val="tx1"/>
                </a:solidFill>
              </a:defRPr>
            </a:lvl2pPr>
            <a:lvl3pPr marL="504000" marR="0" indent="-144000" algn="l" defTabSz="941388" rtl="0" eaLnBrk="1" fontAlgn="auto" latinLnBrk="0" hangingPunct="1">
              <a:lnSpc>
                <a:spcPct val="100000"/>
              </a:lnSpc>
              <a:spcBef>
                <a:spcPts val="0"/>
              </a:spcBef>
              <a:spcAft>
                <a:spcPts val="0"/>
              </a:spcAft>
              <a:buClr>
                <a:schemeClr val="accent1"/>
              </a:buClr>
              <a:buSzTx/>
              <a:buFont typeface="Calibri" panose="020F0502020204030204" pitchFamily="34" charset="0"/>
              <a:buChar char="–"/>
              <a:tabLst>
                <a:tab pos="10972800" algn="r"/>
              </a:tabLst>
              <a:defRPr sz="1200">
                <a:solidFill>
                  <a:schemeClr val="tx1"/>
                </a:solidFill>
              </a:defRPr>
            </a:lvl3pPr>
            <a:lvl4pPr marL="252000" indent="-108000">
              <a:lnSpc>
                <a:spcPct val="100000"/>
              </a:lnSpc>
              <a:defRPr sz="1200">
                <a:solidFill>
                  <a:schemeClr val="tx1"/>
                </a:solidFill>
              </a:defRPr>
            </a:lvl4pPr>
            <a:lvl5pPr marL="360000" indent="-108000">
              <a:lnSpc>
                <a:spcPct val="100000"/>
              </a:lnSpc>
              <a:defRPr sz="1200">
                <a:solidFill>
                  <a:schemeClr val="tx1"/>
                </a:solidFill>
              </a:defRPr>
            </a:lvl5pPr>
          </a:lstStyle>
          <a:p>
            <a:pPr lvl="0"/>
            <a:r>
              <a:rPr lang="en-GB" b="0" dirty="0"/>
              <a:t>Contents	xx</a:t>
            </a:r>
          </a:p>
          <a:p>
            <a:pPr lvl="1"/>
            <a:r>
              <a:rPr lang="en-GB" b="0" dirty="0"/>
              <a:t>Contents	xx</a:t>
            </a:r>
          </a:p>
          <a:p>
            <a:pPr lvl="1"/>
            <a:r>
              <a:rPr lang="en-GB" b="0" dirty="0"/>
              <a:t>Contents	xx</a:t>
            </a:r>
          </a:p>
          <a:p>
            <a:pPr lvl="2"/>
            <a:r>
              <a:rPr lang="en-GB" b="0" dirty="0"/>
              <a:t>Contents	xx</a:t>
            </a:r>
          </a:p>
          <a:p>
            <a:pPr lvl="2"/>
            <a:r>
              <a:rPr lang="en-GB" b="0" dirty="0"/>
              <a:t>Contents	xx</a:t>
            </a:r>
          </a:p>
          <a:p>
            <a:pPr lvl="0"/>
            <a:r>
              <a:rPr lang="en-GB" b="0" dirty="0"/>
              <a:t>Contents	xx</a:t>
            </a:r>
          </a:p>
          <a:p>
            <a:pPr lvl="1"/>
            <a:r>
              <a:rPr lang="en-GB" b="0" dirty="0"/>
              <a:t>Contents	xx</a:t>
            </a:r>
          </a:p>
          <a:p>
            <a:pPr lvl="1"/>
            <a:r>
              <a:rPr lang="en-GB" b="0" dirty="0"/>
              <a:t>Contents	xx</a:t>
            </a:r>
          </a:p>
          <a:p>
            <a:pPr lvl="2"/>
            <a:r>
              <a:rPr lang="en-GB" b="0" dirty="0"/>
              <a:t>Contents	xx</a:t>
            </a:r>
          </a:p>
          <a:p>
            <a:pPr lvl="2"/>
            <a:r>
              <a:rPr lang="en-GB" b="0" dirty="0"/>
              <a:t>Contents	xx</a:t>
            </a:r>
          </a:p>
          <a:p>
            <a:pPr lvl="0"/>
            <a:r>
              <a:rPr lang="en-GB" b="0" dirty="0"/>
              <a:t>Contents	xx</a:t>
            </a:r>
          </a:p>
          <a:p>
            <a:pPr lvl="1"/>
            <a:r>
              <a:rPr lang="en-GB" b="0" dirty="0"/>
              <a:t>Contents	xx</a:t>
            </a:r>
          </a:p>
          <a:p>
            <a:pPr lvl="1"/>
            <a:r>
              <a:rPr lang="en-GB" b="0" dirty="0"/>
              <a:t>Contents	xx</a:t>
            </a:r>
          </a:p>
          <a:p>
            <a:pPr lvl="2"/>
            <a:r>
              <a:rPr lang="en-GB" b="0" dirty="0"/>
              <a:t>Contents	xx</a:t>
            </a:r>
          </a:p>
          <a:p>
            <a:pPr lvl="2"/>
            <a:r>
              <a:rPr lang="en-GB" b="0" dirty="0"/>
              <a:t>Contents	xx</a:t>
            </a:r>
          </a:p>
          <a:p>
            <a:pPr lvl="0"/>
            <a:r>
              <a:rPr lang="en-GB" b="0" dirty="0"/>
              <a:t>Contents	xx</a:t>
            </a:r>
          </a:p>
          <a:p>
            <a:pPr lvl="1"/>
            <a:r>
              <a:rPr lang="en-GB" b="0" dirty="0"/>
              <a:t>Contents	xx</a:t>
            </a:r>
          </a:p>
          <a:p>
            <a:pPr lvl="1"/>
            <a:r>
              <a:rPr lang="en-GB" b="0" dirty="0"/>
              <a:t>Contents	xx</a:t>
            </a:r>
          </a:p>
          <a:p>
            <a:pPr lvl="2"/>
            <a:r>
              <a:rPr lang="en-GB" b="0" dirty="0"/>
              <a:t>Contents	xx</a:t>
            </a:r>
          </a:p>
          <a:p>
            <a:pPr lvl="2"/>
            <a:r>
              <a:rPr lang="en-GB" b="0" dirty="0"/>
              <a:t>Contents	xx</a:t>
            </a:r>
          </a:p>
          <a:p>
            <a:pPr lvl="2"/>
            <a:endParaRPr lang="en-GB" dirty="0"/>
          </a:p>
        </p:txBody>
      </p:sp>
    </p:spTree>
    <p:extLst>
      <p:ext uri="{BB962C8B-B14F-4D97-AF65-F5344CB8AC3E}">
        <p14:creationId xmlns:p14="http://schemas.microsoft.com/office/powerpoint/2010/main" val="968228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of Contents - Two Column">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B0343F1F-042F-7000-4A7D-4687BB5FA694}"/>
              </a:ext>
            </a:extLst>
          </p:cNvPr>
          <p:cNvSpPr>
            <a:spLocks noGrp="1"/>
          </p:cNvSpPr>
          <p:nvPr>
            <p:ph type="body" sz="quarter" idx="13" hasCustomPrompt="1"/>
          </p:nvPr>
        </p:nvSpPr>
        <p:spPr>
          <a:xfrm>
            <a:off x="348314" y="1419907"/>
            <a:ext cx="11480400" cy="4572001"/>
          </a:xfrm>
          <a:prstGeom prst="rect">
            <a:avLst/>
          </a:prstGeom>
        </p:spPr>
        <p:txBody>
          <a:bodyPr tIns="72000" numCol="2" spcCol="396000"/>
          <a:lstStyle>
            <a:lvl1pPr marL="215900" marR="0" indent="-215900" algn="l" defTabSz="914400" rtl="0" eaLnBrk="1" fontAlgn="auto" latinLnBrk="0" hangingPunct="1">
              <a:lnSpc>
                <a:spcPct val="100000"/>
              </a:lnSpc>
              <a:spcBef>
                <a:spcPts val="1700"/>
              </a:spcBef>
              <a:spcAft>
                <a:spcPts val="0"/>
              </a:spcAft>
              <a:buClr>
                <a:schemeClr val="accent1"/>
              </a:buClr>
              <a:buSzTx/>
              <a:buFont typeface="Calibri" panose="020F0502020204030204" pitchFamily="34" charset="0"/>
              <a:buChar char="•"/>
              <a:tabLst>
                <a:tab pos="5029200" algn="r"/>
              </a:tabLst>
              <a:defRPr sz="1200" b="0">
                <a:solidFill>
                  <a:schemeClr val="tx1"/>
                </a:solidFill>
              </a:defRPr>
            </a:lvl1pPr>
            <a:lvl2pPr marL="360000" marR="0" indent="-144000" algn="l" defTabSz="914400" rtl="0" eaLnBrk="1" fontAlgn="auto" latinLnBrk="0" hangingPunct="1">
              <a:lnSpc>
                <a:spcPct val="100000"/>
              </a:lnSpc>
              <a:spcBef>
                <a:spcPts val="0"/>
              </a:spcBef>
              <a:spcAft>
                <a:spcPts val="0"/>
              </a:spcAft>
              <a:buClr>
                <a:schemeClr val="accent1"/>
              </a:buClr>
              <a:buSzTx/>
              <a:buFont typeface="Calibri" panose="020F0502020204030204" pitchFamily="34" charset="0"/>
              <a:buChar char="–"/>
              <a:tabLst>
                <a:tab pos="5029200" algn="r"/>
              </a:tabLst>
              <a:defRPr sz="1200">
                <a:solidFill>
                  <a:schemeClr val="tx1"/>
                </a:solidFill>
              </a:defRPr>
            </a:lvl2pPr>
            <a:lvl3pPr marL="504000" marR="0" indent="-144000" algn="l" defTabSz="941388" rtl="0" eaLnBrk="1" fontAlgn="auto" latinLnBrk="0" hangingPunct="1">
              <a:lnSpc>
                <a:spcPct val="100000"/>
              </a:lnSpc>
              <a:spcBef>
                <a:spcPts val="0"/>
              </a:spcBef>
              <a:spcAft>
                <a:spcPts val="0"/>
              </a:spcAft>
              <a:buClr>
                <a:schemeClr val="accent1"/>
              </a:buClr>
              <a:buSzTx/>
              <a:buFont typeface="Calibri" panose="020F0502020204030204" pitchFamily="34" charset="0"/>
              <a:buChar char="–"/>
              <a:tabLst>
                <a:tab pos="5029200" algn="r"/>
              </a:tabLst>
              <a:defRPr sz="1200">
                <a:solidFill>
                  <a:schemeClr val="tx1"/>
                </a:solidFill>
              </a:defRPr>
            </a:lvl3pPr>
            <a:lvl4pPr marL="252000" indent="-108000">
              <a:lnSpc>
                <a:spcPct val="100000"/>
              </a:lnSpc>
              <a:defRPr sz="1200">
                <a:solidFill>
                  <a:schemeClr val="tx1"/>
                </a:solidFill>
              </a:defRPr>
            </a:lvl4pPr>
            <a:lvl5pPr marL="360000" indent="-108000">
              <a:lnSpc>
                <a:spcPct val="100000"/>
              </a:lnSpc>
              <a:defRPr sz="1200">
                <a:solidFill>
                  <a:schemeClr val="tx1"/>
                </a:solidFill>
              </a:defRPr>
            </a:lvl5pPr>
          </a:lstStyle>
          <a:p>
            <a:pPr lvl="0"/>
            <a:r>
              <a:rPr lang="en-GB" b="0" dirty="0"/>
              <a:t>Contents	xx</a:t>
            </a:r>
          </a:p>
          <a:p>
            <a:pPr lvl="1"/>
            <a:r>
              <a:rPr lang="en-GB" b="0" dirty="0"/>
              <a:t>Contents	xx</a:t>
            </a:r>
          </a:p>
          <a:p>
            <a:pPr lvl="1"/>
            <a:r>
              <a:rPr lang="en-GB" b="0" dirty="0"/>
              <a:t>Contents	xx</a:t>
            </a:r>
          </a:p>
          <a:p>
            <a:pPr lvl="2"/>
            <a:r>
              <a:rPr lang="en-GB" b="0" dirty="0"/>
              <a:t>Contents	xx</a:t>
            </a:r>
          </a:p>
          <a:p>
            <a:pPr lvl="2"/>
            <a:r>
              <a:rPr lang="en-GB" b="0" dirty="0"/>
              <a:t>Contents	xx</a:t>
            </a:r>
          </a:p>
          <a:p>
            <a:pPr lvl="0"/>
            <a:r>
              <a:rPr lang="en-GB" b="0" dirty="0"/>
              <a:t>Contents	xx</a:t>
            </a:r>
          </a:p>
          <a:p>
            <a:pPr lvl="1"/>
            <a:r>
              <a:rPr lang="en-GB" b="0" dirty="0"/>
              <a:t>Contents	xx</a:t>
            </a:r>
          </a:p>
          <a:p>
            <a:pPr lvl="1"/>
            <a:r>
              <a:rPr lang="en-GB" b="0" dirty="0"/>
              <a:t>Contents	xx</a:t>
            </a:r>
          </a:p>
          <a:p>
            <a:pPr lvl="2"/>
            <a:r>
              <a:rPr lang="en-GB" b="0" dirty="0"/>
              <a:t>Contents	xx</a:t>
            </a:r>
          </a:p>
          <a:p>
            <a:pPr lvl="2"/>
            <a:r>
              <a:rPr lang="en-GB" b="0" dirty="0"/>
              <a:t>Contents	xx</a:t>
            </a:r>
          </a:p>
          <a:p>
            <a:pPr lvl="0"/>
            <a:r>
              <a:rPr lang="en-GB" b="0" dirty="0"/>
              <a:t>Contents	xx</a:t>
            </a:r>
          </a:p>
          <a:p>
            <a:pPr lvl="1"/>
            <a:r>
              <a:rPr lang="en-GB" b="0" dirty="0"/>
              <a:t>Contents	xx</a:t>
            </a:r>
          </a:p>
          <a:p>
            <a:pPr lvl="1"/>
            <a:r>
              <a:rPr lang="en-GB" b="0" dirty="0"/>
              <a:t>Contents	xx</a:t>
            </a:r>
          </a:p>
          <a:p>
            <a:pPr lvl="2"/>
            <a:r>
              <a:rPr lang="en-GB" b="0" dirty="0"/>
              <a:t>Contents	xx</a:t>
            </a:r>
          </a:p>
          <a:p>
            <a:pPr lvl="2"/>
            <a:r>
              <a:rPr lang="en-GB" b="0" dirty="0"/>
              <a:t>Contents	xx</a:t>
            </a:r>
          </a:p>
          <a:p>
            <a:pPr lvl="0"/>
            <a:r>
              <a:rPr lang="en-GB" b="0" dirty="0"/>
              <a:t>Contents	xx</a:t>
            </a:r>
          </a:p>
          <a:p>
            <a:pPr lvl="1"/>
            <a:r>
              <a:rPr lang="en-GB" b="0" dirty="0"/>
              <a:t>Contents	xx</a:t>
            </a:r>
          </a:p>
          <a:p>
            <a:pPr lvl="1"/>
            <a:r>
              <a:rPr lang="en-GB" b="0" dirty="0"/>
              <a:t>Contents	xx</a:t>
            </a:r>
          </a:p>
          <a:p>
            <a:pPr lvl="2"/>
            <a:r>
              <a:rPr lang="en-GB" b="0" dirty="0"/>
              <a:t>Contents	xx</a:t>
            </a:r>
          </a:p>
          <a:p>
            <a:pPr lvl="2"/>
            <a:r>
              <a:rPr lang="en-GB" b="0" dirty="0"/>
              <a:t>Contents	xx</a:t>
            </a:r>
          </a:p>
          <a:p>
            <a:pPr lvl="0"/>
            <a:endParaRPr lang="en-GB" b="0" dirty="0"/>
          </a:p>
          <a:p>
            <a:pPr lvl="0"/>
            <a:r>
              <a:rPr lang="en-GB" b="0" dirty="0"/>
              <a:t>Contents	xx</a:t>
            </a:r>
          </a:p>
          <a:p>
            <a:pPr lvl="1"/>
            <a:r>
              <a:rPr lang="en-GB" b="0" dirty="0"/>
              <a:t>Contents	xx</a:t>
            </a:r>
          </a:p>
          <a:p>
            <a:pPr lvl="1"/>
            <a:r>
              <a:rPr lang="en-GB" b="0" dirty="0"/>
              <a:t>Contents	xx</a:t>
            </a:r>
          </a:p>
          <a:p>
            <a:pPr lvl="2"/>
            <a:r>
              <a:rPr lang="en-GB" b="0" dirty="0"/>
              <a:t>Contents	xx</a:t>
            </a:r>
          </a:p>
          <a:p>
            <a:pPr lvl="2"/>
            <a:r>
              <a:rPr lang="en-GB" b="0" dirty="0"/>
              <a:t>Contents	xx</a:t>
            </a:r>
          </a:p>
          <a:p>
            <a:pPr lvl="0"/>
            <a:r>
              <a:rPr lang="en-GB" b="0" dirty="0"/>
              <a:t>Contents	xx</a:t>
            </a:r>
          </a:p>
          <a:p>
            <a:pPr lvl="1"/>
            <a:r>
              <a:rPr lang="en-GB" b="0" dirty="0"/>
              <a:t>Contents	xx</a:t>
            </a:r>
          </a:p>
          <a:p>
            <a:pPr lvl="1"/>
            <a:r>
              <a:rPr lang="en-GB" b="0" dirty="0"/>
              <a:t>Contents	xx</a:t>
            </a:r>
          </a:p>
          <a:p>
            <a:pPr lvl="2"/>
            <a:r>
              <a:rPr lang="en-GB" b="0" dirty="0"/>
              <a:t>Contents	xx</a:t>
            </a:r>
          </a:p>
          <a:p>
            <a:pPr lvl="2"/>
            <a:r>
              <a:rPr lang="en-GB" b="0" dirty="0"/>
              <a:t>Contents	xx</a:t>
            </a:r>
          </a:p>
          <a:p>
            <a:pPr lvl="0"/>
            <a:r>
              <a:rPr lang="en-GB" b="0" dirty="0"/>
              <a:t>Contents	xx</a:t>
            </a:r>
          </a:p>
          <a:p>
            <a:pPr lvl="1"/>
            <a:r>
              <a:rPr lang="en-GB" b="0" dirty="0"/>
              <a:t>Contents	xx</a:t>
            </a:r>
          </a:p>
          <a:p>
            <a:pPr lvl="1"/>
            <a:r>
              <a:rPr lang="en-GB" b="0" dirty="0"/>
              <a:t>Contents	xx</a:t>
            </a:r>
          </a:p>
          <a:p>
            <a:pPr lvl="2"/>
            <a:r>
              <a:rPr lang="en-GB" b="0" dirty="0"/>
              <a:t>Contents	xx</a:t>
            </a:r>
          </a:p>
          <a:p>
            <a:pPr lvl="2"/>
            <a:r>
              <a:rPr lang="en-GB" b="0" dirty="0"/>
              <a:t>Contents	xx</a:t>
            </a:r>
          </a:p>
          <a:p>
            <a:pPr lvl="0"/>
            <a:r>
              <a:rPr lang="en-GB" b="0" dirty="0"/>
              <a:t>Contents	xx</a:t>
            </a:r>
          </a:p>
          <a:p>
            <a:pPr lvl="1"/>
            <a:r>
              <a:rPr lang="en-GB" b="0" dirty="0"/>
              <a:t>Contents	xx</a:t>
            </a:r>
          </a:p>
          <a:p>
            <a:pPr lvl="1"/>
            <a:r>
              <a:rPr lang="en-GB" b="0" dirty="0"/>
              <a:t>Contents	xx</a:t>
            </a:r>
          </a:p>
          <a:p>
            <a:pPr lvl="2"/>
            <a:r>
              <a:rPr lang="en-GB" b="0" dirty="0"/>
              <a:t>Contents	xx</a:t>
            </a:r>
          </a:p>
          <a:p>
            <a:pPr lvl="2"/>
            <a:r>
              <a:rPr lang="en-GB" b="0" dirty="0"/>
              <a:t>Contents	xx</a:t>
            </a:r>
          </a:p>
          <a:p>
            <a:pPr lvl="2"/>
            <a:endParaRPr lang="en-GB" dirty="0"/>
          </a:p>
        </p:txBody>
      </p:sp>
      <p:sp>
        <p:nvSpPr>
          <p:cNvPr id="2" name="Title Placeholder 1">
            <a:extLst>
              <a:ext uri="{FF2B5EF4-FFF2-40B4-BE49-F238E27FC236}">
                <a16:creationId xmlns:a16="http://schemas.microsoft.com/office/drawing/2014/main" id="{5957B806-2CAB-DB3D-63A7-EEBBC5135202}"/>
              </a:ext>
            </a:extLst>
          </p:cNvPr>
          <p:cNvSpPr>
            <a:spLocks noGrp="1"/>
          </p:cNvSpPr>
          <p:nvPr>
            <p:ph type="title" hasCustomPrompt="1"/>
          </p:nvPr>
        </p:nvSpPr>
        <p:spPr>
          <a:xfrm>
            <a:off x="348314" y="476250"/>
            <a:ext cx="11480800" cy="684214"/>
          </a:xfrm>
          <a:prstGeom prst="rect">
            <a:avLst/>
          </a:prstGeom>
        </p:spPr>
        <p:txBody>
          <a:bodyPr vert="horz" lIns="0" tIns="0" rIns="0" bIns="0" rtlCol="0" anchor="t" anchorCtr="0">
            <a:noAutofit/>
          </a:bodyPr>
          <a:lstStyle>
            <a:lvl1pPr>
              <a:defRPr/>
            </a:lvl1pPr>
          </a:lstStyle>
          <a:p>
            <a:r>
              <a:rPr lang="en-US"/>
              <a:t>Contents</a:t>
            </a:r>
            <a:endParaRPr lang="en-GB"/>
          </a:p>
        </p:txBody>
      </p:sp>
    </p:spTree>
    <p:extLst>
      <p:ext uri="{BB962C8B-B14F-4D97-AF65-F5344CB8AC3E}">
        <p14:creationId xmlns:p14="http://schemas.microsoft.com/office/powerpoint/2010/main" val="1692871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12">
            <a:extLst>
              <a:ext uri="{FF2B5EF4-FFF2-40B4-BE49-F238E27FC236}">
                <a16:creationId xmlns:a16="http://schemas.microsoft.com/office/drawing/2014/main" id="{3EE18CC7-2617-AD9C-56F0-AE501EF6B411}"/>
              </a:ext>
            </a:extLst>
          </p:cNvPr>
          <p:cNvSpPr>
            <a:spLocks noGrp="1"/>
          </p:cNvSpPr>
          <p:nvPr>
            <p:ph sz="quarter" idx="10"/>
          </p:nvPr>
        </p:nvSpPr>
        <p:spPr>
          <a:xfrm>
            <a:off x="348314" y="1419910"/>
            <a:ext cx="11480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2" name="Title Placeholder 1">
            <a:extLst>
              <a:ext uri="{FF2B5EF4-FFF2-40B4-BE49-F238E27FC236}">
                <a16:creationId xmlns:a16="http://schemas.microsoft.com/office/drawing/2014/main" id="{036C8517-D0E3-E80F-C5C5-CB7149F9B520}"/>
              </a:ext>
            </a:extLst>
          </p:cNvPr>
          <p:cNvSpPr>
            <a:spLocks noGrp="1"/>
          </p:cNvSpPr>
          <p:nvPr>
            <p:ph type="title"/>
          </p:nvPr>
        </p:nvSpPr>
        <p:spPr>
          <a:xfrm>
            <a:off x="348314" y="476250"/>
            <a:ext cx="11480800" cy="684214"/>
          </a:xfrm>
          <a:prstGeom prst="rect">
            <a:avLst/>
          </a:prstGeom>
        </p:spPr>
        <p:txBody>
          <a:bodyPr vert="horz" lIns="0" tIns="0" rIns="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2064943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Image">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42826192-6EF0-434F-97E7-2C81FB49C31D}"/>
              </a:ext>
            </a:extLst>
          </p:cNvPr>
          <p:cNvSpPr>
            <a:spLocks noGrp="1"/>
          </p:cNvSpPr>
          <p:nvPr>
            <p:ph type="pic" sz="quarter" idx="13"/>
          </p:nvPr>
        </p:nvSpPr>
        <p:spPr>
          <a:xfrm>
            <a:off x="348314" y="1419909"/>
            <a:ext cx="11480400" cy="4572000"/>
          </a:xfrm>
          <a:prstGeom prst="rect">
            <a:avLst/>
          </a:prstGeom>
        </p:spPr>
        <p:txBody>
          <a:bodyPr/>
          <a:lstStyle>
            <a:lvl1pPr marL="0" indent="0">
              <a:buNone/>
              <a:defRPr/>
            </a:lvl1pPr>
          </a:lstStyle>
          <a:p>
            <a:r>
              <a:rPr lang="en-US" dirty="0"/>
              <a:t>Click icon to add picture</a:t>
            </a:r>
            <a:endParaRPr lang="en-GB" dirty="0"/>
          </a:p>
        </p:txBody>
      </p:sp>
      <p:sp>
        <p:nvSpPr>
          <p:cNvPr id="2" name="Title Placeholder 1">
            <a:extLst>
              <a:ext uri="{FF2B5EF4-FFF2-40B4-BE49-F238E27FC236}">
                <a16:creationId xmlns:a16="http://schemas.microsoft.com/office/drawing/2014/main" id="{5A0179D3-73E6-6588-C5D0-B120EA2BDDEB}"/>
              </a:ext>
            </a:extLst>
          </p:cNvPr>
          <p:cNvSpPr>
            <a:spLocks noGrp="1"/>
          </p:cNvSpPr>
          <p:nvPr>
            <p:ph type="title"/>
          </p:nvPr>
        </p:nvSpPr>
        <p:spPr>
          <a:xfrm>
            <a:off x="348314" y="476250"/>
            <a:ext cx="11480800" cy="684214"/>
          </a:xfrm>
          <a:prstGeom prst="rect">
            <a:avLst/>
          </a:prstGeom>
        </p:spPr>
        <p:txBody>
          <a:bodyPr vert="horz" lIns="0" tIns="0" rIns="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3074370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able">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9194FFAD-5375-4C7F-9939-52C9F0D52544}"/>
              </a:ext>
            </a:extLst>
          </p:cNvPr>
          <p:cNvSpPr>
            <a:spLocks noGrp="1"/>
          </p:cNvSpPr>
          <p:nvPr>
            <p:ph type="tbl" sz="quarter" idx="17"/>
          </p:nvPr>
        </p:nvSpPr>
        <p:spPr>
          <a:xfrm>
            <a:off x="348314" y="1418921"/>
            <a:ext cx="11479213" cy="4583678"/>
          </a:xfrm>
        </p:spPr>
        <p:txBody>
          <a:bodyPr/>
          <a:lstStyle>
            <a:lvl1pPr marL="0" indent="0">
              <a:buNone/>
              <a:defRPr/>
            </a:lvl1pPr>
          </a:lstStyle>
          <a:p>
            <a:r>
              <a:rPr lang="en-US" dirty="0"/>
              <a:t>Click icon to add table</a:t>
            </a:r>
            <a:endParaRPr lang="en-GB" dirty="0"/>
          </a:p>
        </p:txBody>
      </p:sp>
      <p:sp>
        <p:nvSpPr>
          <p:cNvPr id="3" name="Title Placeholder 1">
            <a:extLst>
              <a:ext uri="{FF2B5EF4-FFF2-40B4-BE49-F238E27FC236}">
                <a16:creationId xmlns:a16="http://schemas.microsoft.com/office/drawing/2014/main" id="{FBE86F77-8F63-93E4-66C9-FE2496CB1D9E}"/>
              </a:ext>
            </a:extLst>
          </p:cNvPr>
          <p:cNvSpPr>
            <a:spLocks noGrp="1"/>
          </p:cNvSpPr>
          <p:nvPr>
            <p:ph type="title"/>
          </p:nvPr>
        </p:nvSpPr>
        <p:spPr>
          <a:xfrm>
            <a:off x="348314" y="476250"/>
            <a:ext cx="11480800" cy="684214"/>
          </a:xfrm>
          <a:prstGeom prst="rect">
            <a:avLst/>
          </a:prstGeom>
        </p:spPr>
        <p:txBody>
          <a:bodyPr vert="horz" lIns="0" tIns="0" rIns="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154196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 One Title">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BDE711-2F60-F8AC-B7DA-EFF97C206C9D}"/>
              </a:ext>
            </a:extLst>
          </p:cNvPr>
          <p:cNvSpPr>
            <a:spLocks noGrp="1"/>
          </p:cNvSpPr>
          <p:nvPr>
            <p:ph type="title"/>
          </p:nvPr>
        </p:nvSpPr>
        <p:spPr>
          <a:xfrm>
            <a:off x="348314" y="476250"/>
            <a:ext cx="11480800" cy="684214"/>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5" name="Content Placeholder 12">
            <a:extLst>
              <a:ext uri="{FF2B5EF4-FFF2-40B4-BE49-F238E27FC236}">
                <a16:creationId xmlns:a16="http://schemas.microsoft.com/office/drawing/2014/main" id="{B459BF06-05D7-F36E-7F15-3CC62F57977B}"/>
              </a:ext>
            </a:extLst>
          </p:cNvPr>
          <p:cNvSpPr>
            <a:spLocks noGrp="1"/>
          </p:cNvSpPr>
          <p:nvPr>
            <p:ph sz="quarter" idx="10"/>
          </p:nvPr>
        </p:nvSpPr>
        <p:spPr>
          <a:xfrm>
            <a:off x="348314" y="1419910"/>
            <a:ext cx="5655611"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Content Placeholder 12">
            <a:extLst>
              <a:ext uri="{FF2B5EF4-FFF2-40B4-BE49-F238E27FC236}">
                <a16:creationId xmlns:a16="http://schemas.microsoft.com/office/drawing/2014/main" id="{2EF11368-C9D4-63F2-75C4-5A0420F34CE9}"/>
              </a:ext>
            </a:extLst>
          </p:cNvPr>
          <p:cNvSpPr>
            <a:spLocks noGrp="1"/>
          </p:cNvSpPr>
          <p:nvPr>
            <p:ph sz="quarter" idx="11"/>
          </p:nvPr>
        </p:nvSpPr>
        <p:spPr>
          <a:xfrm>
            <a:off x="6184900" y="1419910"/>
            <a:ext cx="5655611"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Tree>
    <p:extLst>
      <p:ext uri="{BB962C8B-B14F-4D97-AF65-F5344CB8AC3E}">
        <p14:creationId xmlns:p14="http://schemas.microsoft.com/office/powerpoint/2010/main" val="725129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 Two Title">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sp>
        <p:nvSpPr>
          <p:cNvPr id="15" name="Text Placeholder 5">
            <a:extLst>
              <a:ext uri="{FF2B5EF4-FFF2-40B4-BE49-F238E27FC236}">
                <a16:creationId xmlns:a16="http://schemas.microsoft.com/office/drawing/2014/main" id="{490D6FB7-0622-72A4-FE04-61E5048FBCC8}"/>
              </a:ext>
            </a:extLst>
          </p:cNvPr>
          <p:cNvSpPr>
            <a:spLocks noGrp="1"/>
          </p:cNvSpPr>
          <p:nvPr>
            <p:ph type="body" sz="quarter" idx="13"/>
          </p:nvPr>
        </p:nvSpPr>
        <p:spPr>
          <a:xfrm>
            <a:off x="6192494" y="476296"/>
            <a:ext cx="5642319" cy="684000"/>
          </a:xfrm>
          <a:prstGeom prst="rect">
            <a:avLst/>
          </a:prstGeom>
        </p:spPr>
        <p:txBody>
          <a:bodyPr tIns="0"/>
          <a:lstStyle>
            <a:lvl1pPr marL="0" indent="0">
              <a:lnSpc>
                <a:spcPct val="85000"/>
              </a:lnSpc>
              <a:spcBef>
                <a:spcPts val="0"/>
              </a:spcBef>
              <a:buNone/>
              <a:defRPr sz="2800" b="1" spc="-20" baseline="0">
                <a:solidFill>
                  <a:schemeClr val="accent1"/>
                </a:solidFill>
                <a:latin typeface="+mj-lt"/>
              </a:defRPr>
            </a:lvl1pPr>
          </a:lstStyle>
          <a:p>
            <a:pPr lvl="0"/>
            <a:r>
              <a:rPr lang="en-US"/>
              <a:t>Click to edit Master text styles</a:t>
            </a:r>
          </a:p>
        </p:txBody>
      </p:sp>
      <p:sp>
        <p:nvSpPr>
          <p:cNvPr id="3" name="Title Placeholder 1">
            <a:extLst>
              <a:ext uri="{FF2B5EF4-FFF2-40B4-BE49-F238E27FC236}">
                <a16:creationId xmlns:a16="http://schemas.microsoft.com/office/drawing/2014/main" id="{711A7A63-A2AC-B922-2701-B56FB7CD4DB0}"/>
              </a:ext>
            </a:extLst>
          </p:cNvPr>
          <p:cNvSpPr>
            <a:spLocks noGrp="1"/>
          </p:cNvSpPr>
          <p:nvPr>
            <p:ph type="title"/>
          </p:nvPr>
        </p:nvSpPr>
        <p:spPr>
          <a:xfrm>
            <a:off x="348314" y="476250"/>
            <a:ext cx="5655611" cy="684214"/>
          </a:xfrm>
          <a:prstGeom prst="rect">
            <a:avLst/>
          </a:prstGeom>
        </p:spPr>
        <p:txBody>
          <a:bodyPr vert="horz" lIns="0" tIns="0" rIns="0" bIns="0" rtlCol="0" anchor="t" anchorCtr="0">
            <a:noAutofit/>
          </a:bodyPr>
          <a:lstStyle/>
          <a:p>
            <a:r>
              <a:rPr lang="en-US"/>
              <a:t>Click to edit Master title style</a:t>
            </a:r>
            <a:endParaRPr lang="en-GB"/>
          </a:p>
        </p:txBody>
      </p:sp>
      <p:sp>
        <p:nvSpPr>
          <p:cNvPr id="4" name="Content Placeholder 12">
            <a:extLst>
              <a:ext uri="{FF2B5EF4-FFF2-40B4-BE49-F238E27FC236}">
                <a16:creationId xmlns:a16="http://schemas.microsoft.com/office/drawing/2014/main" id="{CA803BEC-197C-C066-252E-C664D1F6C873}"/>
              </a:ext>
            </a:extLst>
          </p:cNvPr>
          <p:cNvSpPr>
            <a:spLocks noGrp="1"/>
          </p:cNvSpPr>
          <p:nvPr>
            <p:ph sz="quarter" idx="10"/>
          </p:nvPr>
        </p:nvSpPr>
        <p:spPr>
          <a:xfrm>
            <a:off x="348314" y="1419910"/>
            <a:ext cx="5655611"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Content Placeholder 12">
            <a:extLst>
              <a:ext uri="{FF2B5EF4-FFF2-40B4-BE49-F238E27FC236}">
                <a16:creationId xmlns:a16="http://schemas.microsoft.com/office/drawing/2014/main" id="{DECB1FEA-DEA4-7D23-CA61-D0F1FF2D3515}"/>
              </a:ext>
            </a:extLst>
          </p:cNvPr>
          <p:cNvSpPr>
            <a:spLocks noGrp="1"/>
          </p:cNvSpPr>
          <p:nvPr>
            <p:ph sz="quarter" idx="11"/>
          </p:nvPr>
        </p:nvSpPr>
        <p:spPr>
          <a:xfrm>
            <a:off x="6184900" y="1419910"/>
            <a:ext cx="565878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Tree>
    <p:extLst>
      <p:ext uri="{BB962C8B-B14F-4D97-AF65-F5344CB8AC3E}">
        <p14:creationId xmlns:p14="http://schemas.microsoft.com/office/powerpoint/2010/main" val="2019544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image" Target="../media/image3.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8">
            <a:alphaModFix amt="35000"/>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3B418154-5715-4432-A305-AF6A9522326B}"/>
              </a:ext>
            </a:extLst>
          </p:cNvPr>
          <p:cNvCxnSpPr>
            <a:cxnSpLocks/>
          </p:cNvCxnSpPr>
          <p:nvPr userDrawn="1"/>
        </p:nvCxnSpPr>
        <p:spPr>
          <a:xfrm>
            <a:off x="347663" y="6087665"/>
            <a:ext cx="114871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A1669225-F85E-4F0C-A433-4F3B4CCF31F8}"/>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a:off x="10670000" y="6247807"/>
            <a:ext cx="1166400" cy="250323"/>
          </a:xfrm>
          <a:prstGeom prst="rect">
            <a:avLst/>
          </a:prstGeom>
        </p:spPr>
      </p:pic>
      <p:sp>
        <p:nvSpPr>
          <p:cNvPr id="10" name="Footer Placeholder 4" descr="HeaderReportName">
            <a:extLst>
              <a:ext uri="{FF2B5EF4-FFF2-40B4-BE49-F238E27FC236}">
                <a16:creationId xmlns:a16="http://schemas.microsoft.com/office/drawing/2014/main" id="{1813931E-ACE3-4B4B-B4F5-14CD8D1D6E9C}"/>
              </a:ext>
            </a:extLst>
          </p:cNvPr>
          <p:cNvSpPr txBox="1">
            <a:spLocks/>
          </p:cNvSpPr>
          <p:nvPr userDrawn="1"/>
        </p:nvSpPr>
        <p:spPr>
          <a:xfrm>
            <a:off x="6242049" y="-1"/>
            <a:ext cx="5592764" cy="498157"/>
          </a:xfrm>
          <a:prstGeom prst="rect">
            <a:avLst/>
          </a:prstGeom>
        </p:spPr>
        <p:txBody>
          <a:bodyPr vert="horz" wrap="none" lIns="0" tIns="0" rIns="0" bIns="0" rtlCol="0" anchor="ctr"/>
          <a:lstStyle>
            <a:defPPr>
              <a:defRPr lang="en-US"/>
            </a:defPPr>
            <a:lvl1pPr marL="0" algn="r" defTabSz="914400" rtl="0" eaLnBrk="1" latinLnBrk="0" hangingPunct="1">
              <a:defRPr sz="8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Event Recap: MSP Summit by Channel Partners Conference &amp; Expo– 2024</a:t>
            </a:r>
            <a:r>
              <a:rPr lang="en-GB" dirty="0">
                <a:solidFill>
                  <a:schemeClr val="tx1"/>
                </a:solidFill>
              </a:rPr>
              <a:t>| October 2024</a:t>
            </a:r>
            <a:endParaRPr lang="en-US" dirty="0">
              <a:solidFill>
                <a:schemeClr val="tx1"/>
              </a:solidFill>
            </a:endParaRPr>
          </a:p>
        </p:txBody>
      </p:sp>
      <p:sp>
        <p:nvSpPr>
          <p:cNvPr id="4" name="Footer Placeholder 4">
            <a:extLst>
              <a:ext uri="{FF2B5EF4-FFF2-40B4-BE49-F238E27FC236}">
                <a16:creationId xmlns:a16="http://schemas.microsoft.com/office/drawing/2014/main" id="{DCB451DF-0933-ED26-4A6D-E7F683B19A88}"/>
              </a:ext>
            </a:extLst>
          </p:cNvPr>
          <p:cNvSpPr txBox="1">
            <a:spLocks/>
          </p:cNvSpPr>
          <p:nvPr userDrawn="1"/>
        </p:nvSpPr>
        <p:spPr>
          <a:xfrm>
            <a:off x="3518016" y="6259022"/>
            <a:ext cx="4511047" cy="239108"/>
          </a:xfrm>
          <a:prstGeom prst="rect">
            <a:avLst/>
          </a:prstGeom>
        </p:spPr>
        <p:txBody>
          <a:bodyPr vert="horz" lIns="0" tIns="0" rIns="0" bIns="0" rtlCol="0" anchor="b" anchorCtr="0">
            <a:normAutofit/>
          </a:bodyPr>
          <a:lstStyle>
            <a:defPPr>
              <a:defRPr lang="en-US"/>
            </a:defPPr>
            <a:lvl1pPr marL="0" algn="ctr" defTabSz="914400" rtl="0" eaLnBrk="1" latinLnBrk="0" hangingPunct="1">
              <a:lnSpc>
                <a:spcPct val="85000"/>
              </a:lnSpc>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Copyright © </a:t>
            </a:r>
            <a:fld id="{0AEACA82-443F-F143-97A9-1017F472789A}" type="datetimeyyyy">
              <a:rPr lang="en-US" smtClean="0"/>
              <a:pPr algn="ctr"/>
              <a:t>2024</a:t>
            </a:fld>
            <a:r>
              <a:rPr lang="en-US" dirty="0"/>
              <a:t>. All rights reserved. Informa Tech, a trading division of Informa PLC</a:t>
            </a:r>
            <a:endParaRPr lang="en-GB" dirty="0"/>
          </a:p>
        </p:txBody>
      </p:sp>
      <p:sp>
        <p:nvSpPr>
          <p:cNvPr id="17" name="Slide Number Placeholder 5">
            <a:extLst>
              <a:ext uri="{FF2B5EF4-FFF2-40B4-BE49-F238E27FC236}">
                <a16:creationId xmlns:a16="http://schemas.microsoft.com/office/drawing/2014/main" id="{AF1849B4-428F-3DAD-6BD4-27B3FC35912C}"/>
              </a:ext>
            </a:extLst>
          </p:cNvPr>
          <p:cNvSpPr txBox="1">
            <a:spLocks/>
          </p:cNvSpPr>
          <p:nvPr userDrawn="1"/>
        </p:nvSpPr>
        <p:spPr>
          <a:xfrm>
            <a:off x="338138" y="6133005"/>
            <a:ext cx="904875" cy="365125"/>
          </a:xfrm>
          <a:prstGeom prst="rect">
            <a:avLst/>
          </a:prstGeom>
        </p:spPr>
        <p:txBody>
          <a:bodyPr vert="horz" lIns="0" tIns="0" rIns="0" bIns="0" rtlCol="0" anchor="b" anchorCtr="0"/>
          <a:lstStyle>
            <a:defPPr>
              <a:defRPr lang="en-US"/>
            </a:defPPr>
            <a:lvl1pPr marL="0" algn="l" defTabSz="914400" rtl="0" eaLnBrk="1" latinLnBrk="0" hangingPunct="1">
              <a:lnSpc>
                <a:spcPct val="85000"/>
              </a:lnSpc>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Page </a:t>
            </a:r>
            <a:fld id="{A30585B2-4AE5-4E24-B2F9-21CF896AC489}" type="slidenum">
              <a:rPr kumimoji="0" lang="en-GB"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85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Title Placeholder 1">
            <a:extLst>
              <a:ext uri="{FF2B5EF4-FFF2-40B4-BE49-F238E27FC236}">
                <a16:creationId xmlns:a16="http://schemas.microsoft.com/office/drawing/2014/main" id="{2B28AB8E-24F9-C9EF-4C75-C5E5393F6B26}"/>
              </a:ext>
            </a:extLst>
          </p:cNvPr>
          <p:cNvSpPr>
            <a:spLocks noGrp="1"/>
          </p:cNvSpPr>
          <p:nvPr>
            <p:ph type="title"/>
          </p:nvPr>
        </p:nvSpPr>
        <p:spPr>
          <a:xfrm>
            <a:off x="341590" y="476250"/>
            <a:ext cx="11480800" cy="684214"/>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18" name="Text Placeholder 2">
            <a:extLst>
              <a:ext uri="{FF2B5EF4-FFF2-40B4-BE49-F238E27FC236}">
                <a16:creationId xmlns:a16="http://schemas.microsoft.com/office/drawing/2014/main" id="{8118A8F2-1C62-7D57-40F2-10DD5735E8ED}"/>
              </a:ext>
            </a:extLst>
          </p:cNvPr>
          <p:cNvSpPr>
            <a:spLocks noGrp="1"/>
          </p:cNvSpPr>
          <p:nvPr>
            <p:ph type="body" idx="1"/>
          </p:nvPr>
        </p:nvSpPr>
        <p:spPr>
          <a:xfrm>
            <a:off x="341590" y="1418899"/>
            <a:ext cx="11480800" cy="4553457"/>
          </a:xfrm>
          <a:prstGeom prst="rect">
            <a:avLst/>
          </a:prstGeom>
        </p:spPr>
        <p:txBody>
          <a:bodyPr vert="horz" lIns="0" tIns="7200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extBox 2">
            <a:extLst>
              <a:ext uri="{FF2B5EF4-FFF2-40B4-BE49-F238E27FC236}">
                <a16:creationId xmlns:a16="http://schemas.microsoft.com/office/drawing/2014/main" id="{DDCCDBC8-B1DE-5ABC-4BDF-CDBD69373095}"/>
              </a:ext>
            </a:extLst>
          </p:cNvPr>
          <p:cNvSpPr txBox="1"/>
          <p:nvPr userDrawn="1">
            <p:extLst>
              <p:ext uri="{1162E1C5-73C7-4A58-AE30-91384D911F3F}">
                <p184:classification xmlns:p184="http://schemas.microsoft.com/office/powerpoint/2018/4/main" val="ftr"/>
              </p:ext>
            </p:extLst>
          </p:nvPr>
        </p:nvSpPr>
        <p:spPr>
          <a:xfrm>
            <a:off x="190500" y="6530340"/>
            <a:ext cx="1857375" cy="137160"/>
          </a:xfrm>
          <a:prstGeom prst="rect">
            <a:avLst/>
          </a:prstGeom>
        </p:spPr>
        <p:txBody>
          <a:bodyPr horzOverflow="overflow" lIns="0" tIns="0" rIns="0" bIns="0">
            <a:spAutoFit/>
          </a:bodyPr>
          <a:lstStyle/>
          <a:p>
            <a:pPr algn="l"/>
            <a:r>
              <a:rPr lang="en-US" sz="900">
                <a:solidFill>
                  <a:srgbClr val="0078D7"/>
                </a:solidFill>
                <a:latin typeface="Rockwell" panose="02060603020205020403" pitchFamily="18" charset="0"/>
              </a:rPr>
              <a:t>Information Classification: General</a:t>
            </a:r>
          </a:p>
        </p:txBody>
      </p:sp>
    </p:spTree>
    <p:extLst>
      <p:ext uri="{BB962C8B-B14F-4D97-AF65-F5344CB8AC3E}">
        <p14:creationId xmlns:p14="http://schemas.microsoft.com/office/powerpoint/2010/main" val="963109526"/>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96" r:id="rId5"/>
    <p:sldLayoutId id="2147483977" r:id="rId6"/>
    <p:sldLayoutId id="2147483978" r:id="rId7"/>
    <p:sldLayoutId id="2147483979" r:id="rId8"/>
    <p:sldLayoutId id="2147483980" r:id="rId9"/>
    <p:sldLayoutId id="2147483981" r:id="rId10"/>
    <p:sldLayoutId id="2147483982" r:id="rId11"/>
    <p:sldLayoutId id="2147483983" r:id="rId12"/>
    <p:sldLayoutId id="2147483984" r:id="rId13"/>
    <p:sldLayoutId id="2147483985" r:id="rId14"/>
    <p:sldLayoutId id="2147483986" r:id="rId15"/>
    <p:sldLayoutId id="2147483987" r:id="rId16"/>
    <p:sldLayoutId id="2147483988" r:id="rId17"/>
    <p:sldLayoutId id="2147483989" r:id="rId18"/>
    <p:sldLayoutId id="2147483990" r:id="rId19"/>
    <p:sldLayoutId id="2147483995" r:id="rId20"/>
    <p:sldLayoutId id="2147483991" r:id="rId21"/>
    <p:sldLayoutId id="2147483992" r:id="rId22"/>
    <p:sldLayoutId id="2147483993" r:id="rId23"/>
    <p:sldLayoutId id="2147483994" r:id="rId24"/>
    <p:sldLayoutId id="2147483997" r:id="rId25"/>
    <p:sldLayoutId id="2147483998" r:id="rId26"/>
  </p:sldLayoutIdLst>
  <p:hf sldNum="0" hdr="0" ftr="0" dt="0"/>
  <p:txStyles>
    <p:titleStyle>
      <a:lvl1pPr algn="l" defTabSz="914400" rtl="0" eaLnBrk="1" latinLnBrk="0" hangingPunct="1">
        <a:lnSpc>
          <a:spcPct val="85000"/>
        </a:lnSpc>
        <a:spcBef>
          <a:spcPct val="0"/>
        </a:spcBef>
        <a:buNone/>
        <a:defRPr sz="2800" b="1" kern="1200">
          <a:solidFill>
            <a:schemeClr val="accent1"/>
          </a:solidFill>
          <a:latin typeface="+mj-lt"/>
          <a:ea typeface="+mj-ea"/>
          <a:cs typeface="+mj-cs"/>
        </a:defRPr>
      </a:lvl1pPr>
    </p:titleStyle>
    <p:bodyStyle>
      <a:lvl1pPr marL="216000" indent="-216000" algn="l" defTabSz="914400" rtl="0" eaLnBrk="1" latinLnBrk="0" hangingPunct="1">
        <a:lnSpc>
          <a:spcPct val="95000"/>
        </a:lnSpc>
        <a:spcBef>
          <a:spcPts val="300"/>
        </a:spcBef>
        <a:spcAft>
          <a:spcPts val="400"/>
        </a:spcAft>
        <a:buClr>
          <a:schemeClr val="accent1"/>
        </a:buClr>
        <a:buFont typeface="Calibri" panose="020F0502020204030204" pitchFamily="34" charset="0"/>
        <a:buChar char="•"/>
        <a:defRPr sz="1400" kern="1200">
          <a:solidFill>
            <a:schemeClr val="tx1"/>
          </a:solidFill>
          <a:latin typeface="+mn-lt"/>
          <a:ea typeface="+mn-ea"/>
          <a:cs typeface="+mn-cs"/>
        </a:defRPr>
      </a:lvl1pPr>
      <a:lvl2pPr marL="360000" indent="-144000" algn="l" defTabSz="914400" rtl="0" eaLnBrk="1" latinLnBrk="0" hangingPunct="1">
        <a:lnSpc>
          <a:spcPct val="95000"/>
        </a:lnSpc>
        <a:spcBef>
          <a:spcPts val="300"/>
        </a:spcBef>
        <a:spcAft>
          <a:spcPts val="600"/>
        </a:spcAft>
        <a:buClr>
          <a:schemeClr val="accent1"/>
        </a:buClr>
        <a:buFont typeface="Calibri" panose="020F0502020204030204" pitchFamily="34" charset="0"/>
        <a:buChar char="–"/>
        <a:defRPr sz="1400" kern="1200">
          <a:solidFill>
            <a:schemeClr val="tx1"/>
          </a:solidFill>
          <a:latin typeface="+mn-lt"/>
          <a:ea typeface="+mn-ea"/>
          <a:cs typeface="+mn-cs"/>
        </a:defRPr>
      </a:lvl2pPr>
      <a:lvl3pPr marL="504000" indent="-144000" algn="l" defTabSz="914400" rtl="0" eaLnBrk="1" latinLnBrk="0" hangingPunct="1">
        <a:lnSpc>
          <a:spcPct val="95000"/>
        </a:lnSpc>
        <a:spcBef>
          <a:spcPts val="300"/>
        </a:spcBef>
        <a:spcAft>
          <a:spcPts val="600"/>
        </a:spcAft>
        <a:buClr>
          <a:schemeClr val="accent1"/>
        </a:buClr>
        <a:buFont typeface="Calibri" panose="020F0502020204030204" pitchFamily="34" charset="0"/>
        <a:buChar char="–"/>
        <a:defRPr sz="1400" kern="1200">
          <a:solidFill>
            <a:schemeClr val="tx1"/>
          </a:solidFill>
          <a:latin typeface="+mn-lt"/>
          <a:ea typeface="+mn-ea"/>
          <a:cs typeface="+mn-cs"/>
        </a:defRPr>
      </a:lvl3pPr>
      <a:lvl4pPr marL="648000" indent="-144000" algn="l" defTabSz="914400" rtl="0" eaLnBrk="1" latinLnBrk="0" hangingPunct="1">
        <a:lnSpc>
          <a:spcPct val="95000"/>
        </a:lnSpc>
        <a:spcBef>
          <a:spcPts val="300"/>
        </a:spcBef>
        <a:spcAft>
          <a:spcPts val="600"/>
        </a:spcAft>
        <a:buClr>
          <a:schemeClr val="accent1"/>
        </a:buClr>
        <a:buFont typeface="Calibri" panose="020F0502020204030204" pitchFamily="34" charset="0"/>
        <a:buChar char="–"/>
        <a:defRPr sz="1400" kern="1200">
          <a:solidFill>
            <a:schemeClr val="tx1"/>
          </a:solidFill>
          <a:latin typeface="+mn-lt"/>
          <a:ea typeface="+mn-ea"/>
          <a:cs typeface="+mn-cs"/>
        </a:defRPr>
      </a:lvl4pPr>
      <a:lvl5pPr marL="792000" indent="-144000" algn="l" defTabSz="914400" rtl="0" eaLnBrk="1" latinLnBrk="0" hangingPunct="1">
        <a:lnSpc>
          <a:spcPct val="95000"/>
        </a:lnSpc>
        <a:spcBef>
          <a:spcPts val="300"/>
        </a:spcBef>
        <a:spcAft>
          <a:spcPts val="600"/>
        </a:spcAft>
        <a:buClr>
          <a:schemeClr val="accent1"/>
        </a:buClr>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731" userDrawn="1">
          <p15:clr>
            <a:srgbClr val="F26B43"/>
          </p15:clr>
        </p15:guide>
        <p15:guide id="3" pos="3896">
          <p15:clr>
            <a:srgbClr val="F26B43"/>
          </p15:clr>
        </p15:guide>
        <p15:guide id="4" pos="3782">
          <p15:clr>
            <a:srgbClr val="F26B43"/>
          </p15:clr>
        </p15:guide>
        <p15:guide id="5" pos="5007">
          <p15:clr>
            <a:srgbClr val="F26B43"/>
          </p15:clr>
        </p15:guide>
        <p15:guide id="6" pos="5121">
          <p15:clr>
            <a:srgbClr val="F26B43"/>
          </p15:clr>
        </p15:guide>
        <p15:guide id="7" pos="6231">
          <p15:clr>
            <a:srgbClr val="F26B43"/>
          </p15:clr>
        </p15:guide>
        <p15:guide id="8" pos="6344">
          <p15:clr>
            <a:srgbClr val="F26B43"/>
          </p15:clr>
        </p15:guide>
        <p15:guide id="9" pos="7455">
          <p15:clr>
            <a:srgbClr val="F26B43"/>
          </p15:clr>
        </p15:guide>
        <p15:guide id="10" pos="2670">
          <p15:clr>
            <a:srgbClr val="F26B43"/>
          </p15:clr>
        </p15:guide>
        <p15:guide id="11" pos="2556">
          <p15:clr>
            <a:srgbClr val="F26B43"/>
          </p15:clr>
        </p15:guide>
        <p15:guide id="12" pos="1445">
          <p15:clr>
            <a:srgbClr val="F26B43"/>
          </p15:clr>
        </p15:guide>
        <p15:guide id="13" pos="1331">
          <p15:clr>
            <a:srgbClr val="F26B43"/>
          </p15:clr>
        </p15:guide>
        <p15:guide id="14" pos="212" userDrawn="1">
          <p15:clr>
            <a:srgbClr val="F26B43"/>
          </p15:clr>
        </p15:guide>
        <p15:guide id="15" orient="horz" pos="3778" userDrawn="1">
          <p15:clr>
            <a:srgbClr val="F26B43"/>
          </p15:clr>
        </p15:guide>
        <p15:guide id="16" orient="horz" pos="292" userDrawn="1">
          <p15:clr>
            <a:srgbClr val="F26B43"/>
          </p15:clr>
        </p15:guide>
        <p15:guide id="17" orient="horz" pos="890" userDrawn="1">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8" Type="http://schemas.openxmlformats.org/officeDocument/2006/relationships/hyperlink" Target="https://omdia.tech.informa.com/om122296/nextgeneration-managed-service-providers-msps-survey-insights--2024" TargetMode="External"/><Relationship Id="rId3" Type="http://schemas.openxmlformats.org/officeDocument/2006/relationships/hyperlink" Target="https://omdia.tech.informa.com/om031001/the-channel-future-is-now-channel-partners-expo-and-msp-summit-2023key-takeaways" TargetMode="External"/><Relationship Id="rId7" Type="http://schemas.openxmlformats.org/officeDocument/2006/relationships/hyperlink" Target="https://omdia.tech.informa.com/om122295/managed-service-provider-msp-501-survey-insights--2024" TargetMode="External"/><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hyperlink" Target="https://omdia.tech.informa.com/om121105/quarterly-market-outlook-survey-insights--1q24" TargetMode="External"/><Relationship Id="rId11" Type="http://schemas.openxmlformats.org/officeDocument/2006/relationships/hyperlink" Target="mailto:askananalyst@omdia.com" TargetMode="External"/><Relationship Id="rId5" Type="http://schemas.openxmlformats.org/officeDocument/2006/relationships/hyperlink" Target="https://omdia.tech.informa.com/om121106/event-recap-channel-partners-expo-and-msp-summit--2024" TargetMode="External"/><Relationship Id="rId10" Type="http://schemas.openxmlformats.org/officeDocument/2006/relationships/hyperlink" Target="https://chat.openai.com/" TargetMode="External"/><Relationship Id="rId4" Type="http://schemas.openxmlformats.org/officeDocument/2006/relationships/hyperlink" Target="https://omdia.tech.informa.com/om119996/on-the-radar-akati-sekuritys-award-winning-managed-security-services" TargetMode="External"/><Relationship Id="rId9" Type="http://schemas.openxmlformats.org/officeDocument/2006/relationships/hyperlink" Target="https://www.channelfutures.com/channel-business/msp-leaders-offer-advice-for-managing-young-staff"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1DD0C4E-FFD2-8B1D-2687-F8C0F081F89F}"/>
              </a:ext>
            </a:extLst>
          </p:cNvPr>
          <p:cNvSpPr>
            <a:spLocks noGrp="1"/>
          </p:cNvSpPr>
          <p:nvPr>
            <p:ph type="body" sz="quarter" idx="12"/>
          </p:nvPr>
        </p:nvSpPr>
        <p:spPr>
          <a:xfrm>
            <a:off x="355600" y="5602835"/>
            <a:ext cx="3681562" cy="914400"/>
          </a:xfrm>
        </p:spPr>
        <p:txBody>
          <a:bodyPr/>
          <a:lstStyle/>
          <a:p>
            <a:r>
              <a:rPr lang="en-GB" dirty="0"/>
              <a:t>Devan Adams</a:t>
            </a:r>
          </a:p>
          <a:p>
            <a:r>
              <a:rPr lang="en-US" dirty="0"/>
              <a:t>Principal Analyst, Channel Research &amp; Consulting</a:t>
            </a:r>
          </a:p>
          <a:p>
            <a:pPr marL="0" indent="0">
              <a:buNone/>
            </a:pPr>
            <a:r>
              <a:rPr lang="en-GB" dirty="0"/>
              <a:t>askananalyst@omdia.com</a:t>
            </a:r>
          </a:p>
        </p:txBody>
      </p:sp>
      <p:sp>
        <p:nvSpPr>
          <p:cNvPr id="6" name="Title 1">
            <a:extLst>
              <a:ext uri="{FF2B5EF4-FFF2-40B4-BE49-F238E27FC236}">
                <a16:creationId xmlns:a16="http://schemas.microsoft.com/office/drawing/2014/main" id="{7C2469E9-2FD4-6BFE-4299-06F9EC701D9E}"/>
              </a:ext>
            </a:extLst>
          </p:cNvPr>
          <p:cNvSpPr>
            <a:spLocks noGrp="1"/>
          </p:cNvSpPr>
          <p:nvPr>
            <p:ph type="ctrTitle"/>
          </p:nvPr>
        </p:nvSpPr>
        <p:spPr>
          <a:xfrm>
            <a:off x="355600" y="1557116"/>
            <a:ext cx="8279442" cy="3743767"/>
          </a:xfrm>
        </p:spPr>
        <p:txBody>
          <a:bodyPr/>
          <a:lstStyle/>
          <a:p>
            <a:r>
              <a:rPr lang="en-US" sz="5400" dirty="0"/>
              <a:t>Event Recap: </a:t>
            </a:r>
            <a:br>
              <a:rPr lang="en-US" sz="5400" dirty="0"/>
            </a:br>
            <a:r>
              <a:rPr lang="en-US" sz="5400" dirty="0"/>
              <a:t>MSP Summit by Channel Partners Conference &amp; Expo </a:t>
            </a:r>
            <a:r>
              <a:rPr lang="en-US" sz="5400" dirty="0">
                <a:latin typeface="Calibri" panose="020F0502020204030204" pitchFamily="34" charset="0"/>
                <a:ea typeface="Calibri" panose="020F0502020204030204" pitchFamily="34" charset="0"/>
                <a:cs typeface="Calibri" panose="020F0502020204030204" pitchFamily="34" charset="0"/>
              </a:rPr>
              <a:t>–</a:t>
            </a:r>
            <a:r>
              <a:rPr lang="en-US" sz="5400" dirty="0"/>
              <a:t> 2024</a:t>
            </a:r>
            <a:br>
              <a:rPr lang="en-US" sz="5400" dirty="0"/>
            </a:br>
            <a:br>
              <a:rPr lang="en-US" sz="5400" dirty="0"/>
            </a:br>
            <a:r>
              <a:rPr lang="en-US" sz="3200" dirty="0"/>
              <a:t>Event date: September 16</a:t>
            </a:r>
            <a:r>
              <a:rPr lang="en-US" sz="3200" dirty="0">
                <a:latin typeface="Calibri" panose="020F0502020204030204" pitchFamily="34" charset="0"/>
                <a:ea typeface="Calibri" panose="020F0502020204030204" pitchFamily="34" charset="0"/>
                <a:cs typeface="Calibri" panose="020F0502020204030204" pitchFamily="34" charset="0"/>
              </a:rPr>
              <a:t>–19</a:t>
            </a:r>
            <a:r>
              <a:rPr lang="en-US" sz="3200" dirty="0"/>
              <a:t>, 2024</a:t>
            </a:r>
            <a:endParaRPr lang="en-MY" sz="5400" dirty="0"/>
          </a:p>
        </p:txBody>
      </p:sp>
    </p:spTree>
    <p:extLst>
      <p:ext uri="{BB962C8B-B14F-4D97-AF65-F5344CB8AC3E}">
        <p14:creationId xmlns:p14="http://schemas.microsoft.com/office/powerpoint/2010/main" val="867325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44C3E-63BB-479F-8986-8BA0264EA2F3}"/>
              </a:ext>
            </a:extLst>
          </p:cNvPr>
          <p:cNvSpPr>
            <a:spLocks noGrp="1"/>
          </p:cNvSpPr>
          <p:nvPr>
            <p:ph type="title"/>
          </p:nvPr>
        </p:nvSpPr>
        <p:spPr/>
        <p:txBody>
          <a:bodyPr>
            <a:normAutofit/>
          </a:bodyPr>
          <a:lstStyle/>
          <a:p>
            <a:r>
              <a:rPr lang="en-US" dirty="0"/>
              <a:t>Omdia view (2/2)</a:t>
            </a:r>
          </a:p>
        </p:txBody>
      </p:sp>
      <p:grpSp>
        <p:nvGrpSpPr>
          <p:cNvPr id="4" name="Group 3">
            <a:extLst>
              <a:ext uri="{FF2B5EF4-FFF2-40B4-BE49-F238E27FC236}">
                <a16:creationId xmlns:a16="http://schemas.microsoft.com/office/drawing/2014/main" id="{A566FC61-599E-8DA4-FDCA-752DF9742606}"/>
              </a:ext>
            </a:extLst>
          </p:cNvPr>
          <p:cNvGrpSpPr/>
          <p:nvPr/>
        </p:nvGrpSpPr>
        <p:grpSpPr>
          <a:xfrm>
            <a:off x="385710" y="1419741"/>
            <a:ext cx="11393510" cy="2969278"/>
            <a:chOff x="385710" y="1419741"/>
            <a:chExt cx="11393510" cy="2969278"/>
          </a:xfrm>
        </p:grpSpPr>
        <p:sp>
          <p:nvSpPr>
            <p:cNvPr id="5" name="Freeform: Shape 4">
              <a:extLst>
                <a:ext uri="{FF2B5EF4-FFF2-40B4-BE49-F238E27FC236}">
                  <a16:creationId xmlns:a16="http://schemas.microsoft.com/office/drawing/2014/main" id="{965E4CCB-8A05-97C4-EFF1-3C1654CE18DB}"/>
                </a:ext>
              </a:extLst>
            </p:cNvPr>
            <p:cNvSpPr/>
            <p:nvPr/>
          </p:nvSpPr>
          <p:spPr>
            <a:xfrm>
              <a:off x="385710" y="1419741"/>
              <a:ext cx="3660664" cy="2206966"/>
            </a:xfrm>
            <a:custGeom>
              <a:avLst/>
              <a:gdLst>
                <a:gd name="connsiteX0" fmla="*/ 141708 w 3660664"/>
                <a:gd name="connsiteY0" fmla="*/ 0 h 1771350"/>
                <a:gd name="connsiteX1" fmla="*/ 3518956 w 3660664"/>
                <a:gd name="connsiteY1" fmla="*/ 0 h 1771350"/>
                <a:gd name="connsiteX2" fmla="*/ 3660664 w 3660664"/>
                <a:gd name="connsiteY2" fmla="*/ 141708 h 1771350"/>
                <a:gd name="connsiteX3" fmla="*/ 3660664 w 3660664"/>
                <a:gd name="connsiteY3" fmla="*/ 1771350 h 1771350"/>
                <a:gd name="connsiteX4" fmla="*/ 3660664 w 3660664"/>
                <a:gd name="connsiteY4" fmla="*/ 1771350 h 1771350"/>
                <a:gd name="connsiteX5" fmla="*/ 0 w 3660664"/>
                <a:gd name="connsiteY5" fmla="*/ 1771350 h 1771350"/>
                <a:gd name="connsiteX6" fmla="*/ 0 w 3660664"/>
                <a:gd name="connsiteY6" fmla="*/ 1771350 h 1771350"/>
                <a:gd name="connsiteX7" fmla="*/ 0 w 3660664"/>
                <a:gd name="connsiteY7" fmla="*/ 141708 h 1771350"/>
                <a:gd name="connsiteX8" fmla="*/ 141708 w 3660664"/>
                <a:gd name="connsiteY8" fmla="*/ 0 h 177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664" h="1771350">
                  <a:moveTo>
                    <a:pt x="141708" y="0"/>
                  </a:moveTo>
                  <a:lnTo>
                    <a:pt x="3518956" y="0"/>
                  </a:lnTo>
                  <a:cubicBezTo>
                    <a:pt x="3597219" y="0"/>
                    <a:pt x="3660664" y="63445"/>
                    <a:pt x="3660664" y="141708"/>
                  </a:cubicBezTo>
                  <a:lnTo>
                    <a:pt x="3660664" y="1771350"/>
                  </a:lnTo>
                  <a:lnTo>
                    <a:pt x="3660664" y="1771350"/>
                  </a:lnTo>
                  <a:lnTo>
                    <a:pt x="0" y="1771350"/>
                  </a:lnTo>
                  <a:lnTo>
                    <a:pt x="0" y="1771350"/>
                  </a:lnTo>
                  <a:lnTo>
                    <a:pt x="0" y="141708"/>
                  </a:lnTo>
                  <a:cubicBezTo>
                    <a:pt x="0" y="63445"/>
                    <a:pt x="63445" y="0"/>
                    <a:pt x="141708" y="0"/>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9285" tIns="94845" rIns="59285" bIns="17780" numCol="1" spcCol="1270" anchor="t" anchorCtr="0">
              <a:noAutofit/>
            </a:bodyPr>
            <a:lstStyle/>
            <a:p>
              <a:pPr lvl="0" algn="ctr">
                <a:buNone/>
              </a:pPr>
              <a:r>
                <a:rPr lang="en-US" sz="1400" b="1" dirty="0"/>
                <a:t>AI strategy before AI services</a:t>
              </a:r>
            </a:p>
            <a:p>
              <a:pPr lvl="0" algn="ctr">
                <a:buNone/>
              </a:pPr>
              <a:endParaRPr lang="en-US" sz="1400" b="1" dirty="0"/>
            </a:p>
            <a:p>
              <a:pPr lvl="0" algn="ctr">
                <a:lnSpc>
                  <a:spcPct val="95000"/>
                </a:lnSpc>
              </a:pPr>
              <a:r>
                <a:rPr lang="en-US" sz="1400" dirty="0"/>
                <a:t>AI offers a huge opportunity, with nearly </a:t>
              </a:r>
              <a:r>
                <a:rPr lang="en-US" sz="1400" b="1" dirty="0"/>
                <a:t>80% of enterprises exploring or using it</a:t>
              </a:r>
              <a:r>
                <a:rPr lang="en-US" sz="1400" dirty="0"/>
                <a:t>. This is driven by specific vertical applications, vast content generation, automation efficiencies, etc.</a:t>
              </a:r>
            </a:p>
            <a:p>
              <a:pPr lvl="0" algn="ctr">
                <a:lnSpc>
                  <a:spcPct val="95000"/>
                </a:lnSpc>
              </a:pPr>
              <a:r>
                <a:rPr lang="en-US" sz="1400" dirty="0"/>
                <a:t>Yet, monetizing it remains a challenge and creating </a:t>
              </a:r>
              <a:r>
                <a:rPr lang="en-US" sz="1400" b="1" dirty="0"/>
                <a:t>AI services </a:t>
              </a:r>
              <a:r>
                <a:rPr lang="en-US" sz="1400" dirty="0"/>
                <a:t>requires a full playbook and framework based on best practices.</a:t>
              </a:r>
            </a:p>
          </p:txBody>
        </p:sp>
        <p:sp>
          <p:nvSpPr>
            <p:cNvPr id="7" name="Freeform: Shape 6">
              <a:extLst>
                <a:ext uri="{FF2B5EF4-FFF2-40B4-BE49-F238E27FC236}">
                  <a16:creationId xmlns:a16="http://schemas.microsoft.com/office/drawing/2014/main" id="{7D6873D4-5F2B-0C1C-5601-48AA23AEF927}"/>
                </a:ext>
              </a:extLst>
            </p:cNvPr>
            <p:cNvSpPr/>
            <p:nvPr/>
          </p:nvSpPr>
          <p:spPr>
            <a:xfrm>
              <a:off x="385710" y="3616691"/>
              <a:ext cx="3660664" cy="772328"/>
            </a:xfrm>
            <a:custGeom>
              <a:avLst/>
              <a:gdLst>
                <a:gd name="connsiteX0" fmla="*/ 0 w 3660664"/>
                <a:gd name="connsiteY0" fmla="*/ 0 h 772328"/>
                <a:gd name="connsiteX1" fmla="*/ 3660664 w 3660664"/>
                <a:gd name="connsiteY1" fmla="*/ 0 h 772328"/>
                <a:gd name="connsiteX2" fmla="*/ 3660664 w 3660664"/>
                <a:gd name="connsiteY2" fmla="*/ 772328 h 772328"/>
                <a:gd name="connsiteX3" fmla="*/ 0 w 3660664"/>
                <a:gd name="connsiteY3" fmla="*/ 772328 h 772328"/>
                <a:gd name="connsiteX4" fmla="*/ 0 w 3660664"/>
                <a:gd name="connsiteY4" fmla="*/ 0 h 77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0664" h="772328">
                  <a:moveTo>
                    <a:pt x="0" y="0"/>
                  </a:moveTo>
                  <a:lnTo>
                    <a:pt x="3660664" y="0"/>
                  </a:lnTo>
                  <a:lnTo>
                    <a:pt x="3660664" y="772328"/>
                  </a:lnTo>
                  <a:lnTo>
                    <a:pt x="0" y="772328"/>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0" tIns="0" rIns="1108132" bIns="0" numCol="1" spcCol="1270" anchor="ctr" anchorCtr="0">
              <a:noAutofit/>
            </a:bodyPr>
            <a:lstStyle/>
            <a:p>
              <a:pPr marL="0" lvl="0" indent="0" algn="ctr" defTabSz="889000">
                <a:lnSpc>
                  <a:spcPct val="90000"/>
                </a:lnSpc>
                <a:spcBef>
                  <a:spcPct val="0"/>
                </a:spcBef>
                <a:spcAft>
                  <a:spcPct val="35000"/>
                </a:spcAft>
                <a:buNone/>
              </a:pPr>
              <a:endParaRPr lang="en-US" sz="2000" b="1" kern="1200" dirty="0"/>
            </a:p>
          </p:txBody>
        </p:sp>
        <p:sp>
          <p:nvSpPr>
            <p:cNvPr id="9" name="Freeform: Shape 8">
              <a:extLst>
                <a:ext uri="{FF2B5EF4-FFF2-40B4-BE49-F238E27FC236}">
                  <a16:creationId xmlns:a16="http://schemas.microsoft.com/office/drawing/2014/main" id="{0C0EE331-4E6C-0B93-51B7-ED665FC4F2AA}"/>
                </a:ext>
              </a:extLst>
            </p:cNvPr>
            <p:cNvSpPr/>
            <p:nvPr/>
          </p:nvSpPr>
          <p:spPr>
            <a:xfrm>
              <a:off x="4254245" y="1419741"/>
              <a:ext cx="3656440" cy="2206966"/>
            </a:xfrm>
            <a:custGeom>
              <a:avLst/>
              <a:gdLst>
                <a:gd name="connsiteX0" fmla="*/ 141708 w 3656440"/>
                <a:gd name="connsiteY0" fmla="*/ 0 h 1771350"/>
                <a:gd name="connsiteX1" fmla="*/ 3514732 w 3656440"/>
                <a:gd name="connsiteY1" fmla="*/ 0 h 1771350"/>
                <a:gd name="connsiteX2" fmla="*/ 3656440 w 3656440"/>
                <a:gd name="connsiteY2" fmla="*/ 141708 h 1771350"/>
                <a:gd name="connsiteX3" fmla="*/ 3656440 w 3656440"/>
                <a:gd name="connsiteY3" fmla="*/ 1771350 h 1771350"/>
                <a:gd name="connsiteX4" fmla="*/ 3656440 w 3656440"/>
                <a:gd name="connsiteY4" fmla="*/ 1771350 h 1771350"/>
                <a:gd name="connsiteX5" fmla="*/ 0 w 3656440"/>
                <a:gd name="connsiteY5" fmla="*/ 1771350 h 1771350"/>
                <a:gd name="connsiteX6" fmla="*/ 0 w 3656440"/>
                <a:gd name="connsiteY6" fmla="*/ 1771350 h 1771350"/>
                <a:gd name="connsiteX7" fmla="*/ 0 w 3656440"/>
                <a:gd name="connsiteY7" fmla="*/ 141708 h 1771350"/>
                <a:gd name="connsiteX8" fmla="*/ 141708 w 3656440"/>
                <a:gd name="connsiteY8" fmla="*/ 0 h 177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56440" h="1771350">
                  <a:moveTo>
                    <a:pt x="141708" y="0"/>
                  </a:moveTo>
                  <a:lnTo>
                    <a:pt x="3514732" y="0"/>
                  </a:lnTo>
                  <a:cubicBezTo>
                    <a:pt x="3592995" y="0"/>
                    <a:pt x="3656440" y="63445"/>
                    <a:pt x="3656440" y="141708"/>
                  </a:cubicBezTo>
                  <a:lnTo>
                    <a:pt x="3656440" y="1771350"/>
                  </a:lnTo>
                  <a:lnTo>
                    <a:pt x="3656440" y="1771350"/>
                  </a:lnTo>
                  <a:lnTo>
                    <a:pt x="0" y="1771350"/>
                  </a:lnTo>
                  <a:lnTo>
                    <a:pt x="0" y="1771350"/>
                  </a:lnTo>
                  <a:lnTo>
                    <a:pt x="0" y="141708"/>
                  </a:lnTo>
                  <a:cubicBezTo>
                    <a:pt x="0" y="63445"/>
                    <a:pt x="63445" y="0"/>
                    <a:pt x="141708" y="0"/>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9285" tIns="94845" rIns="59285" bIns="17780" numCol="1" spcCol="1270" anchor="t" anchorCtr="0">
              <a:noAutofit/>
            </a:bodyPr>
            <a:lstStyle/>
            <a:p>
              <a:pPr marL="114300" lvl="0" indent="-114300" algn="ctr" defTabSz="577850">
                <a:lnSpc>
                  <a:spcPct val="90000"/>
                </a:lnSpc>
                <a:spcBef>
                  <a:spcPct val="0"/>
                </a:spcBef>
                <a:spcAft>
                  <a:spcPct val="15000"/>
                </a:spcAft>
                <a:buNone/>
              </a:pPr>
              <a:r>
                <a:rPr lang="en-US" sz="1400" b="1" kern="1200" dirty="0">
                  <a:solidFill>
                    <a:srgbClr val="000000">
                      <a:hueOff val="0"/>
                      <a:satOff val="0"/>
                      <a:lumOff val="0"/>
                      <a:alphaOff val="0"/>
                    </a:srgbClr>
                  </a:solidFill>
                  <a:latin typeface="Calibri" panose="020F0502020204030204"/>
                  <a:ea typeface="+mn-ea"/>
                  <a:cs typeface="+mn-cs"/>
                </a:rPr>
                <a:t>Cyber attackers don’t discriminate</a:t>
              </a:r>
            </a:p>
            <a:p>
              <a:pPr marL="114300" lvl="0" indent="-114300" algn="ctr" defTabSz="577850">
                <a:spcBef>
                  <a:spcPct val="0"/>
                </a:spcBef>
                <a:buNone/>
              </a:pPr>
              <a:endParaRPr lang="en-US" sz="1400" b="1" kern="1200" dirty="0">
                <a:solidFill>
                  <a:srgbClr val="000000">
                    <a:hueOff val="0"/>
                    <a:satOff val="0"/>
                    <a:lumOff val="0"/>
                    <a:alphaOff val="0"/>
                  </a:srgbClr>
                </a:solidFill>
                <a:latin typeface="Calibri" panose="020F0502020204030204"/>
                <a:ea typeface="+mn-ea"/>
                <a:cs typeface="+mn-cs"/>
              </a:endParaRPr>
            </a:p>
            <a:p>
              <a:pPr lvl="0" algn="ctr" defTabSz="577850">
                <a:lnSpc>
                  <a:spcPct val="95000"/>
                </a:lnSpc>
                <a:spcBef>
                  <a:spcPct val="0"/>
                </a:spcBef>
                <a:spcAft>
                  <a:spcPct val="15000"/>
                </a:spcAft>
              </a:pPr>
              <a:r>
                <a:rPr lang="en-US" sz="1400" b="1" kern="1200" dirty="0">
                  <a:solidFill>
                    <a:srgbClr val="000000">
                      <a:hueOff val="0"/>
                      <a:satOff val="0"/>
                      <a:lumOff val="0"/>
                      <a:alphaOff val="0"/>
                    </a:srgbClr>
                  </a:solidFill>
                  <a:latin typeface="Calibri" panose="020F0502020204030204"/>
                  <a:ea typeface="+mn-ea"/>
                  <a:cs typeface="+mn-cs"/>
                </a:rPr>
                <a:t>In this new age of IT, every business environment is a cyber attack vulnerability. </a:t>
              </a:r>
            </a:p>
            <a:p>
              <a:pPr lvl="0" algn="ctr" defTabSz="577850">
                <a:lnSpc>
                  <a:spcPct val="95000"/>
                </a:lnSpc>
                <a:spcBef>
                  <a:spcPct val="0"/>
                </a:spcBef>
                <a:spcAft>
                  <a:spcPct val="15000"/>
                </a:spcAft>
              </a:pPr>
              <a:r>
                <a:rPr lang="en-US" sz="1400" kern="1200" dirty="0">
                  <a:solidFill>
                    <a:srgbClr val="000000">
                      <a:hueOff val="0"/>
                      <a:satOff val="0"/>
                      <a:lumOff val="0"/>
                      <a:alphaOff val="0"/>
                    </a:srgbClr>
                  </a:solidFill>
                  <a:latin typeface="Calibri" panose="020F0502020204030204"/>
                  <a:ea typeface="+mn-ea"/>
                  <a:cs typeface="+mn-cs"/>
                </a:rPr>
                <a:t>The critical need for cybersecurity is boosted by increased</a:t>
              </a:r>
              <a:r>
                <a:rPr lang="en-US" sz="1400" b="0" kern="1200" dirty="0">
                  <a:solidFill>
                    <a:srgbClr val="000000">
                      <a:hueOff val="0"/>
                      <a:satOff val="0"/>
                      <a:lumOff val="0"/>
                      <a:alphaOff val="0"/>
                    </a:srgbClr>
                  </a:solidFill>
                  <a:latin typeface="Calibri" panose="020F0502020204030204"/>
                  <a:ea typeface="+mn-ea"/>
                  <a:cs typeface="+mn-cs"/>
                </a:rPr>
                <a:t> threat landscapes, </a:t>
              </a:r>
              <a:r>
                <a:rPr lang="en-US" sz="1400" dirty="0"/>
                <a:t>more prevalent and complex attacks</a:t>
              </a:r>
              <a:r>
                <a:rPr lang="en-US" sz="1400" b="0" kern="1200" dirty="0">
                  <a:solidFill>
                    <a:srgbClr val="000000">
                      <a:hueOff val="0"/>
                      <a:satOff val="0"/>
                      <a:lumOff val="0"/>
                      <a:alphaOff val="0"/>
                    </a:srgbClr>
                  </a:solidFill>
                  <a:latin typeface="Calibri" panose="020F0502020204030204"/>
                  <a:ea typeface="+mn-ea"/>
                  <a:cs typeface="+mn-cs"/>
                </a:rPr>
                <a:t>, regulatory </a:t>
              </a:r>
              <a:r>
                <a:rPr lang="en-US" sz="1400" dirty="0">
                  <a:solidFill>
                    <a:srgbClr val="000000">
                      <a:hueOff val="0"/>
                      <a:satOff val="0"/>
                      <a:lumOff val="0"/>
                      <a:alphaOff val="0"/>
                    </a:srgbClr>
                  </a:solidFill>
                  <a:latin typeface="Calibri" panose="020F0502020204030204"/>
                </a:rPr>
                <a:t>p</a:t>
              </a:r>
              <a:r>
                <a:rPr lang="en-US" sz="1400" b="0" kern="1200" dirty="0">
                  <a:solidFill>
                    <a:srgbClr val="000000">
                      <a:hueOff val="0"/>
                      <a:satOff val="0"/>
                      <a:lumOff val="0"/>
                      <a:alphaOff val="0"/>
                    </a:srgbClr>
                  </a:solidFill>
                  <a:latin typeface="Calibri" panose="020F0502020204030204"/>
                  <a:ea typeface="+mn-ea"/>
                  <a:cs typeface="+mn-cs"/>
                </a:rPr>
                <a:t>ressures related to</a:t>
              </a:r>
              <a:r>
                <a:rPr lang="en-US" sz="1400" dirty="0">
                  <a:solidFill>
                    <a:srgbClr val="000000">
                      <a:hueOff val="0"/>
                      <a:satOff val="0"/>
                      <a:lumOff val="0"/>
                      <a:alphaOff val="0"/>
                    </a:srgbClr>
                  </a:solidFill>
                  <a:latin typeface="Calibri" panose="020F0502020204030204"/>
                </a:rPr>
                <a:t> </a:t>
              </a:r>
              <a:r>
                <a:rPr lang="en-US" sz="1400" b="0" kern="1200" dirty="0">
                  <a:solidFill>
                    <a:srgbClr val="000000">
                      <a:hueOff val="0"/>
                      <a:satOff val="0"/>
                      <a:lumOff val="0"/>
                      <a:alphaOff val="0"/>
                    </a:srgbClr>
                  </a:solidFill>
                  <a:latin typeface="Calibri" panose="020F0502020204030204"/>
                  <a:ea typeface="+mn-ea"/>
                  <a:cs typeface="+mn-cs"/>
                </a:rPr>
                <a:t>data privacy laws, and cloud </a:t>
              </a:r>
              <a:r>
                <a:rPr lang="en-US" sz="1400" dirty="0">
                  <a:solidFill>
                    <a:srgbClr val="000000">
                      <a:hueOff val="0"/>
                      <a:satOff val="0"/>
                      <a:lumOff val="0"/>
                      <a:alphaOff val="0"/>
                    </a:srgbClr>
                  </a:solidFill>
                  <a:latin typeface="Calibri" panose="020F0502020204030204"/>
                </a:rPr>
                <a:t>m</a:t>
              </a:r>
              <a:r>
                <a:rPr lang="en-US" sz="1400" b="0" kern="1200" dirty="0">
                  <a:solidFill>
                    <a:srgbClr val="000000">
                      <a:hueOff val="0"/>
                      <a:satOff val="0"/>
                      <a:lumOff val="0"/>
                      <a:alphaOff val="0"/>
                    </a:srgbClr>
                  </a:solidFill>
                  <a:latin typeface="Calibri" panose="020F0502020204030204"/>
                  <a:ea typeface="+mn-ea"/>
                  <a:cs typeface="+mn-cs"/>
                </a:rPr>
                <a:t>igration risks from protecting hybrid environments.</a:t>
              </a:r>
            </a:p>
          </p:txBody>
        </p:sp>
        <p:sp>
          <p:nvSpPr>
            <p:cNvPr id="10" name="Freeform: Shape 9">
              <a:extLst>
                <a:ext uri="{FF2B5EF4-FFF2-40B4-BE49-F238E27FC236}">
                  <a16:creationId xmlns:a16="http://schemas.microsoft.com/office/drawing/2014/main" id="{0E822815-0FC0-228E-5354-908A34114B30}"/>
                </a:ext>
              </a:extLst>
            </p:cNvPr>
            <p:cNvSpPr/>
            <p:nvPr/>
          </p:nvSpPr>
          <p:spPr>
            <a:xfrm>
              <a:off x="4252133" y="3616691"/>
              <a:ext cx="3660664" cy="772328"/>
            </a:xfrm>
            <a:custGeom>
              <a:avLst/>
              <a:gdLst>
                <a:gd name="connsiteX0" fmla="*/ 0 w 3660664"/>
                <a:gd name="connsiteY0" fmla="*/ 0 h 772328"/>
                <a:gd name="connsiteX1" fmla="*/ 3660664 w 3660664"/>
                <a:gd name="connsiteY1" fmla="*/ 0 h 772328"/>
                <a:gd name="connsiteX2" fmla="*/ 3660664 w 3660664"/>
                <a:gd name="connsiteY2" fmla="*/ 772328 h 772328"/>
                <a:gd name="connsiteX3" fmla="*/ 0 w 3660664"/>
                <a:gd name="connsiteY3" fmla="*/ 772328 h 772328"/>
                <a:gd name="connsiteX4" fmla="*/ 0 w 3660664"/>
                <a:gd name="connsiteY4" fmla="*/ 0 h 77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0664" h="772328">
                  <a:moveTo>
                    <a:pt x="0" y="0"/>
                  </a:moveTo>
                  <a:lnTo>
                    <a:pt x="3660664" y="0"/>
                  </a:lnTo>
                  <a:lnTo>
                    <a:pt x="3660664" y="772328"/>
                  </a:lnTo>
                  <a:lnTo>
                    <a:pt x="0" y="772328"/>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9550" tIns="0" rIns="1152582" bIns="0" numCol="1" spcCol="1270" anchor="ctr" anchorCtr="0">
              <a:noAutofit/>
            </a:bodyPr>
            <a:lstStyle/>
            <a:p>
              <a:pPr marL="0" lvl="0" indent="0" algn="l" defTabSz="2444750">
                <a:lnSpc>
                  <a:spcPct val="90000"/>
                </a:lnSpc>
                <a:spcBef>
                  <a:spcPct val="0"/>
                </a:spcBef>
                <a:spcAft>
                  <a:spcPct val="35000"/>
                </a:spcAft>
                <a:buNone/>
              </a:pPr>
              <a:r>
                <a:rPr lang="en-US" sz="5500" kern="1200" dirty="0"/>
                <a:t> </a:t>
              </a:r>
            </a:p>
          </p:txBody>
        </p:sp>
        <p:sp>
          <p:nvSpPr>
            <p:cNvPr id="12" name="Freeform: Shape 11">
              <a:extLst>
                <a:ext uri="{FF2B5EF4-FFF2-40B4-BE49-F238E27FC236}">
                  <a16:creationId xmlns:a16="http://schemas.microsoft.com/office/drawing/2014/main" id="{FB959541-4A5A-1F37-A8DF-BE3ADAFCB605}"/>
                </a:ext>
              </a:extLst>
            </p:cNvPr>
            <p:cNvSpPr/>
            <p:nvPr/>
          </p:nvSpPr>
          <p:spPr>
            <a:xfrm>
              <a:off x="8120668" y="1419741"/>
              <a:ext cx="3656440" cy="2206966"/>
            </a:xfrm>
            <a:custGeom>
              <a:avLst/>
              <a:gdLst>
                <a:gd name="connsiteX0" fmla="*/ 141708 w 3656440"/>
                <a:gd name="connsiteY0" fmla="*/ 0 h 1771350"/>
                <a:gd name="connsiteX1" fmla="*/ 3514732 w 3656440"/>
                <a:gd name="connsiteY1" fmla="*/ 0 h 1771350"/>
                <a:gd name="connsiteX2" fmla="*/ 3656440 w 3656440"/>
                <a:gd name="connsiteY2" fmla="*/ 141708 h 1771350"/>
                <a:gd name="connsiteX3" fmla="*/ 3656440 w 3656440"/>
                <a:gd name="connsiteY3" fmla="*/ 1771350 h 1771350"/>
                <a:gd name="connsiteX4" fmla="*/ 3656440 w 3656440"/>
                <a:gd name="connsiteY4" fmla="*/ 1771350 h 1771350"/>
                <a:gd name="connsiteX5" fmla="*/ 0 w 3656440"/>
                <a:gd name="connsiteY5" fmla="*/ 1771350 h 1771350"/>
                <a:gd name="connsiteX6" fmla="*/ 0 w 3656440"/>
                <a:gd name="connsiteY6" fmla="*/ 1771350 h 1771350"/>
                <a:gd name="connsiteX7" fmla="*/ 0 w 3656440"/>
                <a:gd name="connsiteY7" fmla="*/ 141708 h 1771350"/>
                <a:gd name="connsiteX8" fmla="*/ 141708 w 3656440"/>
                <a:gd name="connsiteY8" fmla="*/ 0 h 177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56440" h="1771350">
                  <a:moveTo>
                    <a:pt x="141708" y="0"/>
                  </a:moveTo>
                  <a:lnTo>
                    <a:pt x="3514732" y="0"/>
                  </a:lnTo>
                  <a:cubicBezTo>
                    <a:pt x="3592995" y="0"/>
                    <a:pt x="3656440" y="63445"/>
                    <a:pt x="3656440" y="141708"/>
                  </a:cubicBezTo>
                  <a:lnTo>
                    <a:pt x="3656440" y="1771350"/>
                  </a:lnTo>
                  <a:lnTo>
                    <a:pt x="3656440" y="1771350"/>
                  </a:lnTo>
                  <a:lnTo>
                    <a:pt x="0" y="1771350"/>
                  </a:lnTo>
                  <a:lnTo>
                    <a:pt x="0" y="1771350"/>
                  </a:lnTo>
                  <a:lnTo>
                    <a:pt x="0" y="141708"/>
                  </a:lnTo>
                  <a:cubicBezTo>
                    <a:pt x="0" y="63445"/>
                    <a:pt x="63445" y="0"/>
                    <a:pt x="141708" y="0"/>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9285" tIns="94845" rIns="59285" bIns="17780" numCol="1" spcCol="1270" anchor="t" anchorCtr="0">
              <a:noAutofit/>
            </a:bodyPr>
            <a:lstStyle/>
            <a:p>
              <a:pPr lvl="0" algn="ctr">
                <a:buNone/>
              </a:pPr>
              <a:r>
                <a:rPr lang="en-US" sz="1400" b="1" kern="1200" dirty="0"/>
                <a:t>DEI is currently on trial</a:t>
              </a:r>
            </a:p>
            <a:p>
              <a:pPr lvl="0" algn="ctr">
                <a:buNone/>
              </a:pPr>
              <a:endParaRPr lang="en-US" sz="2000" b="1" dirty="0"/>
            </a:p>
            <a:p>
              <a:pPr lvl="0" algn="ctr" defTabSz="577850">
                <a:lnSpc>
                  <a:spcPct val="95000"/>
                </a:lnSpc>
                <a:spcBef>
                  <a:spcPct val="0"/>
                </a:spcBef>
                <a:spcAft>
                  <a:spcPct val="15000"/>
                </a:spcAft>
              </a:pPr>
              <a:r>
                <a:rPr lang="en-US" sz="1400" b="1" kern="1200" dirty="0"/>
                <a:t>DEI is in a fragile state and needs to prove its worth to survive. </a:t>
              </a:r>
            </a:p>
            <a:p>
              <a:pPr lvl="0" algn="ctr" defTabSz="577850">
                <a:lnSpc>
                  <a:spcPct val="95000"/>
                </a:lnSpc>
                <a:spcBef>
                  <a:spcPct val="0"/>
                </a:spcBef>
                <a:spcAft>
                  <a:spcPct val="15000"/>
                </a:spcAft>
              </a:pPr>
              <a:r>
                <a:rPr lang="en-US" sz="1400" dirty="0"/>
                <a:t>DEI initiatives are being de-prioritized as businesses face economic pressures to reduce expenses and raise profitability, emphasize near-term KPIs over long-term cultural investments, and remove previous advocates from leadership.</a:t>
              </a:r>
              <a:endParaRPr lang="en-US" sz="1400" kern="1200" dirty="0">
                <a:solidFill>
                  <a:srgbClr val="000000">
                    <a:hueOff val="0"/>
                    <a:satOff val="0"/>
                    <a:lumOff val="0"/>
                    <a:alphaOff val="0"/>
                  </a:srgbClr>
                </a:solidFill>
                <a:latin typeface="Calibri" panose="020F0502020204030204"/>
                <a:ea typeface="+mn-ea"/>
                <a:cs typeface="+mn-cs"/>
              </a:endParaRPr>
            </a:p>
          </p:txBody>
        </p:sp>
        <p:sp>
          <p:nvSpPr>
            <p:cNvPr id="13" name="Freeform: Shape 12">
              <a:extLst>
                <a:ext uri="{FF2B5EF4-FFF2-40B4-BE49-F238E27FC236}">
                  <a16:creationId xmlns:a16="http://schemas.microsoft.com/office/drawing/2014/main" id="{3B23297B-ECE9-1E9C-FD37-D88E1F2706D4}"/>
                </a:ext>
              </a:extLst>
            </p:cNvPr>
            <p:cNvSpPr/>
            <p:nvPr/>
          </p:nvSpPr>
          <p:spPr>
            <a:xfrm>
              <a:off x="8118556" y="3616691"/>
              <a:ext cx="3660664" cy="772328"/>
            </a:xfrm>
            <a:custGeom>
              <a:avLst/>
              <a:gdLst>
                <a:gd name="connsiteX0" fmla="*/ 0 w 3660664"/>
                <a:gd name="connsiteY0" fmla="*/ 0 h 772328"/>
                <a:gd name="connsiteX1" fmla="*/ 3660664 w 3660664"/>
                <a:gd name="connsiteY1" fmla="*/ 0 h 772328"/>
                <a:gd name="connsiteX2" fmla="*/ 3660664 w 3660664"/>
                <a:gd name="connsiteY2" fmla="*/ 772328 h 772328"/>
                <a:gd name="connsiteX3" fmla="*/ 0 w 3660664"/>
                <a:gd name="connsiteY3" fmla="*/ 772328 h 772328"/>
                <a:gd name="connsiteX4" fmla="*/ 0 w 3660664"/>
                <a:gd name="connsiteY4" fmla="*/ 0 h 77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0664" h="772328">
                  <a:moveTo>
                    <a:pt x="0" y="0"/>
                  </a:moveTo>
                  <a:lnTo>
                    <a:pt x="3660664" y="0"/>
                  </a:lnTo>
                  <a:lnTo>
                    <a:pt x="3660664" y="772328"/>
                  </a:lnTo>
                  <a:lnTo>
                    <a:pt x="0" y="772328"/>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9550" tIns="0" rIns="1152582" bIns="0" numCol="1" spcCol="1270" anchor="ctr" anchorCtr="0">
              <a:noAutofit/>
            </a:bodyPr>
            <a:lstStyle/>
            <a:p>
              <a:pPr marL="0" lvl="0" indent="0" algn="l" defTabSz="2444750">
                <a:lnSpc>
                  <a:spcPct val="90000"/>
                </a:lnSpc>
                <a:spcBef>
                  <a:spcPct val="0"/>
                </a:spcBef>
                <a:spcAft>
                  <a:spcPct val="35000"/>
                </a:spcAft>
                <a:buNone/>
              </a:pPr>
              <a:endParaRPr lang="en-US" sz="5500" kern="1200" dirty="0"/>
            </a:p>
          </p:txBody>
        </p:sp>
      </p:grpSp>
      <p:sp>
        <p:nvSpPr>
          <p:cNvPr id="15" name="txtBoxSourceLine">
            <a:extLst>
              <a:ext uri="{FF2B5EF4-FFF2-40B4-BE49-F238E27FC236}">
                <a16:creationId xmlns:a16="http://schemas.microsoft.com/office/drawing/2014/main" id="{BE74B41C-B9A7-7F04-6B2C-17FC170A8281}"/>
              </a:ext>
            </a:extLst>
          </p:cNvPr>
          <p:cNvSpPr txBox="1"/>
          <p:nvPr/>
        </p:nvSpPr>
        <p:spPr>
          <a:xfrm>
            <a:off x="388822" y="5849973"/>
            <a:ext cx="5707235" cy="193843"/>
          </a:xfrm>
          <a:prstGeom prst="rect">
            <a:avLst/>
          </a:prstGeom>
          <a:ln w="9525" cmpd="sng">
            <a:noFill/>
            <a:prstDash val="solid"/>
            <a:headEnd type="none" w="med" len="med"/>
            <a:tailEnd type="triangle" w="med" len="med"/>
          </a:ln>
        </p:spPr>
        <p:txBody>
          <a:bodyPr wrap="square" lIns="0" tIns="0" rIns="0" bIns="0"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eaLnBrk="0"/>
            <a:r>
              <a:rPr lang="en-US" sz="800" b="0" i="0" u="none" strike="noStrike" baseline="0" dirty="0">
                <a:solidFill>
                  <a:srgbClr val="000000"/>
                </a:solidFill>
                <a:latin typeface="Calibri" panose="020F0502020204030204" pitchFamily="34" charset="0"/>
                <a:cs typeface="Arial" pitchFamily="34" charset="0"/>
              </a:rPr>
              <a:t>Source: Omdia</a:t>
            </a:r>
          </a:p>
        </p:txBody>
      </p:sp>
      <p:sp>
        <p:nvSpPr>
          <p:cNvPr id="16" name="txtboxCopyrightLine">
            <a:extLst>
              <a:ext uri="{FF2B5EF4-FFF2-40B4-BE49-F238E27FC236}">
                <a16:creationId xmlns:a16="http://schemas.microsoft.com/office/drawing/2014/main" id="{70D8A02E-4C33-570B-B742-484189F34F65}"/>
              </a:ext>
            </a:extLst>
          </p:cNvPr>
          <p:cNvSpPr txBox="1"/>
          <p:nvPr/>
        </p:nvSpPr>
        <p:spPr>
          <a:xfrm>
            <a:off x="10834254" y="5720774"/>
            <a:ext cx="968923" cy="323042"/>
          </a:xfrm>
          <a:prstGeom prst="rect">
            <a:avLst/>
          </a:prstGeom>
          <a:ln w="9525" cmpd="sng">
            <a:noFill/>
            <a:prstDash val="solid"/>
            <a:headEnd type="none" w="med" len="med"/>
            <a:tailEnd type="triangle" w="med" len="med"/>
          </a:ln>
        </p:spPr>
        <p:txBody>
          <a:bodyPr wrap="square" lIns="0" tIns="0" rIns="0" bIns="0"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eaLnBrk="0"/>
            <a:r>
              <a:rPr lang="en-US" sz="800" b="0" i="0" u="none" strike="noStrike" baseline="0" dirty="0">
                <a:solidFill>
                  <a:srgbClr val="000000"/>
                </a:solidFill>
                <a:latin typeface="Calibri" panose="020F0502020204030204" pitchFamily="34" charset="0"/>
                <a:cs typeface="Arial" pitchFamily="34" charset="0"/>
              </a:rPr>
              <a:t>© 2024 Omdia</a:t>
            </a:r>
          </a:p>
        </p:txBody>
      </p:sp>
      <p:sp>
        <p:nvSpPr>
          <p:cNvPr id="20" name="Oval 19" descr="Chess pieces with solid fill">
            <a:extLst>
              <a:ext uri="{FF2B5EF4-FFF2-40B4-BE49-F238E27FC236}">
                <a16:creationId xmlns:a16="http://schemas.microsoft.com/office/drawing/2014/main" id="{04751B41-CB1A-9468-88D4-988A0A7F4F1E}"/>
              </a:ext>
            </a:extLst>
          </p:cNvPr>
          <p:cNvSpPr/>
          <p:nvPr/>
        </p:nvSpPr>
        <p:spPr>
          <a:xfrm>
            <a:off x="1874479" y="3645235"/>
            <a:ext cx="729726" cy="729726"/>
          </a:xfrm>
          <a:prstGeom prst="ellipse">
            <a:avLst/>
          </a:prstGeom>
          <a:blipFill>
            <a:blip r:embed="rId3">
              <a:extLst>
                <a:ext uri="{96DAC541-7B7A-43D3-8B79-37D633B846F1}">
                  <asvg:svgBlip xmlns:asvg="http://schemas.microsoft.com/office/drawing/2016/SVG/main" r:embed="rId4"/>
                </a:ext>
              </a:extLst>
            </a:blip>
            <a:stretch>
              <a:fillRect/>
            </a:stretch>
          </a:blipFill>
          <a:ln>
            <a:solidFill>
              <a:schemeClr val="bg1">
                <a:alpha val="90000"/>
              </a:scheme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1" name="Oval 20" descr="Robber with solid fill">
            <a:extLst>
              <a:ext uri="{FF2B5EF4-FFF2-40B4-BE49-F238E27FC236}">
                <a16:creationId xmlns:a16="http://schemas.microsoft.com/office/drawing/2014/main" id="{A31BD907-2708-3B49-8996-C0E6DF7E66BA}"/>
              </a:ext>
            </a:extLst>
          </p:cNvPr>
          <p:cNvSpPr/>
          <p:nvPr/>
        </p:nvSpPr>
        <p:spPr>
          <a:xfrm>
            <a:off x="5760052" y="3638232"/>
            <a:ext cx="729726" cy="729726"/>
          </a:xfrm>
          <a:prstGeom prst="ellipse">
            <a:avLst/>
          </a:prstGeom>
          <a:blipFill>
            <a:blip r:embed="rId5">
              <a:extLst>
                <a:ext uri="{96DAC541-7B7A-43D3-8B79-37D633B846F1}">
                  <asvg:svgBlip xmlns:asvg="http://schemas.microsoft.com/office/drawing/2016/SVG/main" r:embed="rId6"/>
                </a:ext>
              </a:extLst>
            </a:blip>
            <a:stretch>
              <a:fillRect/>
            </a:stretch>
          </a:blipFill>
          <a:ln>
            <a:solidFill>
              <a:schemeClr val="bg1">
                <a:alpha val="90000"/>
              </a:scheme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2" name="Oval 21" descr="Judge female with solid fill">
            <a:extLst>
              <a:ext uri="{FF2B5EF4-FFF2-40B4-BE49-F238E27FC236}">
                <a16:creationId xmlns:a16="http://schemas.microsoft.com/office/drawing/2014/main" id="{6E67F9EB-0940-15FE-4895-6145533B732A}"/>
              </a:ext>
            </a:extLst>
          </p:cNvPr>
          <p:cNvSpPr/>
          <p:nvPr/>
        </p:nvSpPr>
        <p:spPr>
          <a:xfrm>
            <a:off x="9587794" y="3618152"/>
            <a:ext cx="729726" cy="729726"/>
          </a:xfrm>
          <a:prstGeom prst="ellipse">
            <a:avLst/>
          </a:prstGeom>
          <a:blipFill>
            <a:blip r:embed="rId7">
              <a:extLst>
                <a:ext uri="{96DAC541-7B7A-43D3-8B79-37D633B846F1}">
                  <asvg:svgBlip xmlns:asvg="http://schemas.microsoft.com/office/drawing/2016/SVG/main" r:embed="rId8"/>
                </a:ext>
              </a:extLst>
            </a:blip>
            <a:stretch>
              <a:fillRect/>
            </a:stretch>
          </a:blipFill>
          <a:ln>
            <a:solidFill>
              <a:schemeClr val="bg1">
                <a:alpha val="90000"/>
              </a:scheme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Tree>
    <p:extLst>
      <p:ext uri="{BB962C8B-B14F-4D97-AF65-F5344CB8AC3E}">
        <p14:creationId xmlns:p14="http://schemas.microsoft.com/office/powerpoint/2010/main" val="4107176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7279A-6FD3-4F3D-9AEF-3FE4156F6810}"/>
              </a:ext>
            </a:extLst>
          </p:cNvPr>
          <p:cNvSpPr>
            <a:spLocks noGrp="1"/>
          </p:cNvSpPr>
          <p:nvPr>
            <p:ph type="title"/>
          </p:nvPr>
        </p:nvSpPr>
        <p:spPr/>
        <p:txBody>
          <a:bodyPr/>
          <a:lstStyle/>
          <a:p>
            <a:r>
              <a:rPr lang="en-GB" sz="6000" dirty="0"/>
              <a:t>Key takeaways</a:t>
            </a:r>
            <a:endParaRPr lang="en-US" dirty="0"/>
          </a:p>
        </p:txBody>
      </p:sp>
    </p:spTree>
    <p:extLst>
      <p:ext uri="{BB962C8B-B14F-4D97-AF65-F5344CB8AC3E}">
        <p14:creationId xmlns:p14="http://schemas.microsoft.com/office/powerpoint/2010/main" val="1226944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781CB6A-8166-41C5-A5F6-F0C0C504EE47}"/>
              </a:ext>
            </a:extLst>
          </p:cNvPr>
          <p:cNvSpPr>
            <a:spLocks noGrp="1"/>
          </p:cNvSpPr>
          <p:nvPr>
            <p:ph type="title"/>
          </p:nvPr>
        </p:nvSpPr>
        <p:spPr>
          <a:xfrm>
            <a:off x="348314" y="476250"/>
            <a:ext cx="11488164" cy="684214"/>
          </a:xfrm>
        </p:spPr>
        <p:txBody>
          <a:bodyPr/>
          <a:lstStyle/>
          <a:p>
            <a:r>
              <a:rPr lang="en-US" dirty="0"/>
              <a:t>US$4.9T total addressable IT market in 2024</a:t>
            </a:r>
          </a:p>
        </p:txBody>
      </p:sp>
      <p:sp>
        <p:nvSpPr>
          <p:cNvPr id="8" name="Content Placeholder 7">
            <a:extLst>
              <a:ext uri="{FF2B5EF4-FFF2-40B4-BE49-F238E27FC236}">
                <a16:creationId xmlns:a16="http://schemas.microsoft.com/office/drawing/2014/main" id="{0EBB8CF6-F2E8-4F16-A530-C8E9164AAA66}"/>
              </a:ext>
            </a:extLst>
          </p:cNvPr>
          <p:cNvSpPr>
            <a:spLocks noGrp="1"/>
          </p:cNvSpPr>
          <p:nvPr>
            <p:ph idx="1"/>
          </p:nvPr>
        </p:nvSpPr>
        <p:spPr>
          <a:xfrm>
            <a:off x="6188078" y="1412875"/>
            <a:ext cx="5648400" cy="4491720"/>
          </a:xfrm>
        </p:spPr>
        <p:txBody>
          <a:bodyPr/>
          <a:lstStyle/>
          <a:p>
            <a:r>
              <a:rPr lang="en-US" sz="1800" b="1" dirty="0">
                <a:solidFill>
                  <a:srgbClr val="7030A0"/>
                </a:solidFill>
              </a:rPr>
              <a:t>Keynote: </a:t>
            </a:r>
            <a:r>
              <a:rPr lang="en-US" sz="1800" b="1" dirty="0"/>
              <a:t>“Hot Data”, led by Canalys (an Informa Tech company) Chief Analyst Jay McBain.</a:t>
            </a:r>
          </a:p>
          <a:p>
            <a:r>
              <a:rPr lang="en-US" sz="1800" b="1" dirty="0">
                <a:solidFill>
                  <a:srgbClr val="7030A0"/>
                </a:solidFill>
              </a:rPr>
              <a:t>Key takeaways:</a:t>
            </a:r>
          </a:p>
          <a:p>
            <a:pPr lvl="1">
              <a:buFont typeface="Courier New" panose="02070309020205020404" pitchFamily="49" charset="0"/>
              <a:buChar char="o"/>
            </a:pPr>
            <a:r>
              <a:rPr lang="en-US" sz="1200" dirty="0"/>
              <a:t>$105T worldwide economy</a:t>
            </a:r>
          </a:p>
          <a:p>
            <a:pPr lvl="2">
              <a:buFont typeface="Courier New" panose="02070309020205020404" pitchFamily="49" charset="0"/>
              <a:buChar char="o"/>
            </a:pPr>
            <a:r>
              <a:rPr lang="en-US" sz="1200" dirty="0"/>
              <a:t>The world economy is growing at 2.9%, the tech industry (which makes up about 5% of world GDP) is growing at 6.2%, and MSPs are growing at 12% in a tough economic climate.</a:t>
            </a:r>
          </a:p>
          <a:p>
            <a:pPr lvl="1">
              <a:buFont typeface="Courier New" panose="02070309020205020404" pitchFamily="49" charset="0"/>
              <a:buChar char="o"/>
            </a:pPr>
            <a:r>
              <a:rPr lang="en-US" sz="1200" dirty="0"/>
              <a:t>$4.9T IT spend in 2024, with services outpacing hardware and software spend. </a:t>
            </a:r>
          </a:p>
          <a:p>
            <a:pPr lvl="2">
              <a:buFont typeface="Courier New" panose="02070309020205020404" pitchFamily="49" charset="0"/>
              <a:buChar char="o"/>
            </a:pPr>
            <a:r>
              <a:rPr lang="en-US" sz="1200" dirty="0"/>
              <a:t>Approximately 70% of IT spend will flowing to, through, or with channel partners.</a:t>
            </a:r>
          </a:p>
          <a:p>
            <a:pPr lvl="2">
              <a:buFont typeface="Courier New" panose="02070309020205020404" pitchFamily="49" charset="0"/>
              <a:buChar char="o"/>
            </a:pPr>
            <a:r>
              <a:rPr lang="en-US" sz="1200" dirty="0"/>
              <a:t>Managed services will represent $548B (12% Y/Y growth in 2024) and roughly 15 cents out of every IT dollar spent.</a:t>
            </a:r>
          </a:p>
          <a:p>
            <a:pPr lvl="1">
              <a:buFont typeface="Courier New" panose="02070309020205020404" pitchFamily="49" charset="0"/>
              <a:buChar char="o"/>
            </a:pPr>
            <a:r>
              <a:rPr lang="en-US" sz="1200" dirty="0"/>
              <a:t>89% of sales teams work with partners (per Salesforce) and 58% of those that don’t, plan to do so in the next year.</a:t>
            </a:r>
          </a:p>
          <a:p>
            <a:pPr lvl="1">
              <a:buFont typeface="Courier New" panose="02070309020205020404" pitchFamily="49" charset="0"/>
              <a:buChar char="o"/>
            </a:pPr>
            <a:r>
              <a:rPr lang="en-US" sz="1200" dirty="0"/>
              <a:t>The average customer has 7 partners they trust for buying decisions. </a:t>
            </a:r>
          </a:p>
          <a:p>
            <a:pPr lvl="2">
              <a:buFont typeface="Courier New" panose="02070309020205020404" pitchFamily="49" charset="0"/>
              <a:buChar char="o"/>
            </a:pPr>
            <a:r>
              <a:rPr lang="en-US" sz="1200" dirty="0"/>
              <a:t>Within the customer IT buying journey, partners play a major role in advising, designing, procuring, building, adopting and managing their solutions and magnifying 6-7x customer value.</a:t>
            </a:r>
          </a:p>
        </p:txBody>
      </p:sp>
      <p:sp>
        <p:nvSpPr>
          <p:cNvPr id="3" name="TextBox 2">
            <a:extLst>
              <a:ext uri="{FF2B5EF4-FFF2-40B4-BE49-F238E27FC236}">
                <a16:creationId xmlns:a16="http://schemas.microsoft.com/office/drawing/2014/main" id="{E0A1FFC7-1D16-B7FA-5D2D-A8D6102D32C5}"/>
              </a:ext>
            </a:extLst>
          </p:cNvPr>
          <p:cNvSpPr txBox="1"/>
          <p:nvPr/>
        </p:nvSpPr>
        <p:spPr>
          <a:xfrm>
            <a:off x="278932" y="4909160"/>
            <a:ext cx="4030011" cy="215444"/>
          </a:xfrm>
          <a:prstGeom prst="rect">
            <a:avLst/>
          </a:prstGeom>
          <a:noFill/>
          <a:effectLst/>
        </p:spPr>
        <p:txBody>
          <a:bodyPr wrap="square" lIns="90000" rIns="90000" rtlCol="0" anchor="t">
            <a:spAutoFit/>
          </a:bodyPr>
          <a:lstStyle/>
          <a:p>
            <a:pPr algn="l"/>
            <a:r>
              <a:rPr lang="en-US" sz="800" dirty="0"/>
              <a:t>Source: Canalys (an Informa Tech company)</a:t>
            </a:r>
          </a:p>
        </p:txBody>
      </p:sp>
      <p:sp>
        <p:nvSpPr>
          <p:cNvPr id="2" name="txtboxCopyrightLine">
            <a:extLst>
              <a:ext uri="{FF2B5EF4-FFF2-40B4-BE49-F238E27FC236}">
                <a16:creationId xmlns:a16="http://schemas.microsoft.com/office/drawing/2014/main" id="{12899FAA-F4C7-5EA3-14AB-29FA6EA1F5DB}"/>
              </a:ext>
            </a:extLst>
          </p:cNvPr>
          <p:cNvSpPr txBox="1"/>
          <p:nvPr/>
        </p:nvSpPr>
        <p:spPr>
          <a:xfrm>
            <a:off x="5313489" y="4855739"/>
            <a:ext cx="690434" cy="215445"/>
          </a:xfrm>
          <a:prstGeom prst="rect">
            <a:avLst/>
          </a:prstGeom>
        </p:spPr>
        <p:txBody>
          <a:bodyPr vert="horz" lIns="0" tIns="0" rIns="0" bIns="0"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eaLnBrk="0"/>
            <a:r>
              <a:rPr lang="en-US" sz="800" b="0" i="0" u="none" baseline="0" dirty="0">
                <a:solidFill>
                  <a:srgbClr val="000000"/>
                </a:solidFill>
                <a:latin typeface="Calibri" panose="020F0502020204030204" pitchFamily="34" charset="0"/>
              </a:rPr>
              <a:t>© 2024 Omdia</a:t>
            </a:r>
          </a:p>
        </p:txBody>
      </p:sp>
      <p:pic>
        <p:nvPicPr>
          <p:cNvPr id="9" name="Picture 8">
            <a:extLst>
              <a:ext uri="{FF2B5EF4-FFF2-40B4-BE49-F238E27FC236}">
                <a16:creationId xmlns:a16="http://schemas.microsoft.com/office/drawing/2014/main" id="{EF3AD8A6-AFC8-F9FB-F243-E6DCCAAB4E17}"/>
              </a:ext>
            </a:extLst>
          </p:cNvPr>
          <p:cNvPicPr>
            <a:picLocks noChangeAspect="1"/>
          </p:cNvPicPr>
          <p:nvPr/>
        </p:nvPicPr>
        <p:blipFill>
          <a:blip r:embed="rId3"/>
          <a:stretch>
            <a:fillRect/>
          </a:stretch>
        </p:blipFill>
        <p:spPr>
          <a:xfrm>
            <a:off x="390509" y="1400078"/>
            <a:ext cx="5648400" cy="3455235"/>
          </a:xfrm>
          <a:prstGeom prst="rect">
            <a:avLst/>
          </a:prstGeom>
        </p:spPr>
      </p:pic>
    </p:spTree>
    <p:extLst>
      <p:ext uri="{BB962C8B-B14F-4D97-AF65-F5344CB8AC3E}">
        <p14:creationId xmlns:p14="http://schemas.microsoft.com/office/powerpoint/2010/main" val="1718947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781CB6A-8166-41C5-A5F6-F0C0C504EE47}"/>
              </a:ext>
            </a:extLst>
          </p:cNvPr>
          <p:cNvSpPr>
            <a:spLocks noGrp="1"/>
          </p:cNvSpPr>
          <p:nvPr>
            <p:ph type="title"/>
          </p:nvPr>
        </p:nvSpPr>
        <p:spPr>
          <a:xfrm>
            <a:off x="348314" y="476250"/>
            <a:ext cx="11488164" cy="684214"/>
          </a:xfrm>
        </p:spPr>
        <p:txBody>
          <a:bodyPr/>
          <a:lstStyle/>
          <a:p>
            <a:r>
              <a:rPr lang="en-US" dirty="0"/>
              <a:t>US$475B IT managed services revenue in 2023</a:t>
            </a:r>
          </a:p>
        </p:txBody>
      </p:sp>
      <p:sp>
        <p:nvSpPr>
          <p:cNvPr id="8" name="Content Placeholder 7">
            <a:extLst>
              <a:ext uri="{FF2B5EF4-FFF2-40B4-BE49-F238E27FC236}">
                <a16:creationId xmlns:a16="http://schemas.microsoft.com/office/drawing/2014/main" id="{0EBB8CF6-F2E8-4F16-A530-C8E9164AAA66}"/>
              </a:ext>
            </a:extLst>
          </p:cNvPr>
          <p:cNvSpPr>
            <a:spLocks noGrp="1"/>
          </p:cNvSpPr>
          <p:nvPr>
            <p:ph idx="1"/>
          </p:nvPr>
        </p:nvSpPr>
        <p:spPr>
          <a:xfrm>
            <a:off x="6188078" y="1283797"/>
            <a:ext cx="5648400" cy="4763320"/>
          </a:xfrm>
        </p:spPr>
        <p:txBody>
          <a:bodyPr/>
          <a:lstStyle/>
          <a:p>
            <a:r>
              <a:rPr lang="en-US" sz="1800" b="1" dirty="0">
                <a:solidFill>
                  <a:srgbClr val="7030A0"/>
                </a:solidFill>
              </a:rPr>
              <a:t>Keynote: </a:t>
            </a:r>
            <a:r>
              <a:rPr lang="en-US" sz="1800" b="1" dirty="0"/>
              <a:t>“Hot Data”, led by Canalys (an Informa Tech company) Principal Analyst Robin Ody.</a:t>
            </a:r>
          </a:p>
          <a:p>
            <a:r>
              <a:rPr lang="en-US" sz="1800" b="1" dirty="0">
                <a:solidFill>
                  <a:srgbClr val="7030A0"/>
                </a:solidFill>
              </a:rPr>
              <a:t>Key takeaways:</a:t>
            </a:r>
          </a:p>
          <a:p>
            <a:pPr lvl="1">
              <a:buFont typeface="Courier New" panose="02070309020205020404" pitchFamily="49" charset="0"/>
              <a:buChar char="o"/>
            </a:pPr>
            <a:r>
              <a:rPr lang="en-US" sz="1200" dirty="0"/>
              <a:t>$475B managed services revenue generated globally in 2023, by roughly 337K channel partners.</a:t>
            </a:r>
          </a:p>
          <a:p>
            <a:pPr lvl="1">
              <a:buFont typeface="Courier New" panose="02070309020205020404" pitchFamily="49" charset="0"/>
              <a:buChar char="o"/>
            </a:pPr>
            <a:r>
              <a:rPr lang="en-US" sz="1200" dirty="0"/>
              <a:t>The United States accounted for $208B of managed services revenue in 2023, via approximately 73K channel partners.</a:t>
            </a:r>
          </a:p>
          <a:p>
            <a:pPr lvl="2">
              <a:buFont typeface="Courier New" panose="02070309020205020404" pitchFamily="49" charset="0"/>
              <a:buChar char="o"/>
            </a:pPr>
            <a:r>
              <a:rPr lang="en-US" sz="1200" dirty="0"/>
              <a:t>Of those partners delivering managed services: 21% were defined as MSPs (50% or more of total revenue from managed services).</a:t>
            </a:r>
          </a:p>
          <a:p>
            <a:pPr lvl="1">
              <a:buFont typeface="Courier New" panose="02070309020205020404" pitchFamily="49" charset="0"/>
              <a:buChar char="o"/>
            </a:pPr>
            <a:r>
              <a:rPr lang="en-US" sz="1200" dirty="0"/>
              <a:t>Within the managed services market</a:t>
            </a:r>
          </a:p>
          <a:p>
            <a:pPr lvl="3">
              <a:buFont typeface="Courier New" panose="02070309020205020404" pitchFamily="49" charset="0"/>
              <a:buChar char="o"/>
            </a:pPr>
            <a:r>
              <a:rPr lang="en-US" sz="1200" dirty="0"/>
              <a:t>Revenue obtained from small-medium business (SMBs) customers made up 57% of the total revenue, up 13% Y/Y. </a:t>
            </a:r>
          </a:p>
          <a:p>
            <a:pPr lvl="3">
              <a:buFont typeface="Courier New" panose="02070309020205020404" pitchFamily="49" charset="0"/>
              <a:buChar char="o"/>
            </a:pPr>
            <a:r>
              <a:rPr lang="en-US" sz="1200" dirty="0"/>
              <a:t>Revenue obtained from Enterprise customers made up 43%, of the total revenue, up +14% Y/Y.</a:t>
            </a:r>
          </a:p>
          <a:p>
            <a:pPr lvl="2">
              <a:buFont typeface="Courier New" panose="02070309020205020404" pitchFamily="49" charset="0"/>
              <a:buChar char="o"/>
            </a:pPr>
            <a:r>
              <a:rPr lang="en-US" sz="1200" dirty="0"/>
              <a:t>MSPs stated their biggest market challenges are</a:t>
            </a:r>
          </a:p>
          <a:p>
            <a:pPr lvl="3"/>
            <a:r>
              <a:rPr lang="en-US" sz="1200" dirty="0"/>
              <a:t>New customer acquisition</a:t>
            </a:r>
          </a:p>
          <a:p>
            <a:pPr lvl="3"/>
            <a:r>
              <a:rPr lang="en-US" sz="1200" dirty="0"/>
              <a:t>Customer budget constraints</a:t>
            </a:r>
          </a:p>
          <a:p>
            <a:pPr lvl="3"/>
            <a:r>
              <a:rPr lang="en-US" sz="1200" dirty="0"/>
              <a:t>Bringing in new skilled staff</a:t>
            </a:r>
          </a:p>
        </p:txBody>
      </p:sp>
      <p:sp>
        <p:nvSpPr>
          <p:cNvPr id="3" name="TextBox 2">
            <a:extLst>
              <a:ext uri="{FF2B5EF4-FFF2-40B4-BE49-F238E27FC236}">
                <a16:creationId xmlns:a16="http://schemas.microsoft.com/office/drawing/2014/main" id="{E0A1FFC7-1D16-B7FA-5D2D-A8D6102D32C5}"/>
              </a:ext>
            </a:extLst>
          </p:cNvPr>
          <p:cNvSpPr txBox="1"/>
          <p:nvPr/>
        </p:nvSpPr>
        <p:spPr>
          <a:xfrm>
            <a:off x="278932" y="4629541"/>
            <a:ext cx="4030011" cy="215444"/>
          </a:xfrm>
          <a:prstGeom prst="rect">
            <a:avLst/>
          </a:prstGeom>
          <a:noFill/>
          <a:effectLst/>
        </p:spPr>
        <p:txBody>
          <a:bodyPr wrap="square" lIns="90000" rIns="90000" rtlCol="0" anchor="t">
            <a:spAutoFit/>
          </a:bodyPr>
          <a:lstStyle/>
          <a:p>
            <a:pPr algn="l"/>
            <a:r>
              <a:rPr lang="en-US" sz="800" dirty="0"/>
              <a:t>Source: Canalys (an Informa Tech company)</a:t>
            </a:r>
          </a:p>
        </p:txBody>
      </p:sp>
      <p:sp>
        <p:nvSpPr>
          <p:cNvPr id="2" name="txtboxCopyrightLine">
            <a:extLst>
              <a:ext uri="{FF2B5EF4-FFF2-40B4-BE49-F238E27FC236}">
                <a16:creationId xmlns:a16="http://schemas.microsoft.com/office/drawing/2014/main" id="{12899FAA-F4C7-5EA3-14AB-29FA6EA1F5DB}"/>
              </a:ext>
            </a:extLst>
          </p:cNvPr>
          <p:cNvSpPr txBox="1"/>
          <p:nvPr/>
        </p:nvSpPr>
        <p:spPr>
          <a:xfrm>
            <a:off x="5207629" y="4666262"/>
            <a:ext cx="690434" cy="110780"/>
          </a:xfrm>
          <a:prstGeom prst="rect">
            <a:avLst/>
          </a:prstGeom>
        </p:spPr>
        <p:txBody>
          <a:bodyPr vert="horz" lIns="0" tIns="0" rIns="0" bIns="0"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eaLnBrk="0"/>
            <a:r>
              <a:rPr lang="en-US" sz="800" b="0" i="0" u="none" baseline="0" dirty="0">
                <a:solidFill>
                  <a:srgbClr val="000000"/>
                </a:solidFill>
                <a:latin typeface="Calibri" panose="020F0502020204030204" pitchFamily="34" charset="0"/>
              </a:rPr>
              <a:t>© 2024 Omdia</a:t>
            </a:r>
          </a:p>
        </p:txBody>
      </p:sp>
      <p:pic>
        <p:nvPicPr>
          <p:cNvPr id="4" name="Picture 3">
            <a:extLst>
              <a:ext uri="{FF2B5EF4-FFF2-40B4-BE49-F238E27FC236}">
                <a16:creationId xmlns:a16="http://schemas.microsoft.com/office/drawing/2014/main" id="{D29DC764-8414-8A90-AB9D-0393FDED5E56}"/>
              </a:ext>
            </a:extLst>
          </p:cNvPr>
          <p:cNvPicPr>
            <a:picLocks noChangeAspect="1"/>
          </p:cNvPicPr>
          <p:nvPr/>
        </p:nvPicPr>
        <p:blipFill>
          <a:blip r:embed="rId3"/>
          <a:stretch>
            <a:fillRect/>
          </a:stretch>
        </p:blipFill>
        <p:spPr>
          <a:xfrm>
            <a:off x="278932" y="1200243"/>
            <a:ext cx="5817068" cy="3429297"/>
          </a:xfrm>
          <a:prstGeom prst="rect">
            <a:avLst/>
          </a:prstGeom>
        </p:spPr>
      </p:pic>
      <p:sp>
        <p:nvSpPr>
          <p:cNvPr id="9" name="Speech Bubble: Rectangle with Corners Rounded 8">
            <a:extLst>
              <a:ext uri="{FF2B5EF4-FFF2-40B4-BE49-F238E27FC236}">
                <a16:creationId xmlns:a16="http://schemas.microsoft.com/office/drawing/2014/main" id="{E097A201-76FA-5520-CE77-DBC8DCE4365A}"/>
              </a:ext>
            </a:extLst>
          </p:cNvPr>
          <p:cNvSpPr/>
          <p:nvPr/>
        </p:nvSpPr>
        <p:spPr>
          <a:xfrm>
            <a:off x="278932" y="4860596"/>
            <a:ext cx="6159190" cy="892330"/>
          </a:xfrm>
          <a:prstGeom prst="wedgeRoundRectCallout">
            <a:avLst>
              <a:gd name="adj1" fmla="val -10470"/>
              <a:gd name="adj2" fmla="val 67160"/>
              <a:gd name="adj3" fmla="val 16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l"/>
            <a:r>
              <a:rPr lang="en-US" sz="1600" i="1" dirty="0">
                <a:solidFill>
                  <a:schemeClr val="bg1"/>
                </a:solidFill>
              </a:rPr>
              <a:t>“The MSPs at the highest level treat their MSPs like an actual business. They’re businesspeople first; they’re technology people second.”</a:t>
            </a:r>
          </a:p>
          <a:p>
            <a:r>
              <a:rPr lang="en-US" sz="1600" dirty="0">
                <a:solidFill>
                  <a:schemeClr val="bg1"/>
                </a:solidFill>
              </a:rPr>
              <a:t>– Fred Voccola, CEO at Kaseya (Keynote: </a:t>
            </a:r>
            <a:r>
              <a:rPr lang="en-US" sz="1600" i="0" dirty="0">
                <a:solidFill>
                  <a:schemeClr val="bg1"/>
                </a:solidFill>
                <a:effectLst/>
                <a:latin typeface="OpenSans"/>
              </a:rPr>
              <a:t>Channel Futures Interview)</a:t>
            </a:r>
          </a:p>
        </p:txBody>
      </p:sp>
    </p:spTree>
    <p:extLst>
      <p:ext uri="{BB962C8B-B14F-4D97-AF65-F5344CB8AC3E}">
        <p14:creationId xmlns:p14="http://schemas.microsoft.com/office/powerpoint/2010/main" val="1847970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781CB6A-8166-41C5-A5F6-F0C0C504EE47}"/>
              </a:ext>
            </a:extLst>
          </p:cNvPr>
          <p:cNvSpPr>
            <a:spLocks noGrp="1"/>
          </p:cNvSpPr>
          <p:nvPr>
            <p:ph type="title"/>
          </p:nvPr>
        </p:nvSpPr>
        <p:spPr>
          <a:xfrm>
            <a:off x="348314" y="476250"/>
            <a:ext cx="6130015" cy="684214"/>
          </a:xfrm>
        </p:spPr>
        <p:txBody>
          <a:bodyPr/>
          <a:lstStyle/>
          <a:p>
            <a:r>
              <a:rPr lang="en-US" sz="2600" dirty="0"/>
              <a:t>Better decisions faster: The worst decision made is no decision, be decisive (1/2)</a:t>
            </a:r>
          </a:p>
        </p:txBody>
      </p:sp>
      <p:sp>
        <p:nvSpPr>
          <p:cNvPr id="8" name="Content Placeholder 7">
            <a:extLst>
              <a:ext uri="{FF2B5EF4-FFF2-40B4-BE49-F238E27FC236}">
                <a16:creationId xmlns:a16="http://schemas.microsoft.com/office/drawing/2014/main" id="{0EBB8CF6-F2E8-4F16-A530-C8E9164AAA66}"/>
              </a:ext>
            </a:extLst>
          </p:cNvPr>
          <p:cNvSpPr>
            <a:spLocks noGrp="1"/>
          </p:cNvSpPr>
          <p:nvPr>
            <p:ph idx="4294967295"/>
          </p:nvPr>
        </p:nvSpPr>
        <p:spPr>
          <a:xfrm>
            <a:off x="350838" y="1320277"/>
            <a:ext cx="5745162" cy="4578350"/>
          </a:xfrm>
        </p:spPr>
        <p:txBody>
          <a:bodyPr/>
          <a:lstStyle/>
          <a:p>
            <a:pPr>
              <a:spcBef>
                <a:spcPts val="200"/>
              </a:spcBef>
              <a:spcAft>
                <a:spcPts val="200"/>
              </a:spcAft>
            </a:pPr>
            <a:r>
              <a:rPr lang="en-US" sz="1800" b="1" dirty="0">
                <a:solidFill>
                  <a:srgbClr val="7030A0"/>
                </a:solidFill>
              </a:rPr>
              <a:t>Keynote: “</a:t>
            </a:r>
            <a:r>
              <a:rPr lang="en-US" sz="1800" b="1" dirty="0"/>
              <a:t>Better Decisions Faster” by Paul Epstein.</a:t>
            </a:r>
            <a:endParaRPr lang="en-US" sz="1800" b="1" dirty="0">
              <a:solidFill>
                <a:srgbClr val="7030A0"/>
              </a:solidFill>
            </a:endParaRPr>
          </a:p>
          <a:p>
            <a:pPr lvl="1">
              <a:spcBef>
                <a:spcPts val="200"/>
              </a:spcBef>
              <a:spcAft>
                <a:spcPts val="200"/>
              </a:spcAft>
            </a:pPr>
            <a:r>
              <a:rPr lang="en-US" dirty="0"/>
              <a:t>Paul spent 15 years in leadership roles in the NFL and NBA, is a two-time bestselling author, and founder of the “Win Monday” Community. </a:t>
            </a:r>
          </a:p>
          <a:p>
            <a:pPr lvl="1">
              <a:spcBef>
                <a:spcPts val="200"/>
              </a:spcBef>
              <a:spcAft>
                <a:spcPts val="200"/>
              </a:spcAft>
            </a:pPr>
            <a:r>
              <a:rPr lang="en-US" dirty="0"/>
              <a:t>He gave a very powerful presentation which focused on helping us develop better decision-making skills and transitioning from an MVP (most valuable player) to an MVD (most valuable decision-maker) mentality.</a:t>
            </a:r>
          </a:p>
          <a:p>
            <a:pPr>
              <a:spcBef>
                <a:spcPts val="200"/>
              </a:spcBef>
              <a:spcAft>
                <a:spcPts val="200"/>
              </a:spcAft>
            </a:pPr>
            <a:r>
              <a:rPr lang="en-US" sz="1800" b="1" dirty="0">
                <a:solidFill>
                  <a:srgbClr val="7030A0"/>
                </a:solidFill>
              </a:rPr>
              <a:t>Key takeaways:</a:t>
            </a:r>
          </a:p>
          <a:p>
            <a:pPr lvl="1">
              <a:spcBef>
                <a:spcPts val="200"/>
              </a:spcBef>
              <a:spcAft>
                <a:spcPts val="200"/>
              </a:spcAft>
            </a:pPr>
            <a:r>
              <a:rPr lang="en-US" kern="100" dirty="0">
                <a:ea typeface="Calibri" panose="020F0502020204030204" pitchFamily="34" charset="0"/>
                <a:cs typeface="Times New Roman" panose="02020603050405020304" pitchFamily="18" charset="0"/>
              </a:rPr>
              <a:t>85% of people say the inability to make decisions is having a negative impact on their quality of life.</a:t>
            </a:r>
          </a:p>
          <a:p>
            <a:pPr lvl="1">
              <a:spcBef>
                <a:spcPts val="200"/>
              </a:spcBef>
              <a:spcAft>
                <a:spcPts val="200"/>
              </a:spcAft>
            </a:pPr>
            <a:r>
              <a:rPr lang="en-US" kern="100" dirty="0">
                <a:ea typeface="Calibri" panose="020F0502020204030204" pitchFamily="34" charset="0"/>
                <a:cs typeface="Times New Roman" panose="02020603050405020304" pitchFamily="18" charset="0"/>
              </a:rPr>
              <a:t>On average, people make 35,000 decisions everyday.</a:t>
            </a:r>
          </a:p>
          <a:p>
            <a:pPr lvl="1">
              <a:spcBef>
                <a:spcPts val="200"/>
              </a:spcBef>
              <a:spcAft>
                <a:spcPts val="200"/>
              </a:spcAft>
            </a:pPr>
            <a:r>
              <a:rPr lang="en-US" kern="100" dirty="0">
                <a:ea typeface="Calibri" panose="020F0502020204030204" pitchFamily="34" charset="0"/>
                <a:cs typeface="Times New Roman" panose="02020603050405020304" pitchFamily="18" charset="0"/>
              </a:rPr>
              <a:t>To make the best decisions, focus three key areas.</a:t>
            </a:r>
          </a:p>
          <a:p>
            <a:pPr lvl="2">
              <a:spcBef>
                <a:spcPts val="200"/>
              </a:spcBef>
              <a:spcAft>
                <a:spcPts val="200"/>
              </a:spcAft>
            </a:pPr>
            <a:r>
              <a:rPr lang="en-US" kern="100" dirty="0">
                <a:ea typeface="Calibri" panose="020F0502020204030204" pitchFamily="34" charset="0"/>
                <a:cs typeface="Times New Roman" panose="02020603050405020304" pitchFamily="18" charset="0"/>
              </a:rPr>
              <a:t>Head-mindset (Do you think it is good idea).</a:t>
            </a:r>
          </a:p>
          <a:p>
            <a:pPr lvl="2">
              <a:spcBef>
                <a:spcPts val="200"/>
              </a:spcBef>
              <a:spcAft>
                <a:spcPts val="200"/>
              </a:spcAft>
            </a:pPr>
            <a:r>
              <a:rPr lang="en-US" kern="100" dirty="0">
                <a:ea typeface="Calibri" panose="020F0502020204030204" pitchFamily="34" charset="0"/>
                <a:cs typeface="Times New Roman" panose="02020603050405020304" pitchFamily="18" charset="0"/>
              </a:rPr>
              <a:t>Heart-authenticity (Do you feel it is a good idea).</a:t>
            </a:r>
          </a:p>
          <a:p>
            <a:pPr lvl="2">
              <a:spcBef>
                <a:spcPts val="200"/>
              </a:spcBef>
              <a:spcAft>
                <a:spcPts val="200"/>
              </a:spcAft>
            </a:pPr>
            <a:r>
              <a:rPr lang="en-US" kern="100" dirty="0">
                <a:ea typeface="Calibri" panose="020F0502020204030204" pitchFamily="34" charset="0"/>
                <a:cs typeface="Times New Roman" panose="02020603050405020304" pitchFamily="18" charset="0"/>
              </a:rPr>
              <a:t>Hands-actions (Do it).</a:t>
            </a:r>
          </a:p>
          <a:p>
            <a:pPr lvl="1">
              <a:spcBef>
                <a:spcPts val="200"/>
              </a:spcBef>
              <a:spcAft>
                <a:spcPts val="200"/>
              </a:spcAft>
            </a:pPr>
            <a:r>
              <a:rPr lang="en-US" kern="100" dirty="0">
                <a:ea typeface="Calibri" panose="020F0502020204030204" pitchFamily="34" charset="0"/>
                <a:cs typeface="Times New Roman" panose="02020603050405020304" pitchFamily="18" charset="0"/>
              </a:rPr>
              <a:t>Decisiveness is a unique trait of successful people, regardless of results or  outcomes (success/ failure) they’re able to capitalize on every opportunity.</a:t>
            </a:r>
          </a:p>
        </p:txBody>
      </p:sp>
      <p:pic>
        <p:nvPicPr>
          <p:cNvPr id="4" name="Picture 3">
            <a:extLst>
              <a:ext uri="{FF2B5EF4-FFF2-40B4-BE49-F238E27FC236}">
                <a16:creationId xmlns:a16="http://schemas.microsoft.com/office/drawing/2014/main" id="{BC4F388F-9C8C-05DF-E003-A41BB524EAE3}"/>
              </a:ext>
            </a:extLst>
          </p:cNvPr>
          <p:cNvPicPr>
            <a:picLocks noChangeAspect="1"/>
          </p:cNvPicPr>
          <p:nvPr/>
        </p:nvPicPr>
        <p:blipFill>
          <a:blip r:embed="rId3"/>
          <a:stretch>
            <a:fillRect/>
          </a:stretch>
        </p:blipFill>
        <p:spPr>
          <a:xfrm>
            <a:off x="6398413" y="476250"/>
            <a:ext cx="5442749" cy="2818432"/>
          </a:xfrm>
          <a:prstGeom prst="rect">
            <a:avLst/>
          </a:prstGeom>
        </p:spPr>
      </p:pic>
      <p:pic>
        <p:nvPicPr>
          <p:cNvPr id="6" name="Picture 5">
            <a:extLst>
              <a:ext uri="{FF2B5EF4-FFF2-40B4-BE49-F238E27FC236}">
                <a16:creationId xmlns:a16="http://schemas.microsoft.com/office/drawing/2014/main" id="{29E1F424-8409-2F08-6C8B-02446905E0FD}"/>
              </a:ext>
            </a:extLst>
          </p:cNvPr>
          <p:cNvPicPr>
            <a:picLocks noChangeAspect="1"/>
          </p:cNvPicPr>
          <p:nvPr/>
        </p:nvPicPr>
        <p:blipFill>
          <a:blip r:embed="rId4"/>
          <a:stretch>
            <a:fillRect/>
          </a:stretch>
        </p:blipFill>
        <p:spPr>
          <a:xfrm>
            <a:off x="6392062" y="3390866"/>
            <a:ext cx="5449100" cy="2458133"/>
          </a:xfrm>
          <a:prstGeom prst="rect">
            <a:avLst/>
          </a:prstGeom>
        </p:spPr>
      </p:pic>
      <p:sp>
        <p:nvSpPr>
          <p:cNvPr id="9" name="txtboxInfographicSourceLine">
            <a:extLst>
              <a:ext uri="{FF2B5EF4-FFF2-40B4-BE49-F238E27FC236}">
                <a16:creationId xmlns:a16="http://schemas.microsoft.com/office/drawing/2014/main" id="{127AF853-7EDF-7796-55E9-99C53D7B90D8}"/>
              </a:ext>
            </a:extLst>
          </p:cNvPr>
          <p:cNvSpPr txBox="1"/>
          <p:nvPr/>
        </p:nvSpPr>
        <p:spPr>
          <a:xfrm>
            <a:off x="6297462" y="5830784"/>
            <a:ext cx="3459587" cy="276999"/>
          </a:xfrm>
          <a:prstGeom prst="rect">
            <a:avLst/>
          </a:prstGeom>
          <a:noFill/>
        </p:spPr>
        <p:txBody>
          <a:bodyPr wrap="square" lIns="72000" tIns="0" rIns="0" bIns="7200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Source: </a:t>
            </a:r>
            <a:r>
              <a:rPr lang="en-US" sz="800" dirty="0">
                <a:solidFill>
                  <a:prstClr val="black"/>
                </a:solidFill>
                <a:latin typeface="Calibri" panose="020F0502020204030204"/>
              </a:rPr>
              <a:t>MSP Summit 2024, photo taken by Omdia analysts, September</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2024</a:t>
            </a:r>
          </a:p>
        </p:txBody>
      </p:sp>
      <p:sp>
        <p:nvSpPr>
          <p:cNvPr id="10" name="txtboxCopyrightLine">
            <a:extLst>
              <a:ext uri="{FF2B5EF4-FFF2-40B4-BE49-F238E27FC236}">
                <a16:creationId xmlns:a16="http://schemas.microsoft.com/office/drawing/2014/main" id="{A4510D86-218D-046F-32F5-681B344A95BF}"/>
              </a:ext>
            </a:extLst>
          </p:cNvPr>
          <p:cNvSpPr txBox="1"/>
          <p:nvPr/>
        </p:nvSpPr>
        <p:spPr>
          <a:xfrm>
            <a:off x="10963853" y="5790904"/>
            <a:ext cx="690434" cy="215445"/>
          </a:xfrm>
          <a:prstGeom prst="rect">
            <a:avLst/>
          </a:prstGeom>
        </p:spPr>
        <p:txBody>
          <a:bodyPr vert="horz" lIns="0" tIns="0" rIns="0" bIns="0"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eaLnBrk="0"/>
            <a:r>
              <a:rPr lang="en-US" sz="800" b="0" i="0" u="none" baseline="0" dirty="0">
                <a:solidFill>
                  <a:srgbClr val="000000"/>
                </a:solidFill>
                <a:latin typeface="Calibri" panose="020F0502020204030204" pitchFamily="34" charset="0"/>
              </a:rPr>
              <a:t>© 2024 Omdia</a:t>
            </a:r>
          </a:p>
        </p:txBody>
      </p:sp>
    </p:spTree>
    <p:extLst>
      <p:ext uri="{BB962C8B-B14F-4D97-AF65-F5344CB8AC3E}">
        <p14:creationId xmlns:p14="http://schemas.microsoft.com/office/powerpoint/2010/main" val="4022853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781CB6A-8166-41C5-A5F6-F0C0C504EE47}"/>
              </a:ext>
            </a:extLst>
          </p:cNvPr>
          <p:cNvSpPr>
            <a:spLocks noGrp="1"/>
          </p:cNvSpPr>
          <p:nvPr>
            <p:ph type="title"/>
          </p:nvPr>
        </p:nvSpPr>
        <p:spPr>
          <a:xfrm>
            <a:off x="348314" y="476250"/>
            <a:ext cx="6130015" cy="684214"/>
          </a:xfrm>
        </p:spPr>
        <p:txBody>
          <a:bodyPr/>
          <a:lstStyle/>
          <a:p>
            <a:r>
              <a:rPr lang="en-US" sz="2600" dirty="0"/>
              <a:t>Better decisions faster: The worst decision made is no decision, be decisive (2/2)</a:t>
            </a:r>
          </a:p>
        </p:txBody>
      </p:sp>
      <p:sp>
        <p:nvSpPr>
          <p:cNvPr id="8" name="Content Placeholder 7">
            <a:extLst>
              <a:ext uri="{FF2B5EF4-FFF2-40B4-BE49-F238E27FC236}">
                <a16:creationId xmlns:a16="http://schemas.microsoft.com/office/drawing/2014/main" id="{0EBB8CF6-F2E8-4F16-A530-C8E9164AAA66}"/>
              </a:ext>
            </a:extLst>
          </p:cNvPr>
          <p:cNvSpPr>
            <a:spLocks noGrp="1"/>
          </p:cNvSpPr>
          <p:nvPr>
            <p:ph idx="4294967295"/>
          </p:nvPr>
        </p:nvSpPr>
        <p:spPr>
          <a:xfrm>
            <a:off x="350837" y="1320277"/>
            <a:ext cx="6507161" cy="3199965"/>
          </a:xfrm>
        </p:spPr>
        <p:txBody>
          <a:bodyPr/>
          <a:lstStyle/>
          <a:p>
            <a:pPr>
              <a:spcBef>
                <a:spcPts val="200"/>
              </a:spcBef>
              <a:spcAft>
                <a:spcPts val="200"/>
              </a:spcAft>
            </a:pPr>
            <a:r>
              <a:rPr lang="en-US" sz="1800" b="1" dirty="0">
                <a:solidFill>
                  <a:srgbClr val="7030A0"/>
                </a:solidFill>
              </a:rPr>
              <a:t>Key takeaways (Continued):</a:t>
            </a:r>
          </a:p>
          <a:p>
            <a:pPr lvl="1">
              <a:spcBef>
                <a:spcPts val="200"/>
              </a:spcBef>
              <a:spcAft>
                <a:spcPts val="200"/>
              </a:spcAft>
            </a:pPr>
            <a:r>
              <a:rPr lang="en-US" kern="100" dirty="0">
                <a:ea typeface="Calibri" panose="020F0502020204030204" pitchFamily="34" charset="0"/>
                <a:cs typeface="Times New Roman" panose="02020603050405020304" pitchFamily="18" charset="0"/>
              </a:rPr>
              <a:t>Finding your Why is critical to finding purpose</a:t>
            </a:r>
          </a:p>
          <a:p>
            <a:pPr lvl="2">
              <a:spcBef>
                <a:spcPts val="200"/>
              </a:spcBef>
              <a:spcAft>
                <a:spcPts val="200"/>
              </a:spcAft>
            </a:pPr>
            <a:r>
              <a:rPr lang="en-US" kern="100" dirty="0">
                <a:ea typeface="Calibri" panose="020F0502020204030204" pitchFamily="34" charset="0"/>
                <a:cs typeface="Times New Roman" panose="02020603050405020304" pitchFamily="18" charset="0"/>
              </a:rPr>
              <a:t>The two most important days in your life are the day you are born and the day you find out why.</a:t>
            </a:r>
          </a:p>
          <a:p>
            <a:pPr lvl="1">
              <a:spcBef>
                <a:spcPts val="200"/>
              </a:spcBef>
              <a:spcAft>
                <a:spcPts val="200"/>
              </a:spcAft>
            </a:pPr>
            <a:r>
              <a:rPr lang="en-US" kern="100" dirty="0">
                <a:ea typeface="Calibri" panose="020F0502020204030204" pitchFamily="34" charset="0"/>
                <a:cs typeface="Times New Roman" panose="02020603050405020304" pitchFamily="18" charset="0"/>
              </a:rPr>
              <a:t>The most successful people in life have alignment between the </a:t>
            </a:r>
          </a:p>
          <a:p>
            <a:pPr lvl="2">
              <a:spcBef>
                <a:spcPts val="200"/>
              </a:spcBef>
              <a:spcAft>
                <a:spcPts val="200"/>
              </a:spcAft>
            </a:pPr>
            <a:r>
              <a:rPr lang="en-US" kern="100" dirty="0">
                <a:ea typeface="Calibri" panose="020F0502020204030204" pitchFamily="34" charset="0"/>
                <a:cs typeface="Times New Roman" panose="02020603050405020304" pitchFamily="18" charset="0"/>
              </a:rPr>
              <a:t>Outer layers (How you show up- Your decisions and actions).</a:t>
            </a:r>
          </a:p>
          <a:p>
            <a:pPr lvl="2">
              <a:spcBef>
                <a:spcPts val="200"/>
              </a:spcBef>
              <a:spcAft>
                <a:spcPts val="200"/>
              </a:spcAft>
            </a:pPr>
            <a:r>
              <a:rPr lang="en-US" kern="100" dirty="0">
                <a:ea typeface="Calibri" panose="020F0502020204030204" pitchFamily="34" charset="0"/>
                <a:cs typeface="Times New Roman" panose="02020603050405020304" pitchFamily="18" charset="0"/>
              </a:rPr>
              <a:t>Inner layers (Who you are- Your ‘why’, values, and the beliefs you stand for). </a:t>
            </a:r>
          </a:p>
          <a:p>
            <a:pPr lvl="1">
              <a:spcBef>
                <a:spcPts val="200"/>
              </a:spcBef>
              <a:spcAft>
                <a:spcPts val="200"/>
              </a:spcAft>
            </a:pPr>
            <a:r>
              <a:rPr lang="en-US" kern="100" dirty="0">
                <a:ea typeface="Calibri" panose="020F0502020204030204" pitchFamily="34" charset="0"/>
                <a:cs typeface="Times New Roman" panose="02020603050405020304" pitchFamily="18" charset="0"/>
              </a:rPr>
              <a:t>Adversity does not Build character, it Reveals it.</a:t>
            </a:r>
          </a:p>
          <a:p>
            <a:pPr lvl="2">
              <a:spcBef>
                <a:spcPts val="200"/>
              </a:spcBef>
              <a:spcAft>
                <a:spcPts val="200"/>
              </a:spcAft>
            </a:pPr>
            <a:r>
              <a:rPr lang="en-US" kern="100" dirty="0">
                <a:ea typeface="Calibri" panose="020F0502020204030204" pitchFamily="34" charset="0"/>
                <a:cs typeface="Times New Roman" panose="02020603050405020304" pitchFamily="18" charset="0"/>
              </a:rPr>
              <a:t>The goal of every week should be to ‘Win Monday’ because Monday is birthplace of momentum.</a:t>
            </a:r>
          </a:p>
          <a:p>
            <a:pPr lvl="3">
              <a:spcBef>
                <a:spcPts val="200"/>
              </a:spcBef>
              <a:spcAft>
                <a:spcPts val="200"/>
              </a:spcAft>
            </a:pPr>
            <a:r>
              <a:rPr lang="en-US" kern="100" dirty="0">
                <a:ea typeface="Calibri" panose="020F0502020204030204" pitchFamily="34" charset="0"/>
                <a:cs typeface="Times New Roman" panose="02020603050405020304" pitchFamily="18" charset="0"/>
              </a:rPr>
              <a:t>Every Monday, we should identify one occasion to transform a “No because” response to a “Yes if” opportunity. “Yes if”, is an optimistic approach vs. “No, because” is a dream killer, pessimistic approach.</a:t>
            </a:r>
          </a:p>
        </p:txBody>
      </p:sp>
      <p:pic>
        <p:nvPicPr>
          <p:cNvPr id="5" name="Picture 4">
            <a:extLst>
              <a:ext uri="{FF2B5EF4-FFF2-40B4-BE49-F238E27FC236}">
                <a16:creationId xmlns:a16="http://schemas.microsoft.com/office/drawing/2014/main" id="{AAA45761-04FB-C0AB-784D-1F7621BA341C}"/>
              </a:ext>
            </a:extLst>
          </p:cNvPr>
          <p:cNvPicPr>
            <a:picLocks noChangeAspect="1"/>
          </p:cNvPicPr>
          <p:nvPr/>
        </p:nvPicPr>
        <p:blipFill>
          <a:blip r:embed="rId3"/>
          <a:stretch>
            <a:fillRect/>
          </a:stretch>
        </p:blipFill>
        <p:spPr>
          <a:xfrm>
            <a:off x="7159297" y="3240628"/>
            <a:ext cx="4518586" cy="2348225"/>
          </a:xfrm>
          <a:prstGeom prst="rect">
            <a:avLst/>
          </a:prstGeom>
        </p:spPr>
      </p:pic>
      <p:pic>
        <p:nvPicPr>
          <p:cNvPr id="3" name="Picture 2">
            <a:extLst>
              <a:ext uri="{FF2B5EF4-FFF2-40B4-BE49-F238E27FC236}">
                <a16:creationId xmlns:a16="http://schemas.microsoft.com/office/drawing/2014/main" id="{747B736E-52E6-F995-584D-44A6BDD91BEF}"/>
              </a:ext>
            </a:extLst>
          </p:cNvPr>
          <p:cNvPicPr>
            <a:picLocks noChangeAspect="1"/>
          </p:cNvPicPr>
          <p:nvPr/>
        </p:nvPicPr>
        <p:blipFill>
          <a:blip r:embed="rId4"/>
          <a:stretch>
            <a:fillRect/>
          </a:stretch>
        </p:blipFill>
        <p:spPr>
          <a:xfrm>
            <a:off x="6996022" y="752328"/>
            <a:ext cx="4845137" cy="2571431"/>
          </a:xfrm>
          <a:prstGeom prst="rect">
            <a:avLst/>
          </a:prstGeom>
        </p:spPr>
      </p:pic>
      <p:pic>
        <p:nvPicPr>
          <p:cNvPr id="6" name="Picture 5">
            <a:extLst>
              <a:ext uri="{FF2B5EF4-FFF2-40B4-BE49-F238E27FC236}">
                <a16:creationId xmlns:a16="http://schemas.microsoft.com/office/drawing/2014/main" id="{51675154-56D1-07C1-78D2-53480C285D0C}"/>
              </a:ext>
            </a:extLst>
          </p:cNvPr>
          <p:cNvPicPr>
            <a:picLocks noChangeAspect="1"/>
          </p:cNvPicPr>
          <p:nvPr/>
        </p:nvPicPr>
        <p:blipFill>
          <a:blip r:embed="rId5"/>
          <a:stretch>
            <a:fillRect/>
          </a:stretch>
        </p:blipFill>
        <p:spPr>
          <a:xfrm>
            <a:off x="2096262" y="4520242"/>
            <a:ext cx="2641968" cy="1486107"/>
          </a:xfrm>
          <a:prstGeom prst="rect">
            <a:avLst/>
          </a:prstGeom>
        </p:spPr>
      </p:pic>
      <p:sp>
        <p:nvSpPr>
          <p:cNvPr id="4" name="txtboxInfographicSourceLine">
            <a:extLst>
              <a:ext uri="{FF2B5EF4-FFF2-40B4-BE49-F238E27FC236}">
                <a16:creationId xmlns:a16="http://schemas.microsoft.com/office/drawing/2014/main" id="{3BB6291D-BC6F-3BF7-BADA-67C2B8A7B97F}"/>
              </a:ext>
            </a:extLst>
          </p:cNvPr>
          <p:cNvSpPr txBox="1"/>
          <p:nvPr/>
        </p:nvSpPr>
        <p:spPr>
          <a:xfrm>
            <a:off x="6776785" y="5541374"/>
            <a:ext cx="3459587" cy="276999"/>
          </a:xfrm>
          <a:prstGeom prst="rect">
            <a:avLst/>
          </a:prstGeom>
          <a:noFill/>
        </p:spPr>
        <p:txBody>
          <a:bodyPr wrap="square" lIns="72000" tIns="0" rIns="0" bIns="7200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Source: </a:t>
            </a:r>
            <a:r>
              <a:rPr lang="en-US" sz="800" dirty="0">
                <a:solidFill>
                  <a:prstClr val="black"/>
                </a:solidFill>
                <a:latin typeface="Calibri" panose="020F0502020204030204"/>
              </a:rPr>
              <a:t>MSP Summit 2024, photo taken by Omdia analysts, September</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2024</a:t>
            </a:r>
          </a:p>
        </p:txBody>
      </p:sp>
      <p:sp>
        <p:nvSpPr>
          <p:cNvPr id="9" name="txtboxCopyrightLine">
            <a:extLst>
              <a:ext uri="{FF2B5EF4-FFF2-40B4-BE49-F238E27FC236}">
                <a16:creationId xmlns:a16="http://schemas.microsoft.com/office/drawing/2014/main" id="{150A94FD-CF8C-AABC-1A84-BFB8D96229EA}"/>
              </a:ext>
            </a:extLst>
          </p:cNvPr>
          <p:cNvSpPr txBox="1"/>
          <p:nvPr/>
        </p:nvSpPr>
        <p:spPr>
          <a:xfrm>
            <a:off x="11069087" y="5541374"/>
            <a:ext cx="690434" cy="215445"/>
          </a:xfrm>
          <a:prstGeom prst="rect">
            <a:avLst/>
          </a:prstGeom>
        </p:spPr>
        <p:txBody>
          <a:bodyPr vert="horz" lIns="0" tIns="0" rIns="0" bIns="0"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eaLnBrk="0"/>
            <a:r>
              <a:rPr lang="en-US" sz="800" b="0" i="0" u="none" baseline="0" dirty="0">
                <a:solidFill>
                  <a:srgbClr val="000000"/>
                </a:solidFill>
                <a:latin typeface="Calibri" panose="020F0502020204030204" pitchFamily="34" charset="0"/>
              </a:rPr>
              <a:t>© 2024 Omdia</a:t>
            </a:r>
          </a:p>
        </p:txBody>
      </p:sp>
    </p:spTree>
    <p:extLst>
      <p:ext uri="{BB962C8B-B14F-4D97-AF65-F5344CB8AC3E}">
        <p14:creationId xmlns:p14="http://schemas.microsoft.com/office/powerpoint/2010/main" val="2666848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781CB6A-8166-41C5-A5F6-F0C0C504EE47}"/>
              </a:ext>
            </a:extLst>
          </p:cNvPr>
          <p:cNvSpPr>
            <a:spLocks noGrp="1"/>
          </p:cNvSpPr>
          <p:nvPr>
            <p:ph type="title"/>
          </p:nvPr>
        </p:nvSpPr>
        <p:spPr>
          <a:xfrm>
            <a:off x="348313" y="476250"/>
            <a:ext cx="11486499" cy="684214"/>
          </a:xfrm>
        </p:spPr>
        <p:txBody>
          <a:bodyPr/>
          <a:lstStyle/>
          <a:p>
            <a:r>
              <a:rPr lang="en-US" dirty="0"/>
              <a:t>Vertical-specific AI applications represent massive opportunities</a:t>
            </a:r>
          </a:p>
        </p:txBody>
      </p:sp>
      <p:sp>
        <p:nvSpPr>
          <p:cNvPr id="8" name="Content Placeholder 7">
            <a:extLst>
              <a:ext uri="{FF2B5EF4-FFF2-40B4-BE49-F238E27FC236}">
                <a16:creationId xmlns:a16="http://schemas.microsoft.com/office/drawing/2014/main" id="{0EBB8CF6-F2E8-4F16-A530-C8E9164AAA66}"/>
              </a:ext>
            </a:extLst>
          </p:cNvPr>
          <p:cNvSpPr>
            <a:spLocks noGrp="1"/>
          </p:cNvSpPr>
          <p:nvPr>
            <p:ph idx="1"/>
          </p:nvPr>
        </p:nvSpPr>
        <p:spPr>
          <a:xfrm>
            <a:off x="366242" y="1051821"/>
            <a:ext cx="7365417" cy="5014001"/>
          </a:xfrm>
        </p:spPr>
        <p:txBody>
          <a:bodyPr/>
          <a:lstStyle/>
          <a:p>
            <a:r>
              <a:rPr lang="en-US" sz="1800" b="1" dirty="0">
                <a:solidFill>
                  <a:srgbClr val="7030A0"/>
                </a:solidFill>
              </a:rPr>
              <a:t>Keynote: </a:t>
            </a:r>
            <a:r>
              <a:rPr lang="en-US" sz="1800" b="1" dirty="0"/>
              <a:t>“Smarter AI for All”, led by Cassie Jeppson, Director Channel Programs and Operational Strategy at Lenovo.</a:t>
            </a:r>
          </a:p>
          <a:p>
            <a:pPr>
              <a:buFont typeface="Arial" panose="020B0604020202020204" pitchFamily="34" charset="0"/>
              <a:buChar char="•"/>
            </a:pPr>
            <a:r>
              <a:rPr lang="en-US" sz="1800" b="1" dirty="0">
                <a:solidFill>
                  <a:srgbClr val="7030A0"/>
                </a:solidFill>
              </a:rPr>
              <a:t>Key takeaways:</a:t>
            </a:r>
          </a:p>
          <a:p>
            <a:pPr lvl="1">
              <a:buFont typeface="Courier New" panose="02070309020205020404" pitchFamily="49" charset="0"/>
              <a:buChar char="o"/>
            </a:pPr>
            <a:r>
              <a:rPr lang="en-US" sz="1200" dirty="0">
                <a:effectLst/>
                <a:ea typeface="Aptos" panose="020B0004020202020204" pitchFamily="34" charset="0"/>
                <a:cs typeface="Times New Roman" panose="02020603050405020304" pitchFamily="18" charset="0"/>
              </a:rPr>
              <a:t>The total addressable market for AI is expected to reach over $400 billion by 2027. </a:t>
            </a:r>
          </a:p>
          <a:p>
            <a:pPr lvl="1">
              <a:buFont typeface="Courier New" panose="02070309020205020404" pitchFamily="49" charset="0"/>
              <a:buChar char="o"/>
            </a:pPr>
            <a:r>
              <a:rPr lang="en-US" sz="1200" dirty="0">
                <a:cs typeface="Times New Roman" panose="02020603050405020304" pitchFamily="18" charset="0"/>
              </a:rPr>
              <a:t>AI transforms the way businesses operate, such as s</a:t>
            </a:r>
            <a:r>
              <a:rPr lang="en-US" sz="1200" dirty="0">
                <a:effectLst/>
                <a:ea typeface="Aptos" panose="020B0004020202020204" pitchFamily="34" charset="0"/>
                <a:cs typeface="Times New Roman" panose="02020603050405020304" pitchFamily="18" charset="0"/>
              </a:rPr>
              <a:t>timulating creativity and improving productivity; optimizing processes via improved data analysis and decision-making; and providing real-time insights that improve outcomes.</a:t>
            </a:r>
          </a:p>
          <a:p>
            <a:pPr lvl="1">
              <a:buFont typeface="Courier New" panose="02070309020205020404" pitchFamily="49" charset="0"/>
              <a:buChar char="o"/>
            </a:pPr>
            <a:r>
              <a:rPr lang="en-US" sz="1200" dirty="0">
                <a:cs typeface="Times New Roman" panose="02020603050405020304" pitchFamily="18" charset="0"/>
              </a:rPr>
              <a:t>5 steps to build a fully managed, secure, scalable AI services portfolio	</a:t>
            </a:r>
          </a:p>
          <a:p>
            <a:pPr marL="588600" lvl="2" indent="-228600">
              <a:buFont typeface="+mj-lt"/>
              <a:buAutoNum type="arabicPeriod"/>
            </a:pPr>
            <a:r>
              <a:rPr lang="en-US" sz="1200" dirty="0">
                <a:cs typeface="Times New Roman" panose="02020603050405020304" pitchFamily="18" charset="0"/>
              </a:rPr>
              <a:t>AI discovery- identify ways to create value</a:t>
            </a:r>
          </a:p>
          <a:p>
            <a:pPr marL="588600" lvl="2" indent="-228600">
              <a:buFont typeface="+mj-lt"/>
              <a:buAutoNum type="arabicPeriod"/>
            </a:pPr>
            <a:r>
              <a:rPr lang="en-US" sz="1200" dirty="0">
                <a:cs typeface="Times New Roman" panose="02020603050405020304" pitchFamily="18" charset="0"/>
              </a:rPr>
              <a:t>Advisory- define outcomes, plan and roadmap</a:t>
            </a:r>
          </a:p>
          <a:p>
            <a:pPr marL="588600" lvl="2" indent="-228600">
              <a:buFont typeface="+mj-lt"/>
              <a:buAutoNum type="arabicPeriod"/>
            </a:pPr>
            <a:r>
              <a:rPr lang="en-US" sz="1200" dirty="0">
                <a:cs typeface="Times New Roman" panose="02020603050405020304" pitchFamily="18" charset="0"/>
              </a:rPr>
              <a:t>Fast Start- design and build critical AI elements to display outcomes</a:t>
            </a:r>
          </a:p>
          <a:p>
            <a:pPr marL="588600" lvl="2" indent="-228600">
              <a:buFont typeface="+mj-lt"/>
              <a:buAutoNum type="arabicPeriod"/>
            </a:pPr>
            <a:r>
              <a:rPr lang="en-US" sz="1200" dirty="0">
                <a:cs typeface="Times New Roman" panose="02020603050405020304" pitchFamily="18" charset="0"/>
              </a:rPr>
              <a:t>Deploy and scale- implement a secure and scalable AI system</a:t>
            </a:r>
          </a:p>
          <a:p>
            <a:pPr marL="588600" lvl="2" indent="-228600">
              <a:buFont typeface="+mj-lt"/>
              <a:buAutoNum type="arabicPeriod"/>
            </a:pPr>
            <a:r>
              <a:rPr lang="en-US" sz="1200" dirty="0">
                <a:cs typeface="Times New Roman" panose="02020603050405020304" pitchFamily="18" charset="0"/>
              </a:rPr>
              <a:t>Management- continuously manage and optimize AI systems</a:t>
            </a:r>
          </a:p>
          <a:p>
            <a:pPr lvl="1">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There are numerous verticals where MSPs can apply AI to support specific client needs: </a:t>
            </a:r>
          </a:p>
          <a:p>
            <a:pPr marL="588600" lvl="2" indent="-228600">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Manufacturing- predictive maintenance can reduce downtime by up to 40%.</a:t>
            </a:r>
          </a:p>
          <a:p>
            <a:pPr marL="588600" lvl="2" indent="-228600">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Healthcare- by 2025, 90% of hospitals will adopt AI for remote patient monitoring and early diagnostics.</a:t>
            </a:r>
          </a:p>
          <a:p>
            <a:pPr marL="588600" lvl="2" indent="-228600">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Finance- U.S. automobile lending firms will be able to cut losses by 23% annually using AI.</a:t>
            </a:r>
          </a:p>
          <a:p>
            <a:pPr marL="588600" lvl="2" indent="-228600">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Retail- AI will boost productivity by as much as +59% by 2035.</a:t>
            </a:r>
            <a:endParaRPr lang="en-US" sz="1200" b="1" dirty="0"/>
          </a:p>
        </p:txBody>
      </p:sp>
      <p:sp>
        <p:nvSpPr>
          <p:cNvPr id="2" name="txtboxCopyrightLine">
            <a:extLst>
              <a:ext uri="{FF2B5EF4-FFF2-40B4-BE49-F238E27FC236}">
                <a16:creationId xmlns:a16="http://schemas.microsoft.com/office/drawing/2014/main" id="{12899FAA-F4C7-5EA3-14AB-29FA6EA1F5DB}"/>
              </a:ext>
            </a:extLst>
          </p:cNvPr>
          <p:cNvSpPr txBox="1"/>
          <p:nvPr/>
        </p:nvSpPr>
        <p:spPr>
          <a:xfrm>
            <a:off x="11097902" y="3311755"/>
            <a:ext cx="680943" cy="301387"/>
          </a:xfrm>
          <a:prstGeom prst="rect">
            <a:avLst/>
          </a:prstGeom>
        </p:spPr>
        <p:txBody>
          <a:bodyPr vert="horz" lIns="0" tIns="0" rIns="0" bIns="0"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eaLnBrk="0"/>
            <a:r>
              <a:rPr lang="en-US" sz="800" b="0" i="0" u="none" baseline="0" dirty="0">
                <a:solidFill>
                  <a:srgbClr val="000000"/>
                </a:solidFill>
                <a:latin typeface="Calibri" panose="020F0502020204030204" pitchFamily="34" charset="0"/>
              </a:rPr>
              <a:t>© 2024 Omdia</a:t>
            </a:r>
          </a:p>
        </p:txBody>
      </p:sp>
      <p:pic>
        <p:nvPicPr>
          <p:cNvPr id="9" name="Picture 8">
            <a:extLst>
              <a:ext uri="{FF2B5EF4-FFF2-40B4-BE49-F238E27FC236}">
                <a16:creationId xmlns:a16="http://schemas.microsoft.com/office/drawing/2014/main" id="{DE9FD49D-9378-1DC6-4065-5F38A02B456E}"/>
              </a:ext>
            </a:extLst>
          </p:cNvPr>
          <p:cNvPicPr>
            <a:picLocks noChangeAspect="1"/>
          </p:cNvPicPr>
          <p:nvPr/>
        </p:nvPicPr>
        <p:blipFill>
          <a:blip r:embed="rId3"/>
          <a:stretch>
            <a:fillRect/>
          </a:stretch>
        </p:blipFill>
        <p:spPr>
          <a:xfrm>
            <a:off x="7654752" y="1160464"/>
            <a:ext cx="4124093" cy="2163179"/>
          </a:xfrm>
          <a:prstGeom prst="rect">
            <a:avLst/>
          </a:prstGeom>
        </p:spPr>
      </p:pic>
      <p:sp>
        <p:nvSpPr>
          <p:cNvPr id="3" name="txtboxInfographicSourceLine">
            <a:extLst>
              <a:ext uri="{FF2B5EF4-FFF2-40B4-BE49-F238E27FC236}">
                <a16:creationId xmlns:a16="http://schemas.microsoft.com/office/drawing/2014/main" id="{4555EF9F-8C86-FFFF-6630-1CB6CDE9B449}"/>
              </a:ext>
            </a:extLst>
          </p:cNvPr>
          <p:cNvSpPr txBox="1"/>
          <p:nvPr/>
        </p:nvSpPr>
        <p:spPr>
          <a:xfrm>
            <a:off x="7536327" y="3386949"/>
            <a:ext cx="3459587" cy="276999"/>
          </a:xfrm>
          <a:prstGeom prst="rect">
            <a:avLst/>
          </a:prstGeom>
          <a:noFill/>
        </p:spPr>
        <p:txBody>
          <a:bodyPr wrap="square" lIns="72000" tIns="0" rIns="0" bIns="7200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Source: </a:t>
            </a:r>
            <a:r>
              <a:rPr lang="en-US" sz="800" dirty="0">
                <a:solidFill>
                  <a:prstClr val="black"/>
                </a:solidFill>
                <a:latin typeface="Calibri" panose="020F0502020204030204"/>
              </a:rPr>
              <a:t>MSP Summit 2024, photo taken by Omdia analysts, September</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2024</a:t>
            </a:r>
          </a:p>
        </p:txBody>
      </p:sp>
    </p:spTree>
    <p:extLst>
      <p:ext uri="{BB962C8B-B14F-4D97-AF65-F5344CB8AC3E}">
        <p14:creationId xmlns:p14="http://schemas.microsoft.com/office/powerpoint/2010/main" val="1576580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781CB6A-8166-41C5-A5F6-F0C0C504EE47}"/>
              </a:ext>
            </a:extLst>
          </p:cNvPr>
          <p:cNvSpPr>
            <a:spLocks noGrp="1"/>
          </p:cNvSpPr>
          <p:nvPr>
            <p:ph type="title"/>
          </p:nvPr>
        </p:nvSpPr>
        <p:spPr>
          <a:xfrm>
            <a:off x="348313" y="476250"/>
            <a:ext cx="11486499" cy="684214"/>
          </a:xfrm>
        </p:spPr>
        <p:txBody>
          <a:bodyPr/>
          <a:lstStyle/>
          <a:p>
            <a:r>
              <a:rPr lang="en-US" dirty="0"/>
              <a:t>Vertical-specific AI applications represent massive opportunities (2/2)</a:t>
            </a:r>
          </a:p>
        </p:txBody>
      </p:sp>
      <p:sp>
        <p:nvSpPr>
          <p:cNvPr id="8" name="Content Placeholder 7">
            <a:extLst>
              <a:ext uri="{FF2B5EF4-FFF2-40B4-BE49-F238E27FC236}">
                <a16:creationId xmlns:a16="http://schemas.microsoft.com/office/drawing/2014/main" id="{0EBB8CF6-F2E8-4F16-A530-C8E9164AAA66}"/>
              </a:ext>
            </a:extLst>
          </p:cNvPr>
          <p:cNvSpPr>
            <a:spLocks noGrp="1"/>
          </p:cNvSpPr>
          <p:nvPr>
            <p:ph idx="1"/>
          </p:nvPr>
        </p:nvSpPr>
        <p:spPr>
          <a:xfrm>
            <a:off x="366242" y="1296955"/>
            <a:ext cx="7365417" cy="4768867"/>
          </a:xfrm>
        </p:spPr>
        <p:txBody>
          <a:bodyPr/>
          <a:lstStyle/>
          <a:p>
            <a:r>
              <a:rPr lang="en-US" sz="1800" b="1" dirty="0">
                <a:solidFill>
                  <a:srgbClr val="7030A0"/>
                </a:solidFill>
              </a:rPr>
              <a:t>Keynote: </a:t>
            </a:r>
            <a:r>
              <a:rPr lang="en-US" sz="1800" b="1" dirty="0"/>
              <a:t>“Smarter AI for All”, led by Cassie Jeppson, Director Channel Programs and Operational Strategy at Lenovo.</a:t>
            </a:r>
          </a:p>
          <a:p>
            <a:pPr>
              <a:buFont typeface="Arial" panose="020B0604020202020204" pitchFamily="34" charset="0"/>
              <a:buChar char="•"/>
            </a:pPr>
            <a:r>
              <a:rPr lang="en-US" sz="1800" b="1" dirty="0">
                <a:solidFill>
                  <a:srgbClr val="7030A0"/>
                </a:solidFill>
              </a:rPr>
              <a:t>Key takeaways Continued:</a:t>
            </a:r>
          </a:p>
          <a:p>
            <a:pPr lvl="1">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There are numerous verticals where MSPs can apply AI to support specific client needs: </a:t>
            </a:r>
          </a:p>
          <a:p>
            <a:pPr marL="588600" lvl="2" indent="-228600">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Manufacturing- predictive maintenance can reduce downtime by up to 40%.</a:t>
            </a:r>
          </a:p>
          <a:p>
            <a:pPr marL="588600" lvl="2" indent="-228600">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Healthcare- by 2025, 90% of hospitals will adopt AI for remote patient monitoring and early diagnostics.</a:t>
            </a:r>
          </a:p>
          <a:p>
            <a:pPr marL="588600" lvl="2" indent="-228600">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Finance- U.S. automobile lending firms will be able to cut losses by 23% annually using AI.</a:t>
            </a:r>
          </a:p>
          <a:p>
            <a:pPr marL="588600" lvl="2" indent="-228600">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Retail- AI will boost productivity by as much as +59% by 2035.</a:t>
            </a:r>
            <a:endParaRPr lang="en-US" sz="1200" b="1" dirty="0"/>
          </a:p>
        </p:txBody>
      </p:sp>
      <p:sp>
        <p:nvSpPr>
          <p:cNvPr id="2" name="txtboxCopyrightLine">
            <a:extLst>
              <a:ext uri="{FF2B5EF4-FFF2-40B4-BE49-F238E27FC236}">
                <a16:creationId xmlns:a16="http://schemas.microsoft.com/office/drawing/2014/main" id="{12899FAA-F4C7-5EA3-14AB-29FA6EA1F5DB}"/>
              </a:ext>
            </a:extLst>
          </p:cNvPr>
          <p:cNvSpPr txBox="1"/>
          <p:nvPr/>
        </p:nvSpPr>
        <p:spPr>
          <a:xfrm>
            <a:off x="11153868" y="5721789"/>
            <a:ext cx="680943" cy="301387"/>
          </a:xfrm>
          <a:prstGeom prst="rect">
            <a:avLst/>
          </a:prstGeom>
        </p:spPr>
        <p:txBody>
          <a:bodyPr vert="horz" lIns="0" tIns="0" rIns="0" bIns="0"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eaLnBrk="0"/>
            <a:r>
              <a:rPr lang="en-US" sz="800" b="0" i="0" u="none" baseline="0" dirty="0">
                <a:solidFill>
                  <a:srgbClr val="000000"/>
                </a:solidFill>
                <a:latin typeface="Calibri" panose="020F0502020204030204" pitchFamily="34" charset="0"/>
              </a:rPr>
              <a:t>© 2024 Omdia</a:t>
            </a:r>
          </a:p>
        </p:txBody>
      </p:sp>
      <p:sp>
        <p:nvSpPr>
          <p:cNvPr id="3" name="Speech Bubble: Rectangle with Corners Rounded 2">
            <a:extLst>
              <a:ext uri="{FF2B5EF4-FFF2-40B4-BE49-F238E27FC236}">
                <a16:creationId xmlns:a16="http://schemas.microsoft.com/office/drawing/2014/main" id="{C9BE5808-09F2-4FCB-E9B2-282418B16E0D}"/>
              </a:ext>
            </a:extLst>
          </p:cNvPr>
          <p:cNvSpPr/>
          <p:nvPr/>
        </p:nvSpPr>
        <p:spPr>
          <a:xfrm>
            <a:off x="2753975" y="3880726"/>
            <a:ext cx="6675174" cy="1484376"/>
          </a:xfrm>
          <a:prstGeom prst="wedgeRoundRectCallout">
            <a:avLst>
              <a:gd name="adj1" fmla="val -10470"/>
              <a:gd name="adj2" fmla="val 67160"/>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l"/>
            <a:r>
              <a:rPr lang="en-US" sz="1600" i="1" dirty="0">
                <a:solidFill>
                  <a:schemeClr val="bg1"/>
                </a:solidFill>
              </a:rPr>
              <a:t>“You may lose your job to a robot, but you’re more likely to lose your job to someone who knows more about AI than you do"</a:t>
            </a:r>
          </a:p>
          <a:p>
            <a:r>
              <a:rPr lang="en-US" sz="1600" dirty="0">
                <a:solidFill>
                  <a:schemeClr val="bg1"/>
                </a:solidFill>
              </a:rPr>
              <a:t>– Doug Gray, Director of Data Science at Walmart Global Tech (Keynote: “AI Is Real: How Large Organizations Like Walmart Are Putting AI to Work”)</a:t>
            </a:r>
          </a:p>
        </p:txBody>
      </p:sp>
    </p:spTree>
    <p:extLst>
      <p:ext uri="{BB962C8B-B14F-4D97-AF65-F5344CB8AC3E}">
        <p14:creationId xmlns:p14="http://schemas.microsoft.com/office/powerpoint/2010/main" val="37241001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E3C696-F3B2-7BB4-6DC1-C1226A7D406F}"/>
              </a:ext>
            </a:extLst>
          </p:cNvPr>
          <p:cNvPicPr>
            <a:picLocks noChangeAspect="1"/>
          </p:cNvPicPr>
          <p:nvPr/>
        </p:nvPicPr>
        <p:blipFill>
          <a:blip r:embed="rId3"/>
          <a:stretch>
            <a:fillRect/>
          </a:stretch>
        </p:blipFill>
        <p:spPr>
          <a:xfrm>
            <a:off x="7872302" y="1218990"/>
            <a:ext cx="3998307" cy="3920823"/>
          </a:xfrm>
          <a:prstGeom prst="rect">
            <a:avLst/>
          </a:prstGeom>
        </p:spPr>
      </p:pic>
      <p:sp>
        <p:nvSpPr>
          <p:cNvPr id="7" name="Title 6">
            <a:extLst>
              <a:ext uri="{FF2B5EF4-FFF2-40B4-BE49-F238E27FC236}">
                <a16:creationId xmlns:a16="http://schemas.microsoft.com/office/drawing/2014/main" id="{0781CB6A-8166-41C5-A5F6-F0C0C504EE47}"/>
              </a:ext>
            </a:extLst>
          </p:cNvPr>
          <p:cNvSpPr>
            <a:spLocks noGrp="1"/>
          </p:cNvSpPr>
          <p:nvPr>
            <p:ph type="title"/>
          </p:nvPr>
        </p:nvSpPr>
        <p:spPr>
          <a:xfrm>
            <a:off x="348313" y="476250"/>
            <a:ext cx="11486499" cy="684214"/>
          </a:xfrm>
        </p:spPr>
        <p:txBody>
          <a:bodyPr/>
          <a:lstStyle/>
          <a:p>
            <a:r>
              <a:rPr lang="en-US" dirty="0"/>
              <a:t>Best practices to design monetizable AI managed services</a:t>
            </a:r>
          </a:p>
        </p:txBody>
      </p:sp>
      <p:sp>
        <p:nvSpPr>
          <p:cNvPr id="8" name="Content Placeholder 7">
            <a:extLst>
              <a:ext uri="{FF2B5EF4-FFF2-40B4-BE49-F238E27FC236}">
                <a16:creationId xmlns:a16="http://schemas.microsoft.com/office/drawing/2014/main" id="{0EBB8CF6-F2E8-4F16-A530-C8E9164AAA66}"/>
              </a:ext>
            </a:extLst>
          </p:cNvPr>
          <p:cNvSpPr>
            <a:spLocks noGrp="1"/>
          </p:cNvSpPr>
          <p:nvPr>
            <p:ph idx="1"/>
          </p:nvPr>
        </p:nvSpPr>
        <p:spPr>
          <a:xfrm>
            <a:off x="357189" y="1024661"/>
            <a:ext cx="7515113" cy="5050213"/>
          </a:xfrm>
        </p:spPr>
        <p:txBody>
          <a:bodyPr/>
          <a:lstStyle/>
          <a:p>
            <a:r>
              <a:rPr lang="en-US" sz="1800" b="1" dirty="0">
                <a:solidFill>
                  <a:srgbClr val="7030A0"/>
                </a:solidFill>
              </a:rPr>
              <a:t>Keynote: </a:t>
            </a:r>
            <a:r>
              <a:rPr lang="en-US" sz="1800" b="1" dirty="0"/>
              <a:t>Building Your AI Practice: A 60-Minute Crash Course, moderated by </a:t>
            </a:r>
            <a:r>
              <a:rPr lang="it-IT" sz="1800" b="1" dirty="0"/>
              <a:t>Len DiCostanzo, CEO of MSP Toolkit. </a:t>
            </a:r>
          </a:p>
          <a:p>
            <a:pPr lvl="1">
              <a:buFont typeface="Courier New" panose="02070309020205020404" pitchFamily="49" charset="0"/>
              <a:buChar char="o"/>
            </a:pPr>
            <a:r>
              <a:rPr lang="en-US" sz="1200" dirty="0">
                <a:effectLst/>
                <a:ea typeface="Aptos" panose="020B0004020202020204" pitchFamily="34" charset="0"/>
                <a:cs typeface="Times New Roman" panose="02020603050405020304" pitchFamily="18" charset="0"/>
              </a:rPr>
              <a:t>Len moderated a panel which included Chuck Canton, Founder of Sourcepass; Chance Weaver, Vice President of New Charter Technologies; and Phil Christianson, Chief Product Officer of Xurrent. Len and the panel shared a playbook for MSPs to design their own AI practice.</a:t>
            </a:r>
          </a:p>
          <a:p>
            <a:r>
              <a:rPr lang="en-US" sz="1800" b="1" dirty="0">
                <a:solidFill>
                  <a:srgbClr val="7030A0"/>
                </a:solidFill>
              </a:rPr>
              <a:t>Key takeaways: </a:t>
            </a:r>
          </a:p>
          <a:p>
            <a:pPr marL="444600" lvl="1" indent="-228600">
              <a:buFont typeface="+mj-lt"/>
              <a:buAutoNum type="arabicPeriod"/>
            </a:pPr>
            <a:r>
              <a:rPr lang="en-US" sz="1200" dirty="0">
                <a:effectLst/>
                <a:ea typeface="Aptos" panose="020B0004020202020204" pitchFamily="34" charset="0"/>
                <a:cs typeface="Times New Roman" panose="02020603050405020304" pitchFamily="18" charset="0"/>
              </a:rPr>
              <a:t>Understand client requirements- perform an assessment to understand their business objectives, pain points etc.</a:t>
            </a:r>
          </a:p>
          <a:p>
            <a:pPr marL="444600" lvl="1" indent="-228600">
              <a:buFont typeface="+mj-lt"/>
              <a:buAutoNum type="arabicPeriod"/>
            </a:pPr>
            <a:r>
              <a:rPr lang="en-US" sz="1200" dirty="0">
                <a:effectLst/>
                <a:ea typeface="Aptos" panose="020B0004020202020204" pitchFamily="34" charset="0"/>
                <a:cs typeface="Times New Roman" panose="02020603050405020304" pitchFamily="18" charset="0"/>
              </a:rPr>
              <a:t>Establish solution </a:t>
            </a:r>
            <a:r>
              <a:rPr lang="en-US" sz="1200" dirty="0">
                <a:ea typeface="Aptos" panose="020B0004020202020204" pitchFamily="34" charset="0"/>
                <a:cs typeface="Times New Roman" panose="02020603050405020304" pitchFamily="18" charset="0"/>
              </a:rPr>
              <a:t>d</a:t>
            </a:r>
            <a:r>
              <a:rPr lang="en-US" sz="1200" dirty="0">
                <a:effectLst/>
                <a:ea typeface="Aptos" panose="020B0004020202020204" pitchFamily="34" charset="0"/>
                <a:cs typeface="Times New Roman" panose="02020603050405020304" pitchFamily="18" charset="0"/>
              </a:rPr>
              <a:t>esign </a:t>
            </a:r>
            <a:r>
              <a:rPr lang="en-US" sz="1200" dirty="0">
                <a:ea typeface="Aptos" panose="020B0004020202020204" pitchFamily="34" charset="0"/>
                <a:cs typeface="Times New Roman" panose="02020603050405020304" pitchFamily="18" charset="0"/>
              </a:rPr>
              <a:t>b</a:t>
            </a:r>
            <a:r>
              <a:rPr lang="en-US" sz="1200" dirty="0">
                <a:effectLst/>
                <a:ea typeface="Aptos" panose="020B0004020202020204" pitchFamily="34" charset="0"/>
                <a:cs typeface="Times New Roman" panose="02020603050405020304" pitchFamily="18" charset="0"/>
              </a:rPr>
              <a:t>asics- begin using off-the shelf AI solutions; then understand clients’ security structure, and location of critical data and intellectual property (IP).</a:t>
            </a:r>
          </a:p>
          <a:p>
            <a:pPr marL="444600" lvl="1" indent="-228600">
              <a:buFont typeface="+mj-lt"/>
              <a:buAutoNum type="arabicPeriod"/>
            </a:pPr>
            <a:r>
              <a:rPr lang="en-US" sz="1200" dirty="0">
                <a:ea typeface="Aptos" panose="020B0004020202020204" pitchFamily="34" charset="0"/>
                <a:cs typeface="Times New Roman" panose="02020603050405020304" pitchFamily="18" charset="0"/>
              </a:rPr>
              <a:t>Data consideration- centralize data, then use AI to ensure data integrity to weave out good vs bad data, improving data quality and overall business solutions.</a:t>
            </a:r>
          </a:p>
          <a:p>
            <a:pPr marL="444600" lvl="1" indent="-228600">
              <a:buFont typeface="+mj-lt"/>
              <a:buAutoNum type="arabicPeriod"/>
            </a:pPr>
            <a:r>
              <a:rPr lang="en-US" sz="1200" dirty="0">
                <a:effectLst/>
                <a:ea typeface="Aptos" panose="020B0004020202020204" pitchFamily="34" charset="0"/>
                <a:cs typeface="Times New Roman" panose="02020603050405020304" pitchFamily="18" charset="0"/>
              </a:rPr>
              <a:t>AI solution deployment strategies- ensure integrated business systems​, focus on staff training like prompt engineering​, and use cloud-based AI solutions to avoid higher cost and </a:t>
            </a:r>
            <a:r>
              <a:rPr lang="en-US" sz="1200" dirty="0">
                <a:ea typeface="Aptos" panose="020B0004020202020204" pitchFamily="34" charset="0"/>
                <a:cs typeface="Times New Roman" panose="02020603050405020304" pitchFamily="18" charset="0"/>
              </a:rPr>
              <a:t>supplier </a:t>
            </a:r>
            <a:r>
              <a:rPr lang="en-US" sz="1200" dirty="0">
                <a:effectLst/>
                <a:ea typeface="Aptos" panose="020B0004020202020204" pitchFamily="34" charset="0"/>
                <a:cs typeface="Times New Roman" panose="02020603050405020304" pitchFamily="18" charset="0"/>
              </a:rPr>
              <a:t>lock-in.</a:t>
            </a:r>
            <a:endParaRPr lang="en-US" sz="1200" dirty="0">
              <a:ea typeface="Aptos" panose="020B0004020202020204" pitchFamily="34" charset="0"/>
              <a:cs typeface="Times New Roman" panose="02020603050405020304" pitchFamily="18" charset="0"/>
            </a:endParaRPr>
          </a:p>
          <a:p>
            <a:pPr marL="444600" lvl="1" indent="-228600">
              <a:buFont typeface="+mj-lt"/>
              <a:buAutoNum type="arabicPeriod"/>
            </a:pPr>
            <a:r>
              <a:rPr lang="en-US" sz="1200" dirty="0">
                <a:effectLst/>
                <a:ea typeface="Aptos" panose="020B0004020202020204" pitchFamily="34" charset="0"/>
                <a:cs typeface="Times New Roman" panose="02020603050405020304" pitchFamily="18" charset="0"/>
              </a:rPr>
              <a:t>AI managed </a:t>
            </a:r>
            <a:r>
              <a:rPr lang="en-US" sz="1200" dirty="0">
                <a:ea typeface="Aptos" panose="020B0004020202020204" pitchFamily="34" charset="0"/>
                <a:cs typeface="Times New Roman" panose="02020603050405020304" pitchFamily="18" charset="0"/>
              </a:rPr>
              <a:t>s</a:t>
            </a:r>
            <a:r>
              <a:rPr lang="en-US" sz="1200" dirty="0">
                <a:effectLst/>
                <a:ea typeface="Aptos" panose="020B0004020202020204" pitchFamily="34" charset="0"/>
                <a:cs typeface="Times New Roman" panose="02020603050405020304" pitchFamily="18" charset="0"/>
              </a:rPr>
              <a:t>ervices- </a:t>
            </a:r>
            <a:r>
              <a:rPr lang="en-US" sz="1200" dirty="0">
                <a:ea typeface="Aptos" panose="020B0004020202020204" pitchFamily="34" charset="0"/>
                <a:cs typeface="Times New Roman" panose="02020603050405020304" pitchFamily="18" charset="0"/>
              </a:rPr>
              <a:t>create</a:t>
            </a:r>
            <a:r>
              <a:rPr lang="en-US" sz="1200" dirty="0">
                <a:effectLst/>
                <a:ea typeface="Aptos" panose="020B0004020202020204" pitchFamily="34" charset="0"/>
                <a:cs typeface="Times New Roman" panose="02020603050405020304" pitchFamily="18" charset="0"/>
              </a:rPr>
              <a:t> AI service bundles which are SaaS-based</a:t>
            </a:r>
            <a:r>
              <a:rPr lang="en-US" sz="1200" dirty="0">
                <a:ea typeface="Aptos" panose="020B0004020202020204" pitchFamily="34" charset="0"/>
                <a:cs typeface="Times New Roman" panose="02020603050405020304" pitchFamily="18" charset="0"/>
              </a:rPr>
              <a:t> and offer </a:t>
            </a:r>
            <a:r>
              <a:rPr lang="en-US" sz="1200" dirty="0">
                <a:effectLst/>
                <a:ea typeface="Aptos" panose="020B0004020202020204" pitchFamily="34" charset="0"/>
                <a:cs typeface="Times New Roman" panose="02020603050405020304" pitchFamily="18" charset="0"/>
              </a:rPr>
              <a:t>monthly recurring revenue i.e., advanced analytics, training &amp; adoption programs, optimization services, Co-pilot based services etc..</a:t>
            </a:r>
          </a:p>
          <a:p>
            <a:pPr marL="444600" lvl="1" indent="-228600">
              <a:buFont typeface="+mj-lt"/>
              <a:buAutoNum type="arabicPeriod"/>
            </a:pPr>
            <a:r>
              <a:rPr lang="en-US" sz="1200" dirty="0"/>
              <a:t>Pricing consideration- consider AI services value-add and risks to tailor pricing models based on services delivered and costs e.g., hourly/per user developer services, flat fee AI assessments​, product plus services markup.</a:t>
            </a:r>
          </a:p>
          <a:p>
            <a:pPr marL="444600" lvl="1" indent="-228600">
              <a:buFont typeface="+mj-lt"/>
              <a:buAutoNum type="arabicPeriod"/>
            </a:pPr>
            <a:r>
              <a:rPr lang="en-US" sz="1200" dirty="0">
                <a:cs typeface="Times New Roman" panose="02020603050405020304" pitchFamily="18" charset="0"/>
              </a:rPr>
              <a:t>Rapid prototyping- first test AI solutions in-house before selling to clients to understand use cases and best practices to understand key metrics and KPIs e.g., the average user saves 14 min/day with Co-pilot (per Microsoft).</a:t>
            </a:r>
          </a:p>
          <a:p>
            <a:pPr marL="444600" lvl="1" indent="-228600">
              <a:buFont typeface="+mj-lt"/>
              <a:buAutoNum type="arabicPeriod"/>
            </a:pPr>
            <a:r>
              <a:rPr lang="en-US" sz="1200" dirty="0">
                <a:cs typeface="Times New Roman" panose="02020603050405020304" pitchFamily="18" charset="0"/>
              </a:rPr>
              <a:t>Client engagement- create a framework for AI privacy and security, and drive AI services awareness via webinars, workshops, and customer-initiated conversations.</a:t>
            </a:r>
          </a:p>
        </p:txBody>
      </p:sp>
      <p:sp>
        <p:nvSpPr>
          <p:cNvPr id="2" name="txtboxCopyrightLine">
            <a:extLst>
              <a:ext uri="{FF2B5EF4-FFF2-40B4-BE49-F238E27FC236}">
                <a16:creationId xmlns:a16="http://schemas.microsoft.com/office/drawing/2014/main" id="{12899FAA-F4C7-5EA3-14AB-29FA6EA1F5DB}"/>
              </a:ext>
            </a:extLst>
          </p:cNvPr>
          <p:cNvSpPr txBox="1"/>
          <p:nvPr/>
        </p:nvSpPr>
        <p:spPr>
          <a:xfrm>
            <a:off x="10338618" y="5244177"/>
            <a:ext cx="1496193" cy="121405"/>
          </a:xfrm>
          <a:prstGeom prst="rect">
            <a:avLst/>
          </a:prstGeom>
        </p:spPr>
        <p:txBody>
          <a:bodyPr vert="horz" lIns="0" tIns="0" rIns="0" bIns="0"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eaLnBrk="0"/>
            <a:r>
              <a:rPr lang="en-US" sz="800" b="0" i="0" u="none" baseline="0" dirty="0">
                <a:solidFill>
                  <a:srgbClr val="000000"/>
                </a:solidFill>
                <a:latin typeface="Calibri" panose="020F0502020204030204" pitchFamily="34" charset="0"/>
              </a:rPr>
              <a:t>© 2024 Omdia</a:t>
            </a:r>
          </a:p>
        </p:txBody>
      </p:sp>
      <p:sp>
        <p:nvSpPr>
          <p:cNvPr id="3" name="txtboxInfographicSourceLine">
            <a:extLst>
              <a:ext uri="{FF2B5EF4-FFF2-40B4-BE49-F238E27FC236}">
                <a16:creationId xmlns:a16="http://schemas.microsoft.com/office/drawing/2014/main" id="{FAD3B141-C14E-8B7B-8999-0C1130F1365F}"/>
              </a:ext>
            </a:extLst>
          </p:cNvPr>
          <p:cNvSpPr txBox="1"/>
          <p:nvPr/>
        </p:nvSpPr>
        <p:spPr>
          <a:xfrm>
            <a:off x="7881178" y="5166381"/>
            <a:ext cx="3459587" cy="276999"/>
          </a:xfrm>
          <a:prstGeom prst="rect">
            <a:avLst/>
          </a:prstGeom>
          <a:noFill/>
        </p:spPr>
        <p:txBody>
          <a:bodyPr wrap="square" lIns="72000" tIns="0" rIns="0" bIns="7200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Source: </a:t>
            </a:r>
            <a:r>
              <a:rPr lang="en-US" sz="800" dirty="0">
                <a:solidFill>
                  <a:prstClr val="black"/>
                </a:solidFill>
                <a:latin typeface="Calibri" panose="020F0502020204030204"/>
              </a:rPr>
              <a:t>MSP Summit 2024, photo taken by Omdia analysts, September</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2024</a:t>
            </a:r>
          </a:p>
        </p:txBody>
      </p:sp>
    </p:spTree>
    <p:extLst>
      <p:ext uri="{BB962C8B-B14F-4D97-AF65-F5344CB8AC3E}">
        <p14:creationId xmlns:p14="http://schemas.microsoft.com/office/powerpoint/2010/main" val="915406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781CB6A-8166-41C5-A5F6-F0C0C504EE47}"/>
              </a:ext>
            </a:extLst>
          </p:cNvPr>
          <p:cNvSpPr>
            <a:spLocks noGrp="1"/>
          </p:cNvSpPr>
          <p:nvPr>
            <p:ph type="title"/>
          </p:nvPr>
        </p:nvSpPr>
        <p:spPr>
          <a:xfrm>
            <a:off x="348314" y="476250"/>
            <a:ext cx="11488164" cy="684214"/>
          </a:xfrm>
        </p:spPr>
        <p:txBody>
          <a:bodyPr/>
          <a:lstStyle/>
          <a:p>
            <a:r>
              <a:rPr lang="en-US" dirty="0"/>
              <a:t>Every IT surface environment is a cybersecurity vulnerability</a:t>
            </a:r>
          </a:p>
        </p:txBody>
      </p:sp>
      <p:sp>
        <p:nvSpPr>
          <p:cNvPr id="8" name="Content Placeholder 7">
            <a:extLst>
              <a:ext uri="{FF2B5EF4-FFF2-40B4-BE49-F238E27FC236}">
                <a16:creationId xmlns:a16="http://schemas.microsoft.com/office/drawing/2014/main" id="{0EBB8CF6-F2E8-4F16-A530-C8E9164AAA66}"/>
              </a:ext>
            </a:extLst>
          </p:cNvPr>
          <p:cNvSpPr>
            <a:spLocks noGrp="1"/>
          </p:cNvSpPr>
          <p:nvPr>
            <p:ph idx="1"/>
          </p:nvPr>
        </p:nvSpPr>
        <p:spPr>
          <a:xfrm>
            <a:off x="6174463" y="1283797"/>
            <a:ext cx="5738605" cy="4763320"/>
          </a:xfrm>
        </p:spPr>
        <p:txBody>
          <a:bodyPr/>
          <a:lstStyle/>
          <a:p>
            <a:pPr marL="215900" indent="-215900"/>
            <a:r>
              <a:rPr lang="en-US" sz="1800" b="1" dirty="0">
                <a:solidFill>
                  <a:srgbClr val="7030A0"/>
                </a:solidFill>
              </a:rPr>
              <a:t>Keynote: </a:t>
            </a:r>
            <a:r>
              <a:rPr lang="en-US" sz="1800" b="1" dirty="0"/>
              <a:t>“Cyber Strategies: Reduce Your Attack Surfaces”, led by Peter Ayedun, CEO &amp; Co-founder of TruGrid.</a:t>
            </a:r>
            <a:endParaRPr lang="en-US" dirty="0"/>
          </a:p>
          <a:p>
            <a:pPr marL="215900" indent="-215900"/>
            <a:r>
              <a:rPr lang="en-US" sz="1800" b="1" dirty="0">
                <a:solidFill>
                  <a:srgbClr val="7030A0"/>
                </a:solidFill>
              </a:rPr>
              <a:t>Key takeaways:</a:t>
            </a:r>
            <a:endParaRPr lang="en-US" sz="1800" b="1" dirty="0">
              <a:solidFill>
                <a:srgbClr val="7030A0"/>
              </a:solidFill>
              <a:cs typeface="Calibri" panose="020F0502020204030204"/>
            </a:endParaRPr>
          </a:p>
          <a:p>
            <a:pPr marL="215900" lvl="1" indent="0">
              <a:buNone/>
            </a:pPr>
            <a:r>
              <a:rPr lang="en-US" sz="1200" dirty="0"/>
              <a:t>Common problems and cybersecurity vulnerabilities include:</a:t>
            </a:r>
            <a:endParaRPr lang="en-US" sz="1200" dirty="0">
              <a:cs typeface="Calibri"/>
            </a:endParaRPr>
          </a:p>
          <a:p>
            <a:pPr marL="503555" lvl="2" indent="-143510">
              <a:buFont typeface="Courier New" panose="02070309020205020404" pitchFamily="49" charset="0"/>
              <a:buChar char="o"/>
            </a:pPr>
            <a:r>
              <a:rPr lang="en-US" sz="1200" dirty="0"/>
              <a:t>Open inbound ports are exposed over the internet and are invitations to bad actors.</a:t>
            </a:r>
            <a:endParaRPr lang="en-US" sz="1200" dirty="0">
              <a:cs typeface="Calibri"/>
            </a:endParaRPr>
          </a:p>
          <a:p>
            <a:pPr marL="503555" lvl="2" indent="-143510">
              <a:buFont typeface="Courier New" panose="02070309020205020404" pitchFamily="49" charset="0"/>
              <a:buChar char="o"/>
            </a:pPr>
            <a:r>
              <a:rPr lang="en-US" sz="1200" dirty="0"/>
              <a:t>VPNs are exposed over remote endpoints and an extension of your private network.</a:t>
            </a:r>
            <a:endParaRPr lang="en-US" sz="1200" dirty="0">
              <a:cs typeface="Calibri"/>
            </a:endParaRPr>
          </a:p>
          <a:p>
            <a:pPr marL="503555" lvl="2" indent="-143510">
              <a:buFont typeface="Courier New" panose="02070309020205020404" pitchFamily="49" charset="0"/>
              <a:buChar char="o"/>
            </a:pPr>
            <a:r>
              <a:rPr lang="en-US" sz="1200" dirty="0"/>
              <a:t>Cloud Services are globally exposed and can be compromised offshore.</a:t>
            </a:r>
            <a:endParaRPr lang="en-US" sz="1200" dirty="0">
              <a:cs typeface="Calibri"/>
            </a:endParaRPr>
          </a:p>
          <a:p>
            <a:pPr marL="359410" lvl="1" indent="-143510">
              <a:buFont typeface="Courier New" panose="02070309020205020404" pitchFamily="49" charset="0"/>
              <a:buChar char="o"/>
            </a:pPr>
            <a:r>
              <a:rPr lang="en-US" sz="1200" dirty="0"/>
              <a:t>Key learning from past cybersecurity attacks is that breaches may originate from anywhere i.e., endpoints, VPNs (via clients or gateway appliances), internet (http or https), and through different methods like brute force, password stuffing etc..</a:t>
            </a:r>
            <a:endParaRPr lang="en-US" sz="1200" dirty="0">
              <a:cs typeface="Calibri"/>
            </a:endParaRPr>
          </a:p>
          <a:p>
            <a:pPr marL="359410" lvl="1" indent="-143510">
              <a:buFont typeface="Courier New" panose="02070309020205020404" pitchFamily="49" charset="0"/>
              <a:buChar char="o"/>
            </a:pPr>
            <a:r>
              <a:rPr lang="en-US" sz="1200" dirty="0"/>
              <a:t>Recommendations to reduce cyber attack vulnerabilities:</a:t>
            </a:r>
            <a:endParaRPr lang="en-US" sz="1200" dirty="0">
              <a:cs typeface="Calibri"/>
            </a:endParaRPr>
          </a:p>
          <a:p>
            <a:pPr marL="588010" lvl="2" indent="-228600">
              <a:buFont typeface="+mj-lt"/>
              <a:buAutoNum type="arabicPeriod"/>
            </a:pPr>
            <a:r>
              <a:rPr lang="en-US" sz="1200" dirty="0"/>
              <a:t>Kill VPN and open inbound ports.</a:t>
            </a:r>
            <a:endParaRPr lang="en-US" sz="1200" dirty="0">
              <a:cs typeface="Calibri"/>
            </a:endParaRPr>
          </a:p>
          <a:p>
            <a:pPr marL="588010" lvl="2" indent="-228600">
              <a:buFont typeface="+mj-lt"/>
              <a:buAutoNum type="arabicPeriod"/>
            </a:pPr>
            <a:r>
              <a:rPr lang="en-US" sz="1200" dirty="0"/>
              <a:t>Use proxied or private access solutions.</a:t>
            </a:r>
            <a:endParaRPr lang="en-US" sz="1200" dirty="0">
              <a:cs typeface="Calibri"/>
            </a:endParaRPr>
          </a:p>
          <a:p>
            <a:pPr marL="588010" lvl="2" indent="-228600">
              <a:buFont typeface="+mj-lt"/>
              <a:buAutoNum type="arabicPeriod"/>
            </a:pPr>
            <a:r>
              <a:rPr lang="en-US" sz="1200" dirty="0"/>
              <a:t>Deploy cloud providers with built-in cybersecurity features (i.e., </a:t>
            </a:r>
            <a:r>
              <a:rPr lang="fr-FR" sz="1200" dirty="0"/>
              <a:t>Microsoft 365, Dropbox and Box cloud storage, Salesforce CRM, </a:t>
            </a:r>
            <a:r>
              <a:rPr lang="en-US" sz="1200" dirty="0"/>
              <a:t>Vendor-hosted RMM, PSA</a:t>
            </a:r>
            <a:r>
              <a:rPr lang="fr-FR" sz="1200" dirty="0"/>
              <a:t>).</a:t>
            </a:r>
            <a:endParaRPr lang="fr-FR" sz="1200" dirty="0">
              <a:cs typeface="Calibri" panose="020F0502020204030204"/>
            </a:endParaRPr>
          </a:p>
          <a:p>
            <a:pPr marL="588010" lvl="2" indent="-228600">
              <a:buFont typeface="+mj-lt"/>
              <a:buAutoNum type="arabicPeriod"/>
            </a:pPr>
            <a:r>
              <a:rPr lang="en-US" sz="1200" dirty="0"/>
              <a:t>Enable geo-blocking to block countries outside of your primary business operations and only allow logins from desired regions and/or locales.</a:t>
            </a:r>
            <a:endParaRPr lang="en-US" sz="1200" dirty="0">
              <a:cs typeface="Calibri" panose="020F0502020204030204"/>
            </a:endParaRPr>
          </a:p>
        </p:txBody>
      </p:sp>
      <p:sp>
        <p:nvSpPr>
          <p:cNvPr id="2" name="txtboxCopyrightLine">
            <a:extLst>
              <a:ext uri="{FF2B5EF4-FFF2-40B4-BE49-F238E27FC236}">
                <a16:creationId xmlns:a16="http://schemas.microsoft.com/office/drawing/2014/main" id="{12899FAA-F4C7-5EA3-14AB-29FA6EA1F5DB}"/>
              </a:ext>
            </a:extLst>
          </p:cNvPr>
          <p:cNvSpPr txBox="1"/>
          <p:nvPr/>
        </p:nvSpPr>
        <p:spPr>
          <a:xfrm>
            <a:off x="5193101" y="4850418"/>
            <a:ext cx="690434" cy="215445"/>
          </a:xfrm>
          <a:prstGeom prst="rect">
            <a:avLst/>
          </a:prstGeom>
        </p:spPr>
        <p:txBody>
          <a:bodyPr vert="horz" lIns="0" tIns="0" rIns="0" bIns="0"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eaLnBrk="0"/>
            <a:r>
              <a:rPr lang="en-US" sz="800" b="0" i="0" u="none" baseline="0" dirty="0">
                <a:solidFill>
                  <a:srgbClr val="000000"/>
                </a:solidFill>
                <a:latin typeface="Calibri" panose="020F0502020204030204" pitchFamily="34" charset="0"/>
              </a:rPr>
              <a:t>© 2024 Omdia</a:t>
            </a:r>
          </a:p>
        </p:txBody>
      </p:sp>
      <p:pic>
        <p:nvPicPr>
          <p:cNvPr id="5" name="Picture 4">
            <a:extLst>
              <a:ext uri="{FF2B5EF4-FFF2-40B4-BE49-F238E27FC236}">
                <a16:creationId xmlns:a16="http://schemas.microsoft.com/office/drawing/2014/main" id="{E13CF8C7-2213-F9EC-12C5-5B549CCBB44E}"/>
              </a:ext>
            </a:extLst>
          </p:cNvPr>
          <p:cNvPicPr>
            <a:picLocks noChangeAspect="1"/>
          </p:cNvPicPr>
          <p:nvPr/>
        </p:nvPicPr>
        <p:blipFill>
          <a:blip r:embed="rId3"/>
          <a:stretch>
            <a:fillRect/>
          </a:stretch>
        </p:blipFill>
        <p:spPr>
          <a:xfrm>
            <a:off x="348313" y="1344654"/>
            <a:ext cx="5738605" cy="3429297"/>
          </a:xfrm>
          <a:prstGeom prst="rect">
            <a:avLst/>
          </a:prstGeom>
        </p:spPr>
      </p:pic>
      <p:sp>
        <p:nvSpPr>
          <p:cNvPr id="3" name="txtboxInfographicSourceLine">
            <a:extLst>
              <a:ext uri="{FF2B5EF4-FFF2-40B4-BE49-F238E27FC236}">
                <a16:creationId xmlns:a16="http://schemas.microsoft.com/office/drawing/2014/main" id="{3F1D785C-14E6-7881-18CE-3C95A3F1C96C}"/>
              </a:ext>
            </a:extLst>
          </p:cNvPr>
          <p:cNvSpPr txBox="1"/>
          <p:nvPr/>
        </p:nvSpPr>
        <p:spPr>
          <a:xfrm>
            <a:off x="278932" y="4819640"/>
            <a:ext cx="3459587" cy="276999"/>
          </a:xfrm>
          <a:prstGeom prst="rect">
            <a:avLst/>
          </a:prstGeom>
          <a:noFill/>
        </p:spPr>
        <p:txBody>
          <a:bodyPr wrap="square" lIns="72000" tIns="0" rIns="0" bIns="7200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Source: </a:t>
            </a:r>
            <a:r>
              <a:rPr lang="en-US" sz="800" dirty="0">
                <a:solidFill>
                  <a:prstClr val="black"/>
                </a:solidFill>
                <a:latin typeface="Calibri" panose="020F0502020204030204"/>
              </a:rPr>
              <a:t>MSP Summit 2024, photo taken by Omdia analysts, September</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2024</a:t>
            </a:r>
          </a:p>
        </p:txBody>
      </p:sp>
    </p:spTree>
    <p:extLst>
      <p:ext uri="{BB962C8B-B14F-4D97-AF65-F5344CB8AC3E}">
        <p14:creationId xmlns:p14="http://schemas.microsoft.com/office/powerpoint/2010/main" val="472059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48314" y="476250"/>
            <a:ext cx="11480800" cy="445423"/>
          </a:xfrm>
          <a:prstGeom prst="rect">
            <a:avLst/>
          </a:prstGeom>
        </p:spPr>
        <p:txBody>
          <a:bodyPr vert="horz" wrap="square" lIns="0" tIns="14395" rIns="0" bIns="0" rtlCol="0" anchor="t" anchorCtr="0">
            <a:spAutoFit/>
          </a:bodyPr>
          <a:lstStyle/>
          <a:p>
            <a:pPr marL="11516">
              <a:lnSpc>
                <a:spcPct val="100000"/>
              </a:lnSpc>
              <a:spcBef>
                <a:spcPts val="113"/>
              </a:spcBef>
            </a:pPr>
            <a:r>
              <a:rPr lang="en-US" dirty="0"/>
              <a:t>MSP Summit – 2024: </a:t>
            </a:r>
            <a:r>
              <a:rPr lang="en-US" spc="-54" dirty="0"/>
              <a:t>Omdia team at the event </a:t>
            </a:r>
            <a:endParaRPr dirty="0"/>
          </a:p>
        </p:txBody>
      </p:sp>
      <p:sp>
        <p:nvSpPr>
          <p:cNvPr id="4" name="object 4"/>
          <p:cNvSpPr txBox="1"/>
          <p:nvPr/>
        </p:nvSpPr>
        <p:spPr>
          <a:xfrm>
            <a:off x="348314" y="1533707"/>
            <a:ext cx="9387348" cy="272734"/>
          </a:xfrm>
          <a:prstGeom prst="rect">
            <a:avLst/>
          </a:prstGeom>
        </p:spPr>
        <p:txBody>
          <a:bodyPr vert="horz" wrap="square" lIns="0" tIns="4031" rIns="0" bIns="0" rtlCol="0">
            <a:spAutoFit/>
          </a:bodyPr>
          <a:lstStyle/>
          <a:p>
            <a:pPr marL="11516" marR="4607">
              <a:lnSpc>
                <a:spcPct val="103800"/>
              </a:lnSpc>
              <a:spcBef>
                <a:spcPts val="32"/>
              </a:spcBef>
            </a:pPr>
            <a:r>
              <a:rPr b="1" spc="-54" dirty="0">
                <a:solidFill>
                  <a:schemeClr val="accent1"/>
                </a:solidFill>
                <a:latin typeface="Arial"/>
                <a:cs typeface="Arial"/>
              </a:rPr>
              <a:t>Omdia</a:t>
            </a:r>
            <a:r>
              <a:rPr lang="en-US" b="1" spc="-54" dirty="0">
                <a:solidFill>
                  <a:schemeClr val="accent1"/>
                </a:solidFill>
                <a:latin typeface="Arial"/>
                <a:cs typeface="Arial"/>
              </a:rPr>
              <a:t>’s</a:t>
            </a:r>
            <a:r>
              <a:rPr b="1" spc="-54" dirty="0">
                <a:solidFill>
                  <a:schemeClr val="accent1"/>
                </a:solidFill>
                <a:latin typeface="Arial"/>
                <a:cs typeface="Arial"/>
              </a:rPr>
              <a:t> Channel </a:t>
            </a:r>
            <a:r>
              <a:rPr b="1" spc="-50" dirty="0">
                <a:solidFill>
                  <a:schemeClr val="accent1"/>
                </a:solidFill>
                <a:latin typeface="Arial"/>
                <a:cs typeface="Arial"/>
              </a:rPr>
              <a:t>Research </a:t>
            </a:r>
            <a:r>
              <a:rPr b="1" spc="-54" dirty="0">
                <a:solidFill>
                  <a:schemeClr val="accent1"/>
                </a:solidFill>
                <a:latin typeface="Arial"/>
                <a:cs typeface="Arial"/>
              </a:rPr>
              <a:t>and </a:t>
            </a:r>
            <a:r>
              <a:rPr b="1" spc="-50" dirty="0">
                <a:solidFill>
                  <a:schemeClr val="accent1"/>
                </a:solidFill>
                <a:latin typeface="Arial"/>
                <a:cs typeface="Arial"/>
              </a:rPr>
              <a:t>Consulting </a:t>
            </a:r>
            <a:r>
              <a:rPr b="1" spc="-32" dirty="0">
                <a:solidFill>
                  <a:schemeClr val="accent1"/>
                </a:solidFill>
                <a:latin typeface="Arial"/>
                <a:cs typeface="Arial"/>
              </a:rPr>
              <a:t>Practice </a:t>
            </a:r>
            <a:r>
              <a:rPr lang="en-US" b="1" spc="-36" dirty="0">
                <a:solidFill>
                  <a:schemeClr val="accent1"/>
                </a:solidFill>
                <a:latin typeface="Arial"/>
                <a:cs typeface="Arial"/>
              </a:rPr>
              <a:t>team</a:t>
            </a:r>
            <a:endParaRPr dirty="0">
              <a:solidFill>
                <a:schemeClr val="accent1"/>
              </a:solidFill>
              <a:latin typeface="Arial"/>
              <a:cs typeface="Arial"/>
            </a:endParaRPr>
          </a:p>
        </p:txBody>
      </p:sp>
      <p:sp>
        <p:nvSpPr>
          <p:cNvPr id="6" name="object 6"/>
          <p:cNvSpPr txBox="1"/>
          <p:nvPr/>
        </p:nvSpPr>
        <p:spPr>
          <a:xfrm>
            <a:off x="3395463" y="2874304"/>
            <a:ext cx="2171147" cy="1430308"/>
          </a:xfrm>
          <a:prstGeom prst="rect">
            <a:avLst/>
          </a:prstGeom>
        </p:spPr>
        <p:txBody>
          <a:bodyPr vert="horz" wrap="square" lIns="0" tIns="14395" rIns="0" bIns="0" rtlCol="0">
            <a:spAutoFit/>
          </a:bodyPr>
          <a:lstStyle/>
          <a:p>
            <a:pPr marL="11516">
              <a:spcBef>
                <a:spcPts val="113"/>
              </a:spcBef>
            </a:pPr>
            <a:r>
              <a:rPr sz="2000" b="1" spc="-41" dirty="0">
                <a:solidFill>
                  <a:schemeClr val="accent1"/>
                </a:solidFill>
                <a:cs typeface="Arial Narrow"/>
              </a:rPr>
              <a:t>Debbie</a:t>
            </a:r>
            <a:r>
              <a:rPr sz="2000" b="1" spc="-59" dirty="0">
                <a:solidFill>
                  <a:schemeClr val="accent1"/>
                </a:solidFill>
                <a:cs typeface="Arial Narrow"/>
              </a:rPr>
              <a:t> </a:t>
            </a:r>
            <a:r>
              <a:rPr sz="2000" b="1" spc="-100" dirty="0">
                <a:solidFill>
                  <a:schemeClr val="accent1"/>
                </a:solidFill>
                <a:cs typeface="Arial Narrow"/>
              </a:rPr>
              <a:t>Kane</a:t>
            </a:r>
            <a:endParaRPr sz="2000" b="1" dirty="0">
              <a:solidFill>
                <a:schemeClr val="accent1"/>
              </a:solidFill>
              <a:cs typeface="Arial Narrow"/>
            </a:endParaRPr>
          </a:p>
          <a:p>
            <a:pPr>
              <a:spcBef>
                <a:spcPts val="1200"/>
              </a:spcBef>
            </a:pPr>
            <a:r>
              <a:rPr lang="en-US" sz="1400" b="1" spc="-41" dirty="0">
                <a:solidFill>
                  <a:schemeClr val="accent1"/>
                </a:solidFill>
                <a:cs typeface="Arial"/>
              </a:rPr>
              <a:t>Principal Consultant​</a:t>
            </a:r>
          </a:p>
          <a:p>
            <a:pPr>
              <a:spcBef>
                <a:spcPts val="1200"/>
              </a:spcBef>
            </a:pPr>
            <a:r>
              <a:rPr lang="en-US" sz="1400" b="1" spc="-41" dirty="0">
                <a:solidFill>
                  <a:schemeClr val="accent1"/>
                </a:solidFill>
                <a:cs typeface="Arial"/>
              </a:rPr>
              <a:t>Omdia Channel Research ​</a:t>
            </a:r>
          </a:p>
          <a:p>
            <a:pPr>
              <a:spcBef>
                <a:spcPts val="1200"/>
              </a:spcBef>
            </a:pPr>
            <a:r>
              <a:rPr lang="en-US" sz="1400" b="1" spc="-41" dirty="0">
                <a:solidFill>
                  <a:schemeClr val="accent1"/>
                </a:solidFill>
                <a:cs typeface="Arial"/>
              </a:rPr>
              <a:t>&amp; Consulting Practice</a:t>
            </a:r>
            <a:endParaRPr sz="1400" b="1" dirty="0">
              <a:solidFill>
                <a:schemeClr val="accent1"/>
              </a:solidFill>
              <a:cs typeface="Lucida Sans"/>
            </a:endParaRPr>
          </a:p>
        </p:txBody>
      </p:sp>
      <p:sp>
        <p:nvSpPr>
          <p:cNvPr id="9" name="object 9"/>
          <p:cNvSpPr txBox="1"/>
          <p:nvPr/>
        </p:nvSpPr>
        <p:spPr>
          <a:xfrm>
            <a:off x="8693992" y="2874304"/>
            <a:ext cx="2171147" cy="1417484"/>
          </a:xfrm>
          <a:prstGeom prst="rect">
            <a:avLst/>
          </a:prstGeom>
        </p:spPr>
        <p:txBody>
          <a:bodyPr vert="horz" wrap="square" lIns="0" tIns="14395" rIns="0" bIns="0" rtlCol="0">
            <a:spAutoFit/>
          </a:bodyPr>
          <a:lstStyle/>
          <a:p>
            <a:pPr marL="11516">
              <a:spcBef>
                <a:spcPts val="113"/>
              </a:spcBef>
            </a:pPr>
            <a:r>
              <a:rPr sz="2000" b="1" spc="-100" dirty="0">
                <a:solidFill>
                  <a:schemeClr val="accent1"/>
                </a:solidFill>
                <a:cs typeface="Arial Narrow"/>
              </a:rPr>
              <a:t>Devan</a:t>
            </a:r>
            <a:r>
              <a:rPr sz="2000" b="1" spc="-50" dirty="0">
                <a:solidFill>
                  <a:schemeClr val="accent1"/>
                </a:solidFill>
                <a:cs typeface="Arial Narrow"/>
              </a:rPr>
              <a:t> </a:t>
            </a:r>
            <a:r>
              <a:rPr sz="2000" b="1" spc="-77" dirty="0">
                <a:solidFill>
                  <a:schemeClr val="accent1"/>
                </a:solidFill>
                <a:cs typeface="Arial Narrow"/>
              </a:rPr>
              <a:t>Adams</a:t>
            </a:r>
            <a:endParaRPr sz="2000" b="1" dirty="0">
              <a:solidFill>
                <a:schemeClr val="accent1"/>
              </a:solidFill>
              <a:cs typeface="Arial Narrow"/>
            </a:endParaRPr>
          </a:p>
          <a:p>
            <a:pPr marL="11516">
              <a:spcBef>
                <a:spcPts val="1084"/>
              </a:spcBef>
            </a:pPr>
            <a:r>
              <a:rPr sz="1400" b="1" spc="-41" dirty="0">
                <a:solidFill>
                  <a:schemeClr val="accent1"/>
                </a:solidFill>
                <a:cs typeface="Arial"/>
              </a:rPr>
              <a:t>Principal </a:t>
            </a:r>
            <a:r>
              <a:rPr sz="1400" b="1" spc="-50" dirty="0">
                <a:solidFill>
                  <a:schemeClr val="accent1"/>
                </a:solidFill>
                <a:cs typeface="Arial"/>
              </a:rPr>
              <a:t>Analyst</a:t>
            </a:r>
            <a:endParaRPr lang="en-US" sz="1400" b="1" spc="-50" dirty="0">
              <a:solidFill>
                <a:schemeClr val="accent1"/>
              </a:solidFill>
              <a:cs typeface="Arial"/>
            </a:endParaRPr>
          </a:p>
          <a:p>
            <a:pPr>
              <a:spcBef>
                <a:spcPts val="1200"/>
              </a:spcBef>
            </a:pPr>
            <a:r>
              <a:rPr lang="en-US" sz="1400" b="1" spc="-41" dirty="0">
                <a:solidFill>
                  <a:schemeClr val="accent1"/>
                </a:solidFill>
                <a:cs typeface="Arial"/>
              </a:rPr>
              <a:t>Omdia Channel Research ​</a:t>
            </a:r>
          </a:p>
          <a:p>
            <a:pPr>
              <a:spcBef>
                <a:spcPts val="1200"/>
              </a:spcBef>
            </a:pPr>
            <a:r>
              <a:rPr lang="en-US" sz="1400" b="1" spc="-41" dirty="0">
                <a:solidFill>
                  <a:schemeClr val="accent1"/>
                </a:solidFill>
                <a:cs typeface="Arial"/>
              </a:rPr>
              <a:t>&amp; Consulting Practice</a:t>
            </a:r>
            <a:endParaRPr lang="en-US" sz="1400" dirty="0">
              <a:solidFill>
                <a:schemeClr val="accent1"/>
              </a:solidFill>
              <a:cs typeface="Lucida Sans"/>
            </a:endParaRPr>
          </a:p>
        </p:txBody>
      </p:sp>
      <p:pic>
        <p:nvPicPr>
          <p:cNvPr id="1028" name="Picture 4">
            <a:extLst>
              <a:ext uri="{FF2B5EF4-FFF2-40B4-BE49-F238E27FC236}">
                <a16:creationId xmlns:a16="http://schemas.microsoft.com/office/drawing/2014/main" id="{3F64D4D5-7F70-ECF6-9224-5C33339147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7792" y="2874304"/>
            <a:ext cx="1472900" cy="1438962"/>
          </a:xfrm>
          <a:prstGeom prst="ellipse">
            <a:avLst/>
          </a:prstGeom>
          <a:ln w="381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D26EC3F3-8BB5-FF44-CE0F-1FA2C777FC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72438" y="2874304"/>
            <a:ext cx="1472184" cy="1435608"/>
          </a:xfrm>
          <a:prstGeom prst="ellipse">
            <a:avLst/>
          </a:prstGeom>
          <a:ln w="381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781CB6A-8166-41C5-A5F6-F0C0C504EE47}"/>
              </a:ext>
            </a:extLst>
          </p:cNvPr>
          <p:cNvSpPr>
            <a:spLocks noGrp="1"/>
          </p:cNvSpPr>
          <p:nvPr>
            <p:ph type="title"/>
          </p:nvPr>
        </p:nvSpPr>
        <p:spPr>
          <a:xfrm>
            <a:off x="348313" y="476250"/>
            <a:ext cx="11405722" cy="684214"/>
          </a:xfrm>
        </p:spPr>
        <p:txBody>
          <a:bodyPr/>
          <a:lstStyle/>
          <a:p>
            <a:r>
              <a:rPr lang="en-US" dirty="0"/>
              <a:t>DEI is being attacked, strategic changes are needed for its survival</a:t>
            </a:r>
          </a:p>
        </p:txBody>
      </p:sp>
      <p:sp>
        <p:nvSpPr>
          <p:cNvPr id="5" name="TextBox 4">
            <a:extLst>
              <a:ext uri="{FF2B5EF4-FFF2-40B4-BE49-F238E27FC236}">
                <a16:creationId xmlns:a16="http://schemas.microsoft.com/office/drawing/2014/main" id="{D7EE9CCA-9C02-13AD-107D-0BE071800958}"/>
              </a:ext>
            </a:extLst>
          </p:cNvPr>
          <p:cNvSpPr txBox="1"/>
          <p:nvPr/>
        </p:nvSpPr>
        <p:spPr>
          <a:xfrm>
            <a:off x="348312" y="1169831"/>
            <a:ext cx="11495375" cy="1200329"/>
          </a:xfrm>
          <a:prstGeom prst="rect">
            <a:avLst/>
          </a:prstGeom>
          <a:noFill/>
          <a:effectLst/>
        </p:spPr>
        <p:txBody>
          <a:bodyPr wrap="square">
            <a:spAutoFit/>
          </a:bodyPr>
          <a:lstStyle/>
          <a:p>
            <a:pPr marL="285750" indent="-285750">
              <a:buFont typeface="Arial" panose="020B0604020202020204" pitchFamily="34" charset="0"/>
              <a:buChar char="•"/>
            </a:pPr>
            <a:r>
              <a:rPr lang="en-US" sz="1800" b="1" dirty="0">
                <a:solidFill>
                  <a:srgbClr val="7030A0"/>
                </a:solidFill>
              </a:rPr>
              <a:t>Keynote: </a:t>
            </a:r>
            <a:r>
              <a:rPr lang="en-US" sz="1800" b="1" dirty="0"/>
              <a:t>“Understanding Strategies to Build Company Culture Today and on the Path Forward” by Kelli McMillan, Director of Global Partners at Five9, Inc.; Brandon Knight, Global Head of Channel CX at Zoom; and Ronnell Richards, President at Ronnell Richards LLC.</a:t>
            </a:r>
            <a:endParaRPr lang="en-US" sz="1800" b="1" dirty="0">
              <a:solidFill>
                <a:srgbClr val="7030A0"/>
              </a:solidFill>
            </a:endParaRPr>
          </a:p>
          <a:p>
            <a:pPr marL="285750" indent="-285750">
              <a:buFont typeface="Arial" panose="020B0604020202020204" pitchFamily="34" charset="0"/>
              <a:buChar char="•"/>
            </a:pPr>
            <a:r>
              <a:rPr lang="en-US" b="1" dirty="0">
                <a:solidFill>
                  <a:srgbClr val="7030A0"/>
                </a:solidFill>
              </a:rPr>
              <a:t>Key takeaways: </a:t>
            </a:r>
            <a:r>
              <a:rPr lang="en-US" sz="1400" dirty="0"/>
              <a:t>The panel of diversity, equity, and inclusion (DEI) protagonists shared their perspective on </a:t>
            </a:r>
            <a:r>
              <a:rPr lang="en-US" sz="1400" i="0" dirty="0">
                <a:solidFill>
                  <a:srgbClr val="262F3D"/>
                </a:solidFill>
                <a:effectLst/>
              </a:rPr>
              <a:t>the current fragile state of the initiative.</a:t>
            </a:r>
            <a:endParaRPr lang="en-US" sz="1200" dirty="0"/>
          </a:p>
        </p:txBody>
      </p:sp>
      <p:grpSp>
        <p:nvGrpSpPr>
          <p:cNvPr id="26" name="Group 25">
            <a:extLst>
              <a:ext uri="{FF2B5EF4-FFF2-40B4-BE49-F238E27FC236}">
                <a16:creationId xmlns:a16="http://schemas.microsoft.com/office/drawing/2014/main" id="{29E94EA5-CC13-E2B5-DC8C-2E81B12677F5}"/>
              </a:ext>
            </a:extLst>
          </p:cNvPr>
          <p:cNvGrpSpPr/>
          <p:nvPr/>
        </p:nvGrpSpPr>
        <p:grpSpPr>
          <a:xfrm>
            <a:off x="440252" y="2594969"/>
            <a:ext cx="5655747" cy="3468312"/>
            <a:chOff x="347663" y="1720850"/>
            <a:chExt cx="5656262" cy="1576867"/>
          </a:xfrm>
        </p:grpSpPr>
        <p:sp>
          <p:nvSpPr>
            <p:cNvPr id="27" name="Arrow: Right 26">
              <a:extLst>
                <a:ext uri="{FF2B5EF4-FFF2-40B4-BE49-F238E27FC236}">
                  <a16:creationId xmlns:a16="http://schemas.microsoft.com/office/drawing/2014/main" id="{54562B8C-9DEE-FF99-905B-DF447693B24A}"/>
                </a:ext>
              </a:extLst>
            </p:cNvPr>
            <p:cNvSpPr/>
            <p:nvPr/>
          </p:nvSpPr>
          <p:spPr>
            <a:xfrm>
              <a:off x="347663" y="1720850"/>
              <a:ext cx="5656262" cy="1576867"/>
            </a:xfrm>
            <a:prstGeom prst="rightArrow">
              <a:avLst>
                <a:gd name="adj1" fmla="val 100000"/>
                <a:gd name="adj2" fmla="val 5016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600" dirty="0"/>
            </a:p>
          </p:txBody>
        </p:sp>
        <p:grpSp>
          <p:nvGrpSpPr>
            <p:cNvPr id="28" name="Group 27">
              <a:extLst>
                <a:ext uri="{FF2B5EF4-FFF2-40B4-BE49-F238E27FC236}">
                  <a16:creationId xmlns:a16="http://schemas.microsoft.com/office/drawing/2014/main" id="{765FA74A-7E43-D00B-1858-44503DFBA819}"/>
                </a:ext>
              </a:extLst>
            </p:cNvPr>
            <p:cNvGrpSpPr/>
            <p:nvPr/>
          </p:nvGrpSpPr>
          <p:grpSpPr>
            <a:xfrm>
              <a:off x="450246" y="1737484"/>
              <a:ext cx="3830882" cy="1560232"/>
              <a:chOff x="450246" y="1737484"/>
              <a:chExt cx="3830882" cy="1560232"/>
            </a:xfrm>
          </p:grpSpPr>
          <p:sp>
            <p:nvSpPr>
              <p:cNvPr id="29" name="Google Shape;183;p17">
                <a:extLst>
                  <a:ext uri="{FF2B5EF4-FFF2-40B4-BE49-F238E27FC236}">
                    <a16:creationId xmlns:a16="http://schemas.microsoft.com/office/drawing/2014/main" id="{67764910-EDE6-EFE4-5754-6C13CC864FB7}"/>
                  </a:ext>
                </a:extLst>
              </p:cNvPr>
              <p:cNvSpPr txBox="1"/>
              <p:nvPr/>
            </p:nvSpPr>
            <p:spPr>
              <a:xfrm>
                <a:off x="450246" y="1737484"/>
                <a:ext cx="3830880" cy="12932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chemeClr val="bg1"/>
                    </a:solidFill>
                    <a:ea typeface="Fira Sans Extra Condensed Medium"/>
                    <a:cs typeface="Fira Sans Extra Condensed Medium"/>
                    <a:sym typeface="Fira Sans Extra Condensed Medium"/>
                  </a:rPr>
                  <a:t>Roadblocks</a:t>
                </a:r>
                <a:endParaRPr b="1" dirty="0">
                  <a:solidFill>
                    <a:schemeClr val="bg1"/>
                  </a:solidFill>
                  <a:ea typeface="Fira Sans Extra Condensed Medium"/>
                  <a:cs typeface="Fira Sans Extra Condensed Medium"/>
                  <a:sym typeface="Fira Sans Extra Condensed Medium"/>
                </a:endParaRPr>
              </a:p>
            </p:txBody>
          </p:sp>
          <p:sp>
            <p:nvSpPr>
              <p:cNvPr id="30" name="Google Shape;182;p17">
                <a:extLst>
                  <a:ext uri="{FF2B5EF4-FFF2-40B4-BE49-F238E27FC236}">
                    <a16:creationId xmlns:a16="http://schemas.microsoft.com/office/drawing/2014/main" id="{EBBCEA51-E1E7-9529-7B63-943E4BAB9771}"/>
                  </a:ext>
                </a:extLst>
              </p:cNvPr>
              <p:cNvSpPr txBox="1"/>
              <p:nvPr/>
            </p:nvSpPr>
            <p:spPr>
              <a:xfrm>
                <a:off x="450248" y="1850175"/>
                <a:ext cx="3830880" cy="1447541"/>
              </a:xfrm>
              <a:prstGeom prst="rect">
                <a:avLst/>
              </a:prstGeom>
              <a:noFill/>
              <a:ln>
                <a:noFill/>
              </a:ln>
            </p:spPr>
            <p:txBody>
              <a:bodyPr spcFirstLastPara="1" wrap="square" lIns="91425" tIns="91425" rIns="91425" bIns="91425" anchor="ctr" anchorCtr="0">
                <a:noAutofit/>
              </a:bodyPr>
              <a:lstStyle/>
              <a:p>
                <a:pPr lvl="0" indent="-91440" rtl="0">
                  <a:spcBef>
                    <a:spcPts val="0"/>
                  </a:spcBef>
                  <a:spcAft>
                    <a:spcPts val="0"/>
                  </a:spcAft>
                  <a:buFont typeface="Arial" panose="020B0604020202020204" pitchFamily="34" charset="0"/>
                  <a:buChar char="•"/>
                </a:pPr>
                <a:r>
                  <a:rPr lang="en-US" sz="1400" dirty="0">
                    <a:solidFill>
                      <a:schemeClr val="bg1"/>
                    </a:solidFill>
                    <a:ea typeface="Roboto"/>
                    <a:cs typeface="Roboto"/>
                    <a:sym typeface="Roboto"/>
                  </a:rPr>
                  <a:t>The benefits and support of DEI initiatives have been reduced or eliminated.</a:t>
                </a:r>
              </a:p>
              <a:p>
                <a:pPr indent="-91440">
                  <a:buFont typeface="Arial" panose="020B0604020202020204" pitchFamily="34" charset="0"/>
                  <a:buChar char="•"/>
                </a:pPr>
                <a:r>
                  <a:rPr lang="en-US" sz="1400" dirty="0">
                    <a:solidFill>
                      <a:schemeClr val="bg1"/>
                    </a:solidFill>
                    <a:ea typeface="Roboto"/>
                    <a:cs typeface="Roboto"/>
                  </a:rPr>
                  <a:t>Associating DEI as just another race topic. </a:t>
                </a:r>
              </a:p>
              <a:p>
                <a:pPr indent="-91440">
                  <a:buFont typeface="Arial" panose="020B0604020202020204" pitchFamily="34" charset="0"/>
                  <a:buChar char="•"/>
                </a:pPr>
                <a:r>
                  <a:rPr lang="en-US" sz="1400" dirty="0">
                    <a:solidFill>
                      <a:schemeClr val="bg1"/>
                    </a:solidFill>
                    <a:ea typeface="Roboto"/>
                    <a:cs typeface="Roboto"/>
                  </a:rPr>
                  <a:t>Lack of metrics/measurements to display the value-add and impact on bottom-line.</a:t>
                </a:r>
                <a:endParaRPr lang="en-US" sz="1400" dirty="0">
                  <a:solidFill>
                    <a:schemeClr val="bg1"/>
                  </a:solidFill>
                  <a:ea typeface="Roboto"/>
                  <a:cs typeface="Roboto"/>
                  <a:sym typeface="Roboto"/>
                </a:endParaRPr>
              </a:p>
              <a:p>
                <a:pPr lvl="0" indent="-91440" rtl="0">
                  <a:spcBef>
                    <a:spcPts val="0"/>
                  </a:spcBef>
                  <a:spcAft>
                    <a:spcPts val="0"/>
                  </a:spcAft>
                  <a:buFont typeface="Arial" panose="020B0604020202020204" pitchFamily="34" charset="0"/>
                  <a:buChar char="•"/>
                </a:pPr>
                <a:r>
                  <a:rPr lang="en-US" sz="1400" dirty="0">
                    <a:solidFill>
                      <a:schemeClr val="bg1"/>
                    </a:solidFill>
                    <a:ea typeface="Roboto"/>
                    <a:cs typeface="Roboto"/>
                    <a:sym typeface="Roboto"/>
                  </a:rPr>
                  <a:t>Most people create and join DEI initiatives for personal and/or emotional reasons.</a:t>
                </a:r>
              </a:p>
              <a:p>
                <a:pPr lvl="0" indent="-91440" rtl="0">
                  <a:spcBef>
                    <a:spcPts val="0"/>
                  </a:spcBef>
                  <a:spcAft>
                    <a:spcPts val="0"/>
                  </a:spcAft>
                  <a:buFont typeface="Arial" panose="020B0604020202020204" pitchFamily="34" charset="0"/>
                  <a:buChar char="•"/>
                </a:pPr>
                <a:r>
                  <a:rPr lang="en-US" sz="1400" dirty="0">
                    <a:solidFill>
                      <a:schemeClr val="bg1"/>
                    </a:solidFill>
                    <a:ea typeface="Roboto"/>
                    <a:cs typeface="Roboto"/>
                    <a:sym typeface="Roboto"/>
                  </a:rPr>
                  <a:t>The lack of DEI initiatives at a company are often the result of it not being presented as an opportunity or priority. </a:t>
                </a:r>
              </a:p>
              <a:p>
                <a:pPr lvl="0" indent="-91440" rtl="0">
                  <a:spcBef>
                    <a:spcPts val="0"/>
                  </a:spcBef>
                  <a:spcAft>
                    <a:spcPts val="0"/>
                  </a:spcAft>
                  <a:buFont typeface="Arial" panose="020B0604020202020204" pitchFamily="34" charset="0"/>
                  <a:buChar char="•"/>
                </a:pPr>
                <a:r>
                  <a:rPr lang="en-US" sz="1400" dirty="0">
                    <a:solidFill>
                      <a:schemeClr val="bg1"/>
                    </a:solidFill>
                    <a:ea typeface="Roboto"/>
                    <a:cs typeface="Roboto"/>
                    <a:sym typeface="Roboto"/>
                  </a:rPr>
                  <a:t>DEI requires universal, company-wide support, not just minority employees or special interest groups.</a:t>
                </a:r>
              </a:p>
            </p:txBody>
          </p:sp>
        </p:grpSp>
      </p:grpSp>
      <p:grpSp>
        <p:nvGrpSpPr>
          <p:cNvPr id="31" name="Group 30">
            <a:extLst>
              <a:ext uri="{FF2B5EF4-FFF2-40B4-BE49-F238E27FC236}">
                <a16:creationId xmlns:a16="http://schemas.microsoft.com/office/drawing/2014/main" id="{D5761770-76B9-F937-832F-E4D1D34867FE}"/>
              </a:ext>
            </a:extLst>
          </p:cNvPr>
          <p:cNvGrpSpPr/>
          <p:nvPr/>
        </p:nvGrpSpPr>
        <p:grpSpPr>
          <a:xfrm>
            <a:off x="6103956" y="2594969"/>
            <a:ext cx="5748989" cy="3468309"/>
            <a:chOff x="6188077" y="1720850"/>
            <a:chExt cx="5656262" cy="1576867"/>
          </a:xfrm>
        </p:grpSpPr>
        <p:sp>
          <p:nvSpPr>
            <p:cNvPr id="32" name="Arrow: Right 31">
              <a:extLst>
                <a:ext uri="{FF2B5EF4-FFF2-40B4-BE49-F238E27FC236}">
                  <a16:creationId xmlns:a16="http://schemas.microsoft.com/office/drawing/2014/main" id="{5F3C279E-00B8-A79A-C8A0-7C00ABB65818}"/>
                </a:ext>
              </a:extLst>
            </p:cNvPr>
            <p:cNvSpPr/>
            <p:nvPr/>
          </p:nvSpPr>
          <p:spPr>
            <a:xfrm flipH="1" flipV="1">
              <a:off x="6188077" y="1720850"/>
              <a:ext cx="5656262" cy="1576867"/>
            </a:xfrm>
            <a:prstGeom prst="rightArrow">
              <a:avLst>
                <a:gd name="adj1" fmla="val 100000"/>
                <a:gd name="adj2" fmla="val 4835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600" dirty="0"/>
            </a:p>
          </p:txBody>
        </p:sp>
        <p:sp>
          <p:nvSpPr>
            <p:cNvPr id="33" name="Google Shape;183;p17">
              <a:extLst>
                <a:ext uri="{FF2B5EF4-FFF2-40B4-BE49-F238E27FC236}">
                  <a16:creationId xmlns:a16="http://schemas.microsoft.com/office/drawing/2014/main" id="{7E8020BB-E918-EA02-9165-568B2B2075C1}"/>
                </a:ext>
              </a:extLst>
            </p:cNvPr>
            <p:cNvSpPr txBox="1"/>
            <p:nvPr/>
          </p:nvSpPr>
          <p:spPr>
            <a:xfrm>
              <a:off x="8031052" y="1720850"/>
              <a:ext cx="3732596" cy="13070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MY" sz="2000" b="1" dirty="0">
                  <a:solidFill>
                    <a:schemeClr val="bg1"/>
                  </a:solidFill>
                  <a:ea typeface="Fira Sans Extra Condensed Medium"/>
                  <a:cs typeface="Fira Sans Extra Condensed Medium"/>
                  <a:sym typeface="Fira Sans Extra Condensed Medium"/>
                </a:rPr>
                <a:t>Resolutions</a:t>
              </a:r>
            </a:p>
          </p:txBody>
        </p:sp>
        <p:sp>
          <p:nvSpPr>
            <p:cNvPr id="34" name="Google Shape;182;p17">
              <a:extLst>
                <a:ext uri="{FF2B5EF4-FFF2-40B4-BE49-F238E27FC236}">
                  <a16:creationId xmlns:a16="http://schemas.microsoft.com/office/drawing/2014/main" id="{20F034C6-4204-CDBC-E9F6-ADF221CEB2CC}"/>
                </a:ext>
              </a:extLst>
            </p:cNvPr>
            <p:cNvSpPr txBox="1"/>
            <p:nvPr/>
          </p:nvSpPr>
          <p:spPr>
            <a:xfrm>
              <a:off x="7950364" y="1834743"/>
              <a:ext cx="3893974" cy="1462974"/>
            </a:xfrm>
            <a:prstGeom prst="rect">
              <a:avLst/>
            </a:prstGeom>
            <a:noFill/>
            <a:ln>
              <a:noFill/>
            </a:ln>
          </p:spPr>
          <p:txBody>
            <a:bodyPr spcFirstLastPara="1" wrap="square" lIns="91425" tIns="91425" rIns="91425" bIns="91425" anchor="ctr" anchorCtr="0">
              <a:noAutofit/>
            </a:bodyPr>
            <a:lstStyle/>
            <a:p>
              <a:pPr indent="-91440">
                <a:buFont typeface="Arial" panose="020B0604020202020204" pitchFamily="34" charset="0"/>
                <a:buChar char="•"/>
              </a:pPr>
              <a:r>
                <a:rPr lang="en-US" sz="1400" dirty="0">
                  <a:solidFill>
                    <a:schemeClr val="bg1"/>
                  </a:solidFill>
                  <a:ea typeface="Roboto"/>
                  <a:cs typeface="Roboto"/>
                  <a:sym typeface="Roboto"/>
                </a:rPr>
                <a:t>Align DEI with business objectives and demonstrate it supports business goals like innovation, customer satisfaction, employee engagement, and productivity. </a:t>
              </a:r>
            </a:p>
            <a:p>
              <a:pPr indent="-91440">
                <a:buFont typeface="Arial" panose="020B0604020202020204" pitchFamily="34" charset="0"/>
                <a:buChar char="•"/>
              </a:pPr>
              <a:r>
                <a:rPr lang="en-US" sz="1400" dirty="0">
                  <a:solidFill>
                    <a:schemeClr val="bg1"/>
                  </a:solidFill>
                  <a:ea typeface="Roboto"/>
                  <a:cs typeface="Roboto"/>
                  <a:sym typeface="Roboto"/>
                </a:rPr>
                <a:t>Collect and analyze data to assess the impact of DEI initiatives on metrics like hiring, promotions, and retention rates.</a:t>
              </a:r>
            </a:p>
            <a:p>
              <a:pPr indent="-91440">
                <a:buFont typeface="Arial" panose="020B0604020202020204" pitchFamily="34" charset="0"/>
                <a:buChar char="•"/>
              </a:pPr>
              <a:r>
                <a:rPr lang="en-US" sz="1400" dirty="0">
                  <a:solidFill>
                    <a:schemeClr val="bg1"/>
                  </a:solidFill>
                  <a:ea typeface="Roboto"/>
                  <a:cs typeface="Roboto"/>
                  <a:sym typeface="Roboto"/>
                </a:rPr>
                <a:t>Benchmark the company’s DEI efforts with industry standards to identify areas for improvement.</a:t>
              </a:r>
            </a:p>
            <a:p>
              <a:pPr indent="-91440">
                <a:buFont typeface="Arial" panose="020B0604020202020204" pitchFamily="34" charset="0"/>
                <a:buChar char="•"/>
              </a:pPr>
              <a:r>
                <a:rPr lang="en-US" sz="1400" dirty="0">
                  <a:solidFill>
                    <a:schemeClr val="bg1"/>
                  </a:solidFill>
                  <a:ea typeface="Roboto"/>
                  <a:cs typeface="Roboto"/>
                  <a:sym typeface="Roboto"/>
                </a:rPr>
                <a:t>Engage senior leaders to make DEI part of leadership’s responsibility and appoint DEI champions in leadership that act as advocates.</a:t>
              </a:r>
            </a:p>
            <a:p>
              <a:pPr indent="-91440">
                <a:buFont typeface="Arial" panose="020B0604020202020204" pitchFamily="34" charset="0"/>
                <a:buChar char="•"/>
              </a:pPr>
              <a:r>
                <a:rPr lang="en-US" sz="1400" dirty="0">
                  <a:solidFill>
                    <a:schemeClr val="bg1"/>
                  </a:solidFill>
                  <a:ea typeface="Roboto"/>
                  <a:cs typeface="Roboto"/>
                  <a:sym typeface="Roboto"/>
                </a:rPr>
                <a:t>Offer DEI training and equip managers with the skills to lead diverse teams effectively.</a:t>
              </a:r>
            </a:p>
          </p:txBody>
        </p:sp>
      </p:grpSp>
      <p:pic>
        <p:nvPicPr>
          <p:cNvPr id="35" name="Graphic 34" descr="Hurdle with solid fill">
            <a:extLst>
              <a:ext uri="{FF2B5EF4-FFF2-40B4-BE49-F238E27FC236}">
                <a16:creationId xmlns:a16="http://schemas.microsoft.com/office/drawing/2014/main" id="{CAA7B1EB-2ADE-A0EC-1989-938408CA486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350412" y="3503212"/>
            <a:ext cx="1268258" cy="1268258"/>
          </a:xfrm>
          <a:prstGeom prst="rect">
            <a:avLst/>
          </a:prstGeom>
        </p:spPr>
      </p:pic>
      <p:pic>
        <p:nvPicPr>
          <p:cNvPr id="36" name="Graphic 35" descr="Customer review with solid fill">
            <a:extLst>
              <a:ext uri="{FF2B5EF4-FFF2-40B4-BE49-F238E27FC236}">
                <a16:creationId xmlns:a16="http://schemas.microsoft.com/office/drawing/2014/main" id="{97F52127-4A82-35F0-6535-1FB0EE5B5777}"/>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708886" y="3503212"/>
            <a:ext cx="1268258" cy="1268258"/>
          </a:xfrm>
          <a:prstGeom prst="rect">
            <a:avLst/>
          </a:prstGeom>
        </p:spPr>
      </p:pic>
      <p:sp>
        <p:nvSpPr>
          <p:cNvPr id="2" name="txtboxCopyrightLine">
            <a:extLst>
              <a:ext uri="{FF2B5EF4-FFF2-40B4-BE49-F238E27FC236}">
                <a16:creationId xmlns:a16="http://schemas.microsoft.com/office/drawing/2014/main" id="{AC004AF8-1921-0FC4-9E53-031F6D0965EF}"/>
              </a:ext>
            </a:extLst>
          </p:cNvPr>
          <p:cNvSpPr txBox="1"/>
          <p:nvPr/>
        </p:nvSpPr>
        <p:spPr>
          <a:xfrm>
            <a:off x="5683003" y="5847833"/>
            <a:ext cx="690434" cy="215445"/>
          </a:xfrm>
          <a:prstGeom prst="rect">
            <a:avLst/>
          </a:prstGeom>
        </p:spPr>
        <p:txBody>
          <a:bodyPr vert="horz" lIns="0" tIns="0" rIns="0" bIns="0"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eaLnBrk="0"/>
            <a:r>
              <a:rPr lang="en-US" sz="800" b="0" i="0" u="none" baseline="0" dirty="0">
                <a:solidFill>
                  <a:srgbClr val="000000"/>
                </a:solidFill>
                <a:latin typeface="Calibri" panose="020F0502020204030204" pitchFamily="34" charset="0"/>
              </a:rPr>
              <a:t>© 2024 Omdia</a:t>
            </a:r>
          </a:p>
        </p:txBody>
      </p:sp>
    </p:spTree>
    <p:extLst>
      <p:ext uri="{BB962C8B-B14F-4D97-AF65-F5344CB8AC3E}">
        <p14:creationId xmlns:p14="http://schemas.microsoft.com/office/powerpoint/2010/main" val="3919495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7279A-6FD3-4F3D-9AEF-3FE4156F6810}"/>
              </a:ext>
            </a:extLst>
          </p:cNvPr>
          <p:cNvSpPr>
            <a:spLocks noGrp="1"/>
          </p:cNvSpPr>
          <p:nvPr>
            <p:ph type="title"/>
          </p:nvPr>
        </p:nvSpPr>
        <p:spPr>
          <a:xfrm>
            <a:off x="347664" y="2916454"/>
            <a:ext cx="7600949" cy="2374683"/>
          </a:xfrm>
        </p:spPr>
        <p:txBody>
          <a:bodyPr/>
          <a:lstStyle/>
          <a:p>
            <a:r>
              <a:rPr lang="en-GB" sz="6000" dirty="0"/>
              <a:t>Final recommendations </a:t>
            </a:r>
            <a:endParaRPr lang="en-US" dirty="0"/>
          </a:p>
        </p:txBody>
      </p:sp>
    </p:spTree>
    <p:extLst>
      <p:ext uri="{BB962C8B-B14F-4D97-AF65-F5344CB8AC3E}">
        <p14:creationId xmlns:p14="http://schemas.microsoft.com/office/powerpoint/2010/main" val="3646130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7B4D9-4BBE-1C38-EE79-82D1197DD45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A8420D2-A456-9654-3162-4416A667277D}"/>
              </a:ext>
            </a:extLst>
          </p:cNvPr>
          <p:cNvSpPr>
            <a:spLocks noGrp="1"/>
          </p:cNvSpPr>
          <p:nvPr>
            <p:ph type="title"/>
          </p:nvPr>
        </p:nvSpPr>
        <p:spPr/>
        <p:txBody>
          <a:bodyPr/>
          <a:lstStyle/>
          <a:p>
            <a:r>
              <a:rPr lang="en-GB" dirty="0"/>
              <a:t>Final recommendations</a:t>
            </a:r>
            <a:endParaRPr lang="en-US" dirty="0"/>
          </a:p>
        </p:txBody>
      </p:sp>
      <p:graphicFrame>
        <p:nvGraphicFramePr>
          <p:cNvPr id="10" name="Content Placeholder 9">
            <a:extLst>
              <a:ext uri="{FF2B5EF4-FFF2-40B4-BE49-F238E27FC236}">
                <a16:creationId xmlns:a16="http://schemas.microsoft.com/office/drawing/2014/main" id="{2586C1A7-F2E6-E828-5C60-1D604813AAFA}"/>
              </a:ext>
            </a:extLst>
          </p:cNvPr>
          <p:cNvGraphicFramePr>
            <a:graphicFrameLocks noGrp="1"/>
          </p:cNvGraphicFramePr>
          <p:nvPr>
            <p:ph sz="quarter" idx="10"/>
            <p:extLst>
              <p:ext uri="{D42A27DB-BD31-4B8C-83A1-F6EECF244321}">
                <p14:modId xmlns:p14="http://schemas.microsoft.com/office/powerpoint/2010/main" val="1320022688"/>
              </p:ext>
            </p:extLst>
          </p:nvPr>
        </p:nvGraphicFramePr>
        <p:xfrm>
          <a:off x="348313" y="1160464"/>
          <a:ext cx="5583111"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4" name="Content Placeholder 9">
            <a:extLst>
              <a:ext uri="{FF2B5EF4-FFF2-40B4-BE49-F238E27FC236}">
                <a16:creationId xmlns:a16="http://schemas.microsoft.com/office/drawing/2014/main" id="{DD9F376C-4C65-887A-6903-21526FC6B19F}"/>
              </a:ext>
            </a:extLst>
          </p:cNvPr>
          <p:cNvGraphicFramePr>
            <a:graphicFrameLocks/>
          </p:cNvGraphicFramePr>
          <p:nvPr>
            <p:extLst>
              <p:ext uri="{D42A27DB-BD31-4B8C-83A1-F6EECF244321}">
                <p14:modId xmlns:p14="http://schemas.microsoft.com/office/powerpoint/2010/main" val="1591662696"/>
              </p:ext>
            </p:extLst>
          </p:nvPr>
        </p:nvGraphicFramePr>
        <p:xfrm>
          <a:off x="6200474" y="1153609"/>
          <a:ext cx="5628640" cy="5029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5" name="Rectangle 14">
            <a:extLst>
              <a:ext uri="{FF2B5EF4-FFF2-40B4-BE49-F238E27FC236}">
                <a16:creationId xmlns:a16="http://schemas.microsoft.com/office/drawing/2014/main" id="{6724DC4C-9D05-C932-BD06-A38BDF69637F}"/>
              </a:ext>
            </a:extLst>
          </p:cNvPr>
          <p:cNvSpPr/>
          <p:nvPr/>
        </p:nvSpPr>
        <p:spPr>
          <a:xfrm>
            <a:off x="1605064" y="1547840"/>
            <a:ext cx="4326361" cy="386822"/>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Vendors/ suppliers</a:t>
            </a:r>
          </a:p>
        </p:txBody>
      </p:sp>
      <p:sp>
        <p:nvSpPr>
          <p:cNvPr id="16" name="Rectangle 15">
            <a:extLst>
              <a:ext uri="{FF2B5EF4-FFF2-40B4-BE49-F238E27FC236}">
                <a16:creationId xmlns:a16="http://schemas.microsoft.com/office/drawing/2014/main" id="{C0655194-BFA5-DE62-FCAB-9C0A15F07E26}"/>
              </a:ext>
            </a:extLst>
          </p:cNvPr>
          <p:cNvSpPr/>
          <p:nvPr/>
        </p:nvSpPr>
        <p:spPr>
          <a:xfrm>
            <a:off x="7723762" y="1547840"/>
            <a:ext cx="4328871" cy="386822"/>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Channel partners</a:t>
            </a:r>
          </a:p>
        </p:txBody>
      </p:sp>
      <p:sp>
        <p:nvSpPr>
          <p:cNvPr id="2" name="txtboxCopyrightLine">
            <a:extLst>
              <a:ext uri="{FF2B5EF4-FFF2-40B4-BE49-F238E27FC236}">
                <a16:creationId xmlns:a16="http://schemas.microsoft.com/office/drawing/2014/main" id="{233BC4EE-CAA2-F938-BF63-0659BCE1F4F5}"/>
              </a:ext>
            </a:extLst>
          </p:cNvPr>
          <p:cNvSpPr txBox="1"/>
          <p:nvPr/>
        </p:nvSpPr>
        <p:spPr>
          <a:xfrm>
            <a:off x="5855256" y="5704391"/>
            <a:ext cx="690434" cy="215445"/>
          </a:xfrm>
          <a:prstGeom prst="rect">
            <a:avLst/>
          </a:prstGeom>
        </p:spPr>
        <p:txBody>
          <a:bodyPr vert="horz" lIns="0" tIns="0" rIns="0" bIns="0"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eaLnBrk="0"/>
            <a:r>
              <a:rPr lang="en-US" sz="800" b="0" i="0" u="none" baseline="0" dirty="0">
                <a:solidFill>
                  <a:srgbClr val="000000"/>
                </a:solidFill>
                <a:latin typeface="Calibri" panose="020F0502020204030204" pitchFamily="34" charset="0"/>
              </a:rPr>
              <a:t>© 2024 Omdia</a:t>
            </a:r>
          </a:p>
        </p:txBody>
      </p:sp>
    </p:spTree>
    <p:extLst>
      <p:ext uri="{BB962C8B-B14F-4D97-AF65-F5344CB8AC3E}">
        <p14:creationId xmlns:p14="http://schemas.microsoft.com/office/powerpoint/2010/main" val="5243291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79598-14BB-EEC6-3B65-93FF736280A6}"/>
              </a:ext>
            </a:extLst>
          </p:cNvPr>
          <p:cNvSpPr>
            <a:spLocks noGrp="1"/>
          </p:cNvSpPr>
          <p:nvPr>
            <p:ph type="title"/>
          </p:nvPr>
        </p:nvSpPr>
        <p:spPr>
          <a:xfrm>
            <a:off x="357187" y="1067642"/>
            <a:ext cx="7529066" cy="3689221"/>
          </a:xfrm>
        </p:spPr>
        <p:txBody>
          <a:bodyPr/>
          <a:lstStyle/>
          <a:p>
            <a:r>
              <a:rPr lang="en-US" dirty="0"/>
              <a:t>“Trying to be everything to everyone guarantees you’ll become nothing to anyone. Find your niche and dominate it.”</a:t>
            </a:r>
          </a:p>
        </p:txBody>
      </p:sp>
      <p:sp>
        <p:nvSpPr>
          <p:cNvPr id="4" name="Text Placeholder 3">
            <a:extLst>
              <a:ext uri="{FF2B5EF4-FFF2-40B4-BE49-F238E27FC236}">
                <a16:creationId xmlns:a16="http://schemas.microsoft.com/office/drawing/2014/main" id="{E32C8142-0A0F-E114-17D6-DC4B22168515}"/>
              </a:ext>
            </a:extLst>
          </p:cNvPr>
          <p:cNvSpPr>
            <a:spLocks noGrp="1"/>
          </p:cNvSpPr>
          <p:nvPr>
            <p:ph type="body" sz="quarter" idx="10"/>
          </p:nvPr>
        </p:nvSpPr>
        <p:spPr>
          <a:xfrm>
            <a:off x="7510509" y="4296580"/>
            <a:ext cx="4324304" cy="1716293"/>
          </a:xfrm>
        </p:spPr>
        <p:txBody>
          <a:bodyPr/>
          <a:lstStyle/>
          <a:p>
            <a:r>
              <a:rPr lang="en-US" sz="2800" b="1" dirty="0"/>
              <a:t>Devan Adams</a:t>
            </a:r>
          </a:p>
          <a:p>
            <a:r>
              <a:rPr lang="en-US" sz="2800" dirty="0"/>
              <a:t>Principal Analyst,</a:t>
            </a:r>
          </a:p>
          <a:p>
            <a:r>
              <a:rPr lang="en-US" sz="2800" dirty="0"/>
              <a:t>Channel Research and Consulting Practice</a:t>
            </a:r>
          </a:p>
        </p:txBody>
      </p:sp>
    </p:spTree>
    <p:extLst>
      <p:ext uri="{BB962C8B-B14F-4D97-AF65-F5344CB8AC3E}">
        <p14:creationId xmlns:p14="http://schemas.microsoft.com/office/powerpoint/2010/main" val="1476719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48582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F48B223-CD3D-4196-A9D5-14C4740AA432}"/>
              </a:ext>
            </a:extLst>
          </p:cNvPr>
          <p:cNvSpPr>
            <a:spLocks noGrp="1"/>
          </p:cNvSpPr>
          <p:nvPr>
            <p:ph sz="quarter" idx="10"/>
          </p:nvPr>
        </p:nvSpPr>
        <p:spPr>
          <a:xfrm>
            <a:off x="348314" y="998376"/>
            <a:ext cx="11480800" cy="5094514"/>
          </a:xfrm>
        </p:spPr>
        <p:txBody>
          <a:bodyPr/>
          <a:lstStyle/>
          <a:p>
            <a:pPr marL="0" lvl="0" indent="0">
              <a:lnSpc>
                <a:spcPct val="110000"/>
              </a:lnSpc>
              <a:spcBef>
                <a:spcPts val="1700"/>
              </a:spcBef>
              <a:spcAft>
                <a:spcPts val="0"/>
              </a:spcAft>
              <a:buSzPct val="100000"/>
              <a:buNone/>
            </a:pPr>
            <a:r>
              <a:rPr lang="en-GB" sz="1200" b="1" dirty="0">
                <a:solidFill>
                  <a:prstClr val="black"/>
                </a:solidFill>
              </a:rPr>
              <a:t>Further reading</a:t>
            </a:r>
          </a:p>
          <a:p>
            <a:pPr marR="182880">
              <a:spcAft>
                <a:spcPts val="0"/>
              </a:spcAft>
              <a:buClr>
                <a:srgbClr val="A54EAC"/>
              </a:buClr>
            </a:pPr>
            <a:r>
              <a:rPr lang="en-US" sz="1200" i="1" dirty="0">
                <a:solidFill>
                  <a:schemeClr val="accent1"/>
                </a:solidFill>
                <a:hlinkClick r:id="rId3">
                  <a:extLst>
                    <a:ext uri="{A12FA001-AC4F-418D-AE19-62706E023703}">
                      <ahyp:hlinkClr xmlns:ahyp="http://schemas.microsoft.com/office/drawing/2018/hyperlinkcolor" val="tx"/>
                    </a:ext>
                  </a:extLst>
                </a:hlinkClick>
              </a:rPr>
              <a:t>The channel future is now: Channel Partners Expo and MSP Summit 2023—key takeaways </a:t>
            </a:r>
            <a:r>
              <a:rPr lang="en-US" sz="1200" dirty="0"/>
              <a:t>(June 2023)</a:t>
            </a:r>
            <a:endParaRPr lang="en-US" sz="1200" dirty="0">
              <a:hlinkClick r:id="rId3">
                <a:extLst>
                  <a:ext uri="{A12FA001-AC4F-418D-AE19-62706E023703}">
                    <ahyp:hlinkClr xmlns:ahyp="http://schemas.microsoft.com/office/drawing/2018/hyperlinkcolor" val="tx"/>
                  </a:ext>
                </a:extLst>
              </a:hlinkClick>
            </a:endParaRPr>
          </a:p>
          <a:p>
            <a:pPr marR="182880">
              <a:spcAft>
                <a:spcPts val="0"/>
              </a:spcAft>
              <a:buClr>
                <a:srgbClr val="A54EAC"/>
              </a:buClr>
            </a:pPr>
            <a:r>
              <a:rPr lang="en-US" sz="1200" i="1" dirty="0">
                <a:solidFill>
                  <a:schemeClr val="accent1"/>
                </a:solidFill>
                <a:hlinkClick r:id="rId3">
                  <a:extLst>
                    <a:ext uri="{A12FA001-AC4F-418D-AE19-62706E023703}">
                      <ahyp:hlinkClr xmlns:ahyp="http://schemas.microsoft.com/office/drawing/2018/hyperlinkcolor" val="tx"/>
                    </a:ext>
                  </a:extLst>
                </a:hlinkClick>
              </a:rPr>
              <a:t>On</a:t>
            </a:r>
            <a:r>
              <a:rPr lang="en-US" sz="1200" i="1" dirty="0">
                <a:solidFill>
                  <a:schemeClr val="accent1"/>
                </a:solidFill>
                <a:hlinkClick r:id="rId4">
                  <a:extLst>
                    <a:ext uri="{A12FA001-AC4F-418D-AE19-62706E023703}">
                      <ahyp:hlinkClr xmlns:ahyp="http://schemas.microsoft.com/office/drawing/2018/hyperlinkcolor" val="tx"/>
                    </a:ext>
                  </a:extLst>
                </a:hlinkClick>
              </a:rPr>
              <a:t> the Radar: AKATI Sekurity’s award-winning managed security services</a:t>
            </a:r>
            <a:r>
              <a:rPr lang="en-US" sz="1200" i="1" dirty="0">
                <a:solidFill>
                  <a:schemeClr val="accent1"/>
                </a:solidFill>
              </a:rPr>
              <a:t> </a:t>
            </a:r>
            <a:r>
              <a:rPr lang="en-US" sz="1200" dirty="0"/>
              <a:t>(February 2024)</a:t>
            </a:r>
          </a:p>
          <a:p>
            <a:pPr marR="182880">
              <a:spcAft>
                <a:spcPts val="0"/>
              </a:spcAft>
              <a:buClr>
                <a:srgbClr val="A54EAC"/>
              </a:buClr>
            </a:pPr>
            <a:r>
              <a:rPr lang="en-US" sz="1200" i="1" dirty="0">
                <a:hlinkClick r:id="rId5"/>
              </a:rPr>
              <a:t>Event Recap: Channel Partners Expo and MSP Summit – 2024</a:t>
            </a:r>
            <a:r>
              <a:rPr lang="en-US" sz="1200" i="1" dirty="0"/>
              <a:t> </a:t>
            </a:r>
            <a:r>
              <a:rPr lang="en-US" sz="1200" dirty="0"/>
              <a:t>(April 2024)</a:t>
            </a:r>
          </a:p>
          <a:p>
            <a:pPr marR="182880">
              <a:spcAft>
                <a:spcPts val="0"/>
              </a:spcAft>
              <a:buClr>
                <a:srgbClr val="A54EAC"/>
              </a:buClr>
            </a:pPr>
            <a:r>
              <a:rPr lang="en-US" sz="1200" i="1" dirty="0">
                <a:solidFill>
                  <a:schemeClr val="accent1"/>
                </a:solidFill>
                <a:hlinkClick r:id="rId6">
                  <a:extLst>
                    <a:ext uri="{A12FA001-AC4F-418D-AE19-62706E023703}">
                      <ahyp:hlinkClr xmlns:ahyp="http://schemas.microsoft.com/office/drawing/2018/hyperlinkcolor" val="tx"/>
                    </a:ext>
                  </a:extLst>
                </a:hlinkClick>
              </a:rPr>
              <a:t>Quarterly Market Outlook Survey Insights – 1Q24</a:t>
            </a:r>
            <a:r>
              <a:rPr lang="en-US" sz="1200" i="1" dirty="0">
                <a:solidFill>
                  <a:schemeClr val="accent1"/>
                </a:solidFill>
              </a:rPr>
              <a:t> </a:t>
            </a:r>
            <a:r>
              <a:rPr lang="en-US" sz="1200" dirty="0"/>
              <a:t>(June 2024)</a:t>
            </a:r>
          </a:p>
          <a:p>
            <a:pPr marR="182880">
              <a:spcAft>
                <a:spcPts val="0"/>
              </a:spcAft>
              <a:buClr>
                <a:srgbClr val="A54EAC"/>
              </a:buClr>
            </a:pPr>
            <a:r>
              <a:rPr lang="en-US" sz="1200" i="1" u="sng" dirty="0">
                <a:hlinkClick r:id="rId7"/>
              </a:rPr>
              <a:t>Managed Service Provider (MSP) 501 Survey Insights – 2024</a:t>
            </a:r>
            <a:r>
              <a:rPr lang="en-US" sz="1200" dirty="0"/>
              <a:t> (July 2024)</a:t>
            </a:r>
          </a:p>
          <a:p>
            <a:pPr marR="182880">
              <a:spcAft>
                <a:spcPts val="0"/>
              </a:spcAft>
              <a:buClr>
                <a:srgbClr val="A54EAC"/>
              </a:buClr>
            </a:pPr>
            <a:r>
              <a:rPr lang="en-US" sz="1200" dirty="0">
                <a:hlinkClick r:id="rId8"/>
              </a:rPr>
              <a:t>Next-Generation Managed Service Providers (MSPs) Survey Insights – 2024</a:t>
            </a:r>
            <a:r>
              <a:rPr lang="en-US" sz="1200" dirty="0"/>
              <a:t> (August 2024)</a:t>
            </a:r>
          </a:p>
          <a:p>
            <a:pPr marR="182880">
              <a:spcAft>
                <a:spcPts val="0"/>
              </a:spcAft>
              <a:buClr>
                <a:srgbClr val="A54EAC"/>
              </a:buClr>
            </a:pPr>
            <a:r>
              <a:rPr lang="en-US" sz="1200" u="sng" dirty="0">
                <a:solidFill>
                  <a:srgbClr val="467886"/>
                </a:solidFill>
                <a:ea typeface="Times New Roman" panose="02020603050405020304" pitchFamily="18" charset="0"/>
                <a:cs typeface="Aptos" panose="020B0004020202020204" pitchFamily="34" charset="0"/>
              </a:rPr>
              <a:t>Dave Raffo, “Women MSP Leaders Outline Strategies for Growth” </a:t>
            </a:r>
            <a:r>
              <a:rPr lang="en-US" sz="1200" dirty="0"/>
              <a:t>Channel Futures, accessed October 2024</a:t>
            </a:r>
          </a:p>
          <a:p>
            <a:pPr marR="182880">
              <a:spcAft>
                <a:spcPts val="0"/>
              </a:spcAft>
              <a:buClr>
                <a:srgbClr val="A54EAC"/>
              </a:buClr>
            </a:pPr>
            <a:r>
              <a:rPr lang="en-US" sz="1200" u="sng" dirty="0">
                <a:solidFill>
                  <a:srgbClr val="000000"/>
                </a:solidFill>
                <a:ea typeface="Times New Roman" panose="02020603050405020304" pitchFamily="18" charset="0"/>
                <a:cs typeface="Aptos" panose="020B0004020202020204" pitchFamily="34" charset="0"/>
              </a:rPr>
              <a:t>Dave Raffo, “</a:t>
            </a:r>
            <a:r>
              <a:rPr lang="en-US" sz="1200" u="sng" dirty="0">
                <a:solidFill>
                  <a:srgbClr val="467886"/>
                </a:solidFill>
                <a:ea typeface="Times New Roman" panose="02020603050405020304" pitchFamily="18" charset="0"/>
                <a:cs typeface="Aptos" panose="020B0004020202020204" pitchFamily="34" charset="0"/>
              </a:rPr>
              <a:t>Kaseya CEO Voccola: MSPs Deserve Better Margins” </a:t>
            </a:r>
            <a:r>
              <a:rPr lang="en-US" sz="1200" dirty="0"/>
              <a:t>Channel Futures, accessed October 2024</a:t>
            </a:r>
          </a:p>
          <a:p>
            <a:pPr marR="182880">
              <a:spcAft>
                <a:spcPts val="0"/>
              </a:spcAft>
              <a:buClr>
                <a:srgbClr val="A54EAC"/>
              </a:buClr>
            </a:pPr>
            <a:r>
              <a:rPr lang="en-US" sz="1200" u="sng" dirty="0">
                <a:solidFill>
                  <a:srgbClr val="000000"/>
                </a:solidFill>
                <a:ea typeface="Times New Roman" panose="02020603050405020304" pitchFamily="18" charset="0"/>
                <a:cs typeface="Aptos" panose="020B0004020202020204" pitchFamily="34" charset="0"/>
              </a:rPr>
              <a:t>Robert DeMarzo, “</a:t>
            </a:r>
            <a:r>
              <a:rPr lang="en-US" sz="1200" u="sng" dirty="0">
                <a:solidFill>
                  <a:srgbClr val="467886"/>
                </a:solidFill>
                <a:ea typeface="Times New Roman" panose="02020603050405020304" pitchFamily="18" charset="0"/>
                <a:cs typeface="Aptos" panose="020B0004020202020204" pitchFamily="34" charset="0"/>
              </a:rPr>
              <a:t>The Channel's Search for AI Monetization,” </a:t>
            </a:r>
            <a:r>
              <a:rPr lang="en-US" sz="1200" dirty="0"/>
              <a:t>Channel Futures, accessed October 2024</a:t>
            </a:r>
          </a:p>
          <a:p>
            <a:pPr marR="182880">
              <a:spcAft>
                <a:spcPts val="0"/>
              </a:spcAft>
              <a:buClr>
                <a:srgbClr val="A54EAC"/>
              </a:buClr>
            </a:pPr>
            <a:r>
              <a:rPr lang="en-US" sz="1200" u="sng" dirty="0">
                <a:solidFill>
                  <a:srgbClr val="467886"/>
                </a:solidFill>
                <a:ea typeface="Times New Roman" panose="02020603050405020304" pitchFamily="18" charset="0"/>
                <a:cs typeface="Aptos" panose="020B0004020202020204" pitchFamily="34" charset="0"/>
              </a:rPr>
              <a:t>Craig Galbraith, “Walmart AI Examples Motivate MSPs to Learn About AI” </a:t>
            </a:r>
            <a:r>
              <a:rPr lang="en-US" sz="1200" dirty="0"/>
              <a:t>Channel Futures, accessed October 2024</a:t>
            </a:r>
          </a:p>
          <a:p>
            <a:pPr marR="182880">
              <a:spcAft>
                <a:spcPts val="0"/>
              </a:spcAft>
              <a:buClr>
                <a:srgbClr val="A54EAC"/>
              </a:buClr>
            </a:pPr>
            <a:r>
              <a:rPr lang="en-US" sz="1200" u="sng" dirty="0">
                <a:solidFill>
                  <a:srgbClr val="467886"/>
                </a:solidFill>
                <a:ea typeface="Times New Roman" panose="02020603050405020304" pitchFamily="18" charset="0"/>
                <a:cs typeface="Aptos" panose="020B0004020202020204" pitchFamily="34" charset="0"/>
              </a:rPr>
              <a:t>Craig Galbraith, “MSP Partner Program Success Is a 2-Way Street” </a:t>
            </a:r>
            <a:r>
              <a:rPr lang="en-US" sz="1200" dirty="0"/>
              <a:t>Channel Futures, accessed October 2024</a:t>
            </a:r>
          </a:p>
          <a:p>
            <a:pPr marR="182880">
              <a:spcAft>
                <a:spcPts val="0"/>
              </a:spcAft>
              <a:buClr>
                <a:srgbClr val="A54EAC"/>
              </a:buClr>
            </a:pPr>
            <a:r>
              <a:rPr lang="en-US" sz="1200" u="sng" dirty="0">
                <a:solidFill>
                  <a:srgbClr val="467886"/>
                </a:solidFill>
                <a:effectLst/>
                <a:ea typeface="Times New Roman" panose="02020603050405020304" pitchFamily="18" charset="0"/>
                <a:cs typeface="Aptos" panose="020B0004020202020204" pitchFamily="34" charset="0"/>
                <a:hlinkClick r:id="rId9"/>
              </a:rPr>
              <a:t>Dave Raffo, “MSP Leaders Offer Advice for Managing Young Staff</a:t>
            </a:r>
            <a:r>
              <a:rPr lang="en-US" sz="1200" u="sng" dirty="0">
                <a:solidFill>
                  <a:srgbClr val="467886"/>
                </a:solidFill>
                <a:ea typeface="Times New Roman" panose="02020603050405020304" pitchFamily="18" charset="0"/>
                <a:cs typeface="Aptos" panose="020B0004020202020204" pitchFamily="34" charset="0"/>
              </a:rPr>
              <a:t>” </a:t>
            </a:r>
            <a:r>
              <a:rPr lang="en-US" sz="1200" dirty="0"/>
              <a:t>Channel Futures, accessed October 2024</a:t>
            </a:r>
            <a:endParaRPr lang="en-US" sz="1200" dirty="0">
              <a:effectLst/>
              <a:ea typeface="Aptos" panose="020B0004020202020204" pitchFamily="34" charset="0"/>
              <a:cs typeface="Aptos" panose="020B0004020202020204" pitchFamily="34" charset="0"/>
            </a:endParaRPr>
          </a:p>
          <a:p>
            <a:pPr marL="0" indent="0">
              <a:lnSpc>
                <a:spcPct val="110000"/>
              </a:lnSpc>
              <a:spcBef>
                <a:spcPts val="1700"/>
              </a:spcBef>
              <a:spcAft>
                <a:spcPts val="600"/>
              </a:spcAft>
              <a:buSzPct val="100000"/>
              <a:buNone/>
            </a:pPr>
            <a:r>
              <a:rPr lang="en-GB" sz="1200" b="1" dirty="0">
                <a:solidFill>
                  <a:prstClr val="black"/>
                </a:solidFill>
              </a:rPr>
              <a:t>Sources</a:t>
            </a:r>
          </a:p>
          <a:p>
            <a:pPr marL="0" indent="0">
              <a:buNone/>
            </a:pPr>
            <a:r>
              <a:rPr lang="en-US" sz="1200" u="sng" dirty="0">
                <a:solidFill>
                  <a:schemeClr val="accent1"/>
                </a:solidFill>
                <a:hlinkClick r:id="rId10"/>
              </a:rPr>
              <a:t>OpenAI’s large language model (ChatGPT) was used to co-create minor portions of this report</a:t>
            </a:r>
            <a:r>
              <a:rPr lang="en-US" sz="1200" dirty="0">
                <a:solidFill>
                  <a:schemeClr val="accent1"/>
                </a:solidFill>
              </a:rPr>
              <a:t> </a:t>
            </a:r>
            <a:r>
              <a:rPr lang="en-GB" sz="1200" dirty="0"/>
              <a:t>(October 2024)</a:t>
            </a:r>
          </a:p>
          <a:p>
            <a:pPr marL="0" lvl="0" indent="0">
              <a:lnSpc>
                <a:spcPct val="110000"/>
              </a:lnSpc>
              <a:spcBef>
                <a:spcPts val="1700"/>
              </a:spcBef>
              <a:spcAft>
                <a:spcPts val="0"/>
              </a:spcAft>
              <a:buSzPct val="100000"/>
              <a:buNone/>
            </a:pPr>
            <a:r>
              <a:rPr lang="en-GB" sz="1200" b="1" dirty="0">
                <a:solidFill>
                  <a:prstClr val="black"/>
                </a:solidFill>
              </a:rPr>
              <a:t>Author</a:t>
            </a:r>
          </a:p>
          <a:p>
            <a:pPr marL="0" lvl="1" indent="0">
              <a:spcBef>
                <a:spcPts val="600"/>
              </a:spcBef>
              <a:spcAft>
                <a:spcPts val="0"/>
              </a:spcAft>
              <a:buNone/>
            </a:pPr>
            <a:r>
              <a:rPr lang="en-US" sz="1200" dirty="0"/>
              <a:t>Devan Adams, Senior Principal Analyst – Informa Tech, Omdia Channel Research and Consulting Practice</a:t>
            </a:r>
          </a:p>
          <a:p>
            <a:pPr marL="0" lvl="1" indent="0">
              <a:lnSpc>
                <a:spcPct val="110000"/>
              </a:lnSpc>
              <a:spcAft>
                <a:spcPts val="0"/>
              </a:spcAft>
              <a:buNone/>
            </a:pPr>
            <a:r>
              <a:rPr lang="en-GB" sz="1200" dirty="0">
                <a:solidFill>
                  <a:prstClr val="black"/>
                </a:solidFill>
                <a:hlinkClick r:id="rId11"/>
              </a:rPr>
              <a:t>askananalyst@omdia.com</a:t>
            </a:r>
            <a:endParaRPr lang="en-GB" sz="1200" dirty="0">
              <a:solidFill>
                <a:prstClr val="black"/>
              </a:solidFill>
            </a:endParaRPr>
          </a:p>
          <a:p>
            <a:pPr marL="0" lvl="1" indent="0">
              <a:lnSpc>
                <a:spcPct val="110000"/>
              </a:lnSpc>
              <a:spcAft>
                <a:spcPts val="0"/>
              </a:spcAft>
              <a:buNone/>
            </a:pPr>
            <a:endParaRPr lang="en-GB" sz="1200" dirty="0">
              <a:solidFill>
                <a:prstClr val="black"/>
              </a:solidFill>
            </a:endParaRPr>
          </a:p>
          <a:p>
            <a:pPr marL="0" lvl="1" indent="0">
              <a:lnSpc>
                <a:spcPct val="110000"/>
              </a:lnSpc>
              <a:spcAft>
                <a:spcPts val="0"/>
              </a:spcAft>
              <a:buNone/>
            </a:pPr>
            <a:endParaRPr lang="en-GB" sz="1200" dirty="0">
              <a:solidFill>
                <a:prstClr val="black"/>
              </a:solidFill>
            </a:endParaRPr>
          </a:p>
        </p:txBody>
      </p:sp>
      <p:sp>
        <p:nvSpPr>
          <p:cNvPr id="6" name="Title 5">
            <a:extLst>
              <a:ext uri="{FF2B5EF4-FFF2-40B4-BE49-F238E27FC236}">
                <a16:creationId xmlns:a16="http://schemas.microsoft.com/office/drawing/2014/main" id="{543ABC64-D18A-4873-8D31-C7017588877C}"/>
              </a:ext>
            </a:extLst>
          </p:cNvPr>
          <p:cNvSpPr>
            <a:spLocks noGrp="1"/>
          </p:cNvSpPr>
          <p:nvPr>
            <p:ph type="title"/>
          </p:nvPr>
        </p:nvSpPr>
        <p:spPr/>
        <p:txBody>
          <a:bodyPr/>
          <a:lstStyle/>
          <a:p>
            <a:r>
              <a:rPr lang="en-GB" dirty="0"/>
              <a:t>Appendix</a:t>
            </a:r>
            <a:endParaRPr lang="en-US" dirty="0"/>
          </a:p>
        </p:txBody>
      </p:sp>
    </p:spTree>
    <p:extLst>
      <p:ext uri="{BB962C8B-B14F-4D97-AF65-F5344CB8AC3E}">
        <p14:creationId xmlns:p14="http://schemas.microsoft.com/office/powerpoint/2010/main" val="34823792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978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045A525-DD83-A28F-AF34-2AE92E453FD8}"/>
              </a:ext>
            </a:extLst>
          </p:cNvPr>
          <p:cNvSpPr>
            <a:spLocks noGrp="1"/>
          </p:cNvSpPr>
          <p:nvPr>
            <p:ph type="title"/>
          </p:nvPr>
        </p:nvSpPr>
        <p:spPr/>
        <p:txBody>
          <a:bodyPr/>
          <a:lstStyle/>
          <a:p>
            <a:r>
              <a:rPr lang="en-GB" dirty="0"/>
              <a:t>Contents</a:t>
            </a:r>
            <a:endParaRPr lang="en-US" dirty="0"/>
          </a:p>
        </p:txBody>
      </p:sp>
      <p:sp>
        <p:nvSpPr>
          <p:cNvPr id="4" name="Text Placeholder 3">
            <a:extLst>
              <a:ext uri="{FF2B5EF4-FFF2-40B4-BE49-F238E27FC236}">
                <a16:creationId xmlns:a16="http://schemas.microsoft.com/office/drawing/2014/main" id="{2A7F92E0-3F90-8F13-8862-E21A67610473}"/>
              </a:ext>
            </a:extLst>
          </p:cNvPr>
          <p:cNvSpPr>
            <a:spLocks noGrp="1"/>
          </p:cNvSpPr>
          <p:nvPr>
            <p:ph type="body" sz="quarter" idx="13"/>
          </p:nvPr>
        </p:nvSpPr>
        <p:spPr/>
        <p:txBody>
          <a:bodyPr/>
          <a:lstStyle/>
          <a:p>
            <a:pPr marL="215900" marR="0" lvl="0" indent="-215900" algn="l" defTabSz="914400" rtl="0" eaLnBrk="1" fontAlgn="auto" latinLnBrk="0" hangingPunct="1">
              <a:spcBef>
                <a:spcPts val="600"/>
              </a:spcBef>
              <a:spcAft>
                <a:spcPts val="0"/>
              </a:spcAft>
              <a:buClr>
                <a:srgbClr val="6D2CA7"/>
              </a:buClr>
              <a:buSzTx/>
              <a:buFont typeface="Calibri" panose="020F0502020204030204" pitchFamily="34" charset="0"/>
              <a:buChar char="•"/>
              <a:tabLst>
                <a:tab pos="10972800" algn="r"/>
              </a:tabLst>
              <a:defRPr/>
            </a:pPr>
            <a:r>
              <a:rPr lang="en-US" sz="1400" dirty="0"/>
              <a:t>Show overview 	</a:t>
            </a:r>
            <a:r>
              <a:rPr lang="en-GB" sz="1400" dirty="0">
                <a:solidFill>
                  <a:srgbClr val="000000"/>
                </a:solidFill>
                <a:latin typeface="Calibri" panose="020F0502020204030204"/>
              </a:rPr>
              <a:t>05</a:t>
            </a:r>
            <a:endParaRPr lang="en-US" sz="1400" dirty="0"/>
          </a:p>
          <a:p>
            <a:pPr marL="215900" marR="0" lvl="0" indent="-215900" algn="l" defTabSz="914400" rtl="0" eaLnBrk="1" fontAlgn="auto" latinLnBrk="0" hangingPunct="1">
              <a:spcBef>
                <a:spcPts val="600"/>
              </a:spcBef>
              <a:spcAft>
                <a:spcPts val="0"/>
              </a:spcAft>
              <a:buClr>
                <a:srgbClr val="6D2CA7"/>
              </a:buClr>
              <a:buSzTx/>
              <a:buFont typeface="Calibri" panose="020F0502020204030204" pitchFamily="34" charset="0"/>
              <a:buChar char="•"/>
              <a:tabLst>
                <a:tab pos="10972800" algn="r"/>
              </a:tabLst>
              <a:defRPr/>
            </a:pPr>
            <a:r>
              <a:rPr lang="en-US" sz="1400" dirty="0"/>
              <a:t>Top stories 	</a:t>
            </a:r>
            <a:r>
              <a:rPr lang="en-GB" sz="1400" dirty="0">
                <a:solidFill>
                  <a:srgbClr val="000000"/>
                </a:solidFill>
                <a:latin typeface="Calibri" panose="020F0502020204030204"/>
              </a:rPr>
              <a:t>08</a:t>
            </a:r>
            <a:endParaRPr lang="en-US" sz="1400" dirty="0"/>
          </a:p>
          <a:p>
            <a:pPr marL="215900" marR="0" lvl="0" indent="-215900" algn="l" defTabSz="914400" rtl="0" eaLnBrk="1" fontAlgn="auto" latinLnBrk="0" hangingPunct="1">
              <a:spcBef>
                <a:spcPts val="600"/>
              </a:spcBef>
              <a:spcAft>
                <a:spcPts val="0"/>
              </a:spcAft>
              <a:buClr>
                <a:srgbClr val="6D2CA7"/>
              </a:buClr>
              <a:buSzTx/>
              <a:buFont typeface="Calibri" panose="020F0502020204030204" pitchFamily="34" charset="0"/>
              <a:buChar char="•"/>
              <a:tabLst>
                <a:tab pos="10972800" algn="r"/>
              </a:tabLst>
              <a:defRPr/>
            </a:pPr>
            <a:r>
              <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rPr>
              <a:t>Key takeaways	</a:t>
            </a:r>
            <a:r>
              <a:rPr lang="en-GB" sz="1400" dirty="0">
                <a:solidFill>
                  <a:srgbClr val="000000"/>
                </a:solidFill>
                <a:latin typeface="Calibri" panose="020F0502020204030204"/>
              </a:rPr>
              <a:t>11</a:t>
            </a:r>
            <a:endPar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60000" marR="0" lvl="1" indent="-144000" algn="l" defTabSz="941388" rtl="0" eaLnBrk="1" fontAlgn="auto" latinLnBrk="0" hangingPunct="1">
              <a:spcBef>
                <a:spcPts val="600"/>
              </a:spcBef>
              <a:spcAft>
                <a:spcPts val="0"/>
              </a:spcAft>
              <a:buClr>
                <a:srgbClr val="6D2CA7"/>
              </a:buClr>
              <a:buSzTx/>
              <a:buFont typeface="Calibri" panose="020F0502020204030204" pitchFamily="34" charset="0"/>
              <a:buChar char="–"/>
              <a:tabLst>
                <a:tab pos="10972800" algn="r"/>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Channel market TAM</a:t>
            </a:r>
            <a:r>
              <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lang="en-GB" sz="1400" dirty="0">
                <a:solidFill>
                  <a:srgbClr val="000000"/>
                </a:solidFill>
                <a:latin typeface="Calibri" panose="020F0502020204030204"/>
              </a:rPr>
              <a:t>12</a:t>
            </a:r>
          </a:p>
          <a:p>
            <a:pPr lvl="1" defTabSz="941388">
              <a:spcBef>
                <a:spcPts val="600"/>
              </a:spcBef>
              <a:buClr>
                <a:srgbClr val="6D2CA7"/>
              </a:buClr>
              <a:tabLst>
                <a:tab pos="10972800" algn="r"/>
              </a:tabLst>
              <a:defRPr/>
            </a:pPr>
            <a:r>
              <a:rPr lang="en-US" sz="1400" dirty="0">
                <a:solidFill>
                  <a:srgbClr val="000000"/>
                </a:solidFill>
                <a:latin typeface="Calibri" panose="020F0502020204030204"/>
              </a:rPr>
              <a:t>Thriving MSPs</a:t>
            </a:r>
            <a:r>
              <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lang="en-GB" sz="1400" dirty="0">
                <a:solidFill>
                  <a:srgbClr val="000000"/>
                </a:solidFill>
                <a:latin typeface="Calibri" panose="020F0502020204030204"/>
              </a:rPr>
              <a:t>13</a:t>
            </a:r>
            <a:endPar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60000" marR="0" lvl="1" indent="-144000" algn="l" defTabSz="941388" rtl="0" eaLnBrk="1" fontAlgn="auto" latinLnBrk="0" hangingPunct="1">
              <a:spcBef>
                <a:spcPts val="600"/>
              </a:spcBef>
              <a:spcAft>
                <a:spcPts val="0"/>
              </a:spcAft>
              <a:buClr>
                <a:srgbClr val="6D2CA7"/>
              </a:buClr>
              <a:buSzTx/>
              <a:buFont typeface="Calibri" panose="020F0502020204030204" pitchFamily="34" charset="0"/>
              <a:buChar char="–"/>
              <a:tabLst>
                <a:tab pos="10972800" algn="r"/>
              </a:tabLst>
              <a:defRPr/>
            </a:pPr>
            <a:r>
              <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rPr>
              <a:t>Be decisive	</a:t>
            </a:r>
            <a:r>
              <a:rPr lang="en-GB" sz="1400" dirty="0">
                <a:solidFill>
                  <a:srgbClr val="000000"/>
                </a:solidFill>
                <a:latin typeface="Calibri" panose="020F0502020204030204"/>
              </a:rPr>
              <a:t>14</a:t>
            </a:r>
            <a:endPar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lvl="1" defTabSz="941388">
              <a:spcBef>
                <a:spcPts val="600"/>
              </a:spcBef>
              <a:buClr>
                <a:srgbClr val="6D2CA7"/>
              </a:buClr>
              <a:tabLst>
                <a:tab pos="10972800" algn="r"/>
              </a:tabLst>
              <a:defRPr/>
            </a:pPr>
            <a:r>
              <a:rPr lang="en-GB" sz="1400" dirty="0">
                <a:solidFill>
                  <a:srgbClr val="000000"/>
                </a:solidFill>
                <a:latin typeface="Calibri" panose="020F0502020204030204"/>
              </a:rPr>
              <a:t>Strategic artificial intelligence (AI)	16</a:t>
            </a:r>
          </a:p>
          <a:p>
            <a:pPr lvl="1" defTabSz="941388">
              <a:spcBef>
                <a:spcPts val="600"/>
              </a:spcBef>
              <a:buClr>
                <a:srgbClr val="6D2CA7"/>
              </a:buClr>
              <a:tabLst>
                <a:tab pos="10972800" algn="r"/>
              </a:tabLst>
              <a:defRPr/>
            </a:pPr>
            <a:r>
              <a:rPr lang="en-GB" sz="1400" dirty="0">
                <a:solidFill>
                  <a:srgbClr val="000000"/>
                </a:solidFill>
                <a:latin typeface="Calibri" panose="020F0502020204030204"/>
              </a:rPr>
              <a:t>Pervasive cybersecurity threats </a:t>
            </a:r>
            <a:r>
              <a:rPr lang="en-US" sz="1400" dirty="0">
                <a:solidFill>
                  <a:srgbClr val="000000"/>
                </a:solidFill>
                <a:latin typeface="Calibri" panose="020F0502020204030204"/>
              </a:rPr>
              <a:t>	</a:t>
            </a:r>
            <a:r>
              <a:rPr lang="en-GB" sz="1400" dirty="0">
                <a:solidFill>
                  <a:srgbClr val="000000"/>
                </a:solidFill>
                <a:latin typeface="Calibri" panose="020F0502020204030204"/>
              </a:rPr>
              <a:t>18</a:t>
            </a:r>
          </a:p>
          <a:p>
            <a:pPr lvl="1" defTabSz="941388">
              <a:spcBef>
                <a:spcPts val="600"/>
              </a:spcBef>
              <a:buClr>
                <a:srgbClr val="6D2CA7"/>
              </a:buClr>
              <a:tabLst>
                <a:tab pos="10972800" algn="r"/>
              </a:tabLst>
              <a:defRPr/>
            </a:pPr>
            <a:r>
              <a:rPr lang="en-GB" sz="1400" dirty="0">
                <a:solidFill>
                  <a:srgbClr val="000000"/>
                </a:solidFill>
                <a:latin typeface="Calibri" panose="020F0502020204030204"/>
              </a:rPr>
              <a:t>DEI under attack	19</a:t>
            </a:r>
          </a:p>
          <a:p>
            <a:pPr marL="215900" marR="0" lvl="0" indent="-215900" algn="l" defTabSz="914400" rtl="0" eaLnBrk="1" fontAlgn="auto" latinLnBrk="0" hangingPunct="1">
              <a:spcBef>
                <a:spcPts val="600"/>
              </a:spcBef>
              <a:spcAft>
                <a:spcPts val="0"/>
              </a:spcAft>
              <a:buClr>
                <a:srgbClr val="6D2CA7"/>
              </a:buClr>
              <a:buSzTx/>
              <a:buFont typeface="Calibri" panose="020F0502020204030204" pitchFamily="34" charset="0"/>
              <a:buChar char="•"/>
              <a:tabLst>
                <a:tab pos="10972800" algn="r"/>
              </a:tabLst>
              <a:defRPr/>
            </a:pPr>
            <a:r>
              <a:rPr lang="en-US" sz="1400" dirty="0"/>
              <a:t>Final recommendations</a:t>
            </a:r>
            <a:r>
              <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rPr>
              <a:t>	21</a:t>
            </a:r>
          </a:p>
          <a:p>
            <a:pPr>
              <a:spcBef>
                <a:spcPts val="600"/>
              </a:spcBef>
              <a:buClr>
                <a:srgbClr val="6D2CA7"/>
              </a:buClr>
              <a:tabLst>
                <a:tab pos="10972800" algn="r"/>
              </a:tabLst>
              <a:defRPr/>
            </a:pPr>
            <a:r>
              <a:rPr lang="en-US" sz="1400" dirty="0"/>
              <a:t>Appendix </a:t>
            </a:r>
            <a:r>
              <a:rPr lang="en-GB" sz="1400" dirty="0"/>
              <a:t>	24</a:t>
            </a:r>
          </a:p>
        </p:txBody>
      </p:sp>
    </p:spTree>
    <p:extLst>
      <p:ext uri="{BB962C8B-B14F-4D97-AF65-F5344CB8AC3E}">
        <p14:creationId xmlns:p14="http://schemas.microsoft.com/office/powerpoint/2010/main" val="1281394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30023C5F-D481-8254-0243-10C1C231CAD0}"/>
              </a:ext>
            </a:extLst>
          </p:cNvPr>
          <p:cNvGraphicFramePr>
            <a:graphicFrameLocks noGrp="1"/>
          </p:cNvGraphicFramePr>
          <p:nvPr>
            <p:extLst>
              <p:ext uri="{D42A27DB-BD31-4B8C-83A1-F6EECF244321}">
                <p14:modId xmlns:p14="http://schemas.microsoft.com/office/powerpoint/2010/main" val="790155841"/>
              </p:ext>
            </p:extLst>
          </p:nvPr>
        </p:nvGraphicFramePr>
        <p:xfrm>
          <a:off x="1054570" y="1377654"/>
          <a:ext cx="1757363" cy="1866149"/>
        </p:xfrm>
        <a:graphic>
          <a:graphicData uri="http://schemas.openxmlformats.org/drawingml/2006/table">
            <a:tbl>
              <a:tblPr firstRow="1" bandRow="1">
                <a:tableStyleId>{5C22544A-7EE6-4342-B048-85BDC9FD1C3A}</a:tableStyleId>
              </a:tblPr>
              <a:tblGrid>
                <a:gridCol w="1757363">
                  <a:extLst>
                    <a:ext uri="{9D8B030D-6E8A-4147-A177-3AD203B41FA5}">
                      <a16:colId xmlns:a16="http://schemas.microsoft.com/office/drawing/2014/main" val="141573519"/>
                    </a:ext>
                  </a:extLst>
                </a:gridCol>
              </a:tblGrid>
              <a:tr h="925129">
                <a:tc>
                  <a:txBody>
                    <a:bodyPr/>
                    <a:lstStyle/>
                    <a:p>
                      <a:r>
                        <a:rPr lang="en-US" sz="4000" dirty="0">
                          <a:solidFill>
                            <a:schemeClr val="tx2"/>
                          </a:solidFill>
                        </a:rPr>
                        <a:t>01</a:t>
                      </a:r>
                    </a:p>
                  </a:txBody>
                  <a:tcPr marL="0" anchor="b">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38934558"/>
                  </a:ext>
                </a:extLst>
              </a:tr>
              <a:tr h="9410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1"/>
                          </a:solidFill>
                        </a:rPr>
                        <a:t>Channel market TAM</a:t>
                      </a:r>
                      <a:br>
                        <a:rPr lang="en-US" sz="1400" dirty="0"/>
                      </a:br>
                      <a:r>
                        <a:rPr lang="en-US" sz="1400" dirty="0"/>
                        <a:t>Massive opportunities await</a:t>
                      </a:r>
                      <a:endParaRPr lang="en-US" sz="1400" dirty="0">
                        <a:solidFill>
                          <a:schemeClr val="accent1">
                            <a:lumMod val="60000"/>
                            <a:lumOff val="40000"/>
                          </a:schemeClr>
                        </a:solidFill>
                      </a:endParaRPr>
                    </a:p>
                  </a:txBody>
                  <a:tcPr marL="0">
                    <a:lnL w="12700" cmpd="sng">
                      <a:noFill/>
                    </a:lnL>
                    <a:lnR w="12700" cmpd="sng">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0986295"/>
                  </a:ext>
                </a:extLst>
              </a:tr>
            </a:tbl>
          </a:graphicData>
        </a:graphic>
      </p:graphicFrame>
      <p:graphicFrame>
        <p:nvGraphicFramePr>
          <p:cNvPr id="13" name="Table 6">
            <a:extLst>
              <a:ext uri="{FF2B5EF4-FFF2-40B4-BE49-F238E27FC236}">
                <a16:creationId xmlns:a16="http://schemas.microsoft.com/office/drawing/2014/main" id="{B7B25508-3B90-2F75-10DA-5B0891B96942}"/>
              </a:ext>
            </a:extLst>
          </p:cNvPr>
          <p:cNvGraphicFramePr>
            <a:graphicFrameLocks noGrp="1"/>
          </p:cNvGraphicFramePr>
          <p:nvPr/>
        </p:nvGraphicFramePr>
        <p:xfrm>
          <a:off x="5217318" y="1385700"/>
          <a:ext cx="1757363" cy="1857848"/>
        </p:xfrm>
        <a:graphic>
          <a:graphicData uri="http://schemas.openxmlformats.org/drawingml/2006/table">
            <a:tbl>
              <a:tblPr firstRow="1" bandRow="1">
                <a:tableStyleId>{5C22544A-7EE6-4342-B048-85BDC9FD1C3A}</a:tableStyleId>
              </a:tblPr>
              <a:tblGrid>
                <a:gridCol w="1757363">
                  <a:extLst>
                    <a:ext uri="{9D8B030D-6E8A-4147-A177-3AD203B41FA5}">
                      <a16:colId xmlns:a16="http://schemas.microsoft.com/office/drawing/2014/main" val="141573519"/>
                    </a:ext>
                  </a:extLst>
                </a:gridCol>
              </a:tblGrid>
              <a:tr h="928924">
                <a:tc>
                  <a:txBody>
                    <a:bodyPr/>
                    <a:lstStyle/>
                    <a:p>
                      <a:r>
                        <a:rPr lang="en-US" sz="4000" dirty="0">
                          <a:solidFill>
                            <a:schemeClr val="tx2"/>
                          </a:solidFill>
                        </a:rPr>
                        <a:t>02</a:t>
                      </a:r>
                    </a:p>
                  </a:txBody>
                  <a:tcPr marL="0" anchor="b">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38934558"/>
                  </a:ext>
                </a:extLst>
              </a:tr>
              <a:tr h="9289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1"/>
                          </a:solidFill>
                          <a:latin typeface="+mn-lt"/>
                          <a:ea typeface="+mn-ea"/>
                          <a:cs typeface="+mn-cs"/>
                        </a:rPr>
                        <a:t>Thriving MSPs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Capitalizing on growth </a:t>
                      </a:r>
                      <a:endParaRPr lang="en-US" sz="1400" dirty="0">
                        <a:solidFill>
                          <a:schemeClr val="accent1">
                            <a:lumMod val="60000"/>
                            <a:lumOff val="40000"/>
                          </a:schemeClr>
                        </a:solidFill>
                      </a:endParaRPr>
                    </a:p>
                  </a:txBody>
                  <a:tcPr marL="0">
                    <a:lnL w="12700" cmpd="sng">
                      <a:noFill/>
                    </a:lnL>
                    <a:lnR w="12700" cmpd="sng">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0986295"/>
                  </a:ext>
                </a:extLst>
              </a:tr>
            </a:tbl>
          </a:graphicData>
        </a:graphic>
      </p:graphicFrame>
      <p:graphicFrame>
        <p:nvGraphicFramePr>
          <p:cNvPr id="14" name="Table 6">
            <a:extLst>
              <a:ext uri="{FF2B5EF4-FFF2-40B4-BE49-F238E27FC236}">
                <a16:creationId xmlns:a16="http://schemas.microsoft.com/office/drawing/2014/main" id="{78DEBAC6-F343-7B27-D2FE-3FE271641F70}"/>
              </a:ext>
            </a:extLst>
          </p:cNvPr>
          <p:cNvGraphicFramePr>
            <a:graphicFrameLocks noGrp="1"/>
          </p:cNvGraphicFramePr>
          <p:nvPr>
            <p:extLst>
              <p:ext uri="{D42A27DB-BD31-4B8C-83A1-F6EECF244321}">
                <p14:modId xmlns:p14="http://schemas.microsoft.com/office/powerpoint/2010/main" val="2045129750"/>
              </p:ext>
            </p:extLst>
          </p:nvPr>
        </p:nvGraphicFramePr>
        <p:xfrm>
          <a:off x="9380066" y="1374377"/>
          <a:ext cx="1757363" cy="1857848"/>
        </p:xfrm>
        <a:graphic>
          <a:graphicData uri="http://schemas.openxmlformats.org/drawingml/2006/table">
            <a:tbl>
              <a:tblPr firstRow="1" bandRow="1">
                <a:tableStyleId>{5C22544A-7EE6-4342-B048-85BDC9FD1C3A}</a:tableStyleId>
              </a:tblPr>
              <a:tblGrid>
                <a:gridCol w="1757363">
                  <a:extLst>
                    <a:ext uri="{9D8B030D-6E8A-4147-A177-3AD203B41FA5}">
                      <a16:colId xmlns:a16="http://schemas.microsoft.com/office/drawing/2014/main" val="141573519"/>
                    </a:ext>
                  </a:extLst>
                </a:gridCol>
              </a:tblGrid>
              <a:tr h="928924">
                <a:tc>
                  <a:txBody>
                    <a:bodyPr/>
                    <a:lstStyle/>
                    <a:p>
                      <a:r>
                        <a:rPr lang="en-US" sz="4000" dirty="0">
                          <a:solidFill>
                            <a:schemeClr val="tx2"/>
                          </a:solidFill>
                        </a:rPr>
                        <a:t>03</a:t>
                      </a:r>
                    </a:p>
                  </a:txBody>
                  <a:tcPr marL="0" anchor="b">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38934558"/>
                  </a:ext>
                </a:extLst>
              </a:tr>
              <a:tr h="9289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1"/>
                          </a:solidFill>
                        </a:rPr>
                        <a:t>Be decisive</a:t>
                      </a: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Know your ‘Why’ to make better decisions</a:t>
                      </a:r>
                    </a:p>
                  </a:txBody>
                  <a:tcPr marL="0">
                    <a:lnL w="12700" cmpd="sng">
                      <a:noFill/>
                    </a:lnL>
                    <a:lnR w="12700" cmpd="sng">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0986295"/>
                  </a:ext>
                </a:extLst>
              </a:tr>
            </a:tbl>
          </a:graphicData>
        </a:graphic>
      </p:graphicFrame>
      <p:graphicFrame>
        <p:nvGraphicFramePr>
          <p:cNvPr id="15" name="Table 6">
            <a:extLst>
              <a:ext uri="{FF2B5EF4-FFF2-40B4-BE49-F238E27FC236}">
                <a16:creationId xmlns:a16="http://schemas.microsoft.com/office/drawing/2014/main" id="{CEB92A8B-6282-E756-79EF-DFBB172E0FA4}"/>
              </a:ext>
            </a:extLst>
          </p:cNvPr>
          <p:cNvGraphicFramePr>
            <a:graphicFrameLocks noGrp="1"/>
          </p:cNvGraphicFramePr>
          <p:nvPr>
            <p:extLst>
              <p:ext uri="{D42A27DB-BD31-4B8C-83A1-F6EECF244321}">
                <p14:modId xmlns:p14="http://schemas.microsoft.com/office/powerpoint/2010/main" val="341673454"/>
              </p:ext>
            </p:extLst>
          </p:nvPr>
        </p:nvGraphicFramePr>
        <p:xfrm>
          <a:off x="1026047" y="3524979"/>
          <a:ext cx="1757363" cy="1873804"/>
        </p:xfrm>
        <a:graphic>
          <a:graphicData uri="http://schemas.openxmlformats.org/drawingml/2006/table">
            <a:tbl>
              <a:tblPr firstRow="1" bandRow="1">
                <a:tableStyleId>{5C22544A-7EE6-4342-B048-85BDC9FD1C3A}</a:tableStyleId>
              </a:tblPr>
              <a:tblGrid>
                <a:gridCol w="1757363">
                  <a:extLst>
                    <a:ext uri="{9D8B030D-6E8A-4147-A177-3AD203B41FA5}">
                      <a16:colId xmlns:a16="http://schemas.microsoft.com/office/drawing/2014/main" val="141573519"/>
                    </a:ext>
                  </a:extLst>
                </a:gridCol>
              </a:tblGrid>
              <a:tr h="928924">
                <a:tc>
                  <a:txBody>
                    <a:bodyPr/>
                    <a:lstStyle/>
                    <a:p>
                      <a:r>
                        <a:rPr lang="en-US" sz="4000" dirty="0">
                          <a:solidFill>
                            <a:schemeClr val="tx2"/>
                          </a:solidFill>
                        </a:rPr>
                        <a:t>04</a:t>
                      </a:r>
                    </a:p>
                  </a:txBody>
                  <a:tcPr marL="0" anchor="b">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38934558"/>
                  </a:ext>
                </a:extLst>
              </a:tr>
              <a:tr h="9289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1"/>
                          </a:solidFill>
                        </a:rPr>
                        <a:t>Strategic artificial intelligence (AI)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The best path to monetization</a:t>
                      </a:r>
                      <a:endParaRPr lang="en-US" sz="1400" dirty="0">
                        <a:solidFill>
                          <a:schemeClr val="accent1">
                            <a:lumMod val="60000"/>
                            <a:lumOff val="40000"/>
                          </a:schemeClr>
                        </a:solidFill>
                      </a:endParaRPr>
                    </a:p>
                  </a:txBody>
                  <a:tcPr marL="0">
                    <a:lnL w="12700" cmpd="sng">
                      <a:noFill/>
                    </a:lnL>
                    <a:lnR w="12700" cmpd="sng">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0986295"/>
                  </a:ext>
                </a:extLst>
              </a:tr>
            </a:tbl>
          </a:graphicData>
        </a:graphic>
      </p:graphicFrame>
      <p:graphicFrame>
        <p:nvGraphicFramePr>
          <p:cNvPr id="16" name="Table 6">
            <a:extLst>
              <a:ext uri="{FF2B5EF4-FFF2-40B4-BE49-F238E27FC236}">
                <a16:creationId xmlns:a16="http://schemas.microsoft.com/office/drawing/2014/main" id="{5C63CA8D-0C57-A5AE-BE74-E56609E364B0}"/>
              </a:ext>
            </a:extLst>
          </p:cNvPr>
          <p:cNvGraphicFramePr>
            <a:graphicFrameLocks noGrp="1"/>
          </p:cNvGraphicFramePr>
          <p:nvPr>
            <p:extLst>
              <p:ext uri="{D42A27DB-BD31-4B8C-83A1-F6EECF244321}">
                <p14:modId xmlns:p14="http://schemas.microsoft.com/office/powerpoint/2010/main" val="3498945980"/>
              </p:ext>
            </p:extLst>
          </p:nvPr>
        </p:nvGraphicFramePr>
        <p:xfrm>
          <a:off x="5382144" y="3524979"/>
          <a:ext cx="1757363" cy="1873804"/>
        </p:xfrm>
        <a:graphic>
          <a:graphicData uri="http://schemas.openxmlformats.org/drawingml/2006/table">
            <a:tbl>
              <a:tblPr firstRow="1" bandRow="1">
                <a:tableStyleId>{5C22544A-7EE6-4342-B048-85BDC9FD1C3A}</a:tableStyleId>
              </a:tblPr>
              <a:tblGrid>
                <a:gridCol w="1757363">
                  <a:extLst>
                    <a:ext uri="{9D8B030D-6E8A-4147-A177-3AD203B41FA5}">
                      <a16:colId xmlns:a16="http://schemas.microsoft.com/office/drawing/2014/main" val="141573519"/>
                    </a:ext>
                  </a:extLst>
                </a:gridCol>
              </a:tblGrid>
              <a:tr h="928924">
                <a:tc>
                  <a:txBody>
                    <a:bodyPr/>
                    <a:lstStyle/>
                    <a:p>
                      <a:r>
                        <a:rPr lang="en-US" sz="4000" dirty="0">
                          <a:solidFill>
                            <a:schemeClr val="tx2"/>
                          </a:solidFill>
                        </a:rPr>
                        <a:t>05</a:t>
                      </a:r>
                    </a:p>
                  </a:txBody>
                  <a:tcPr marL="0" anchor="b">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38934558"/>
                  </a:ext>
                </a:extLst>
              </a:tr>
              <a:tr h="9289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1"/>
                          </a:solidFill>
                        </a:rPr>
                        <a:t>Pervasive cybersecurity threats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Every business is vulnerable</a:t>
                      </a:r>
                      <a:endParaRPr lang="en-US" sz="1400" dirty="0">
                        <a:solidFill>
                          <a:schemeClr val="accent1">
                            <a:lumMod val="60000"/>
                            <a:lumOff val="40000"/>
                          </a:schemeClr>
                        </a:solidFill>
                      </a:endParaRPr>
                    </a:p>
                  </a:txBody>
                  <a:tcPr marL="0">
                    <a:lnL w="12700" cmpd="sng">
                      <a:noFill/>
                    </a:lnL>
                    <a:lnR w="12700" cmpd="sng">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0986295"/>
                  </a:ext>
                </a:extLst>
              </a:tr>
            </a:tbl>
          </a:graphicData>
        </a:graphic>
      </p:graphicFrame>
      <p:sp>
        <p:nvSpPr>
          <p:cNvPr id="2" name="Title 1">
            <a:extLst>
              <a:ext uri="{FF2B5EF4-FFF2-40B4-BE49-F238E27FC236}">
                <a16:creationId xmlns:a16="http://schemas.microsoft.com/office/drawing/2014/main" id="{67F94E0D-A341-7609-34C2-C7242B36076D}"/>
              </a:ext>
            </a:extLst>
          </p:cNvPr>
          <p:cNvSpPr>
            <a:spLocks noGrp="1"/>
          </p:cNvSpPr>
          <p:nvPr>
            <p:ph type="title"/>
          </p:nvPr>
        </p:nvSpPr>
        <p:spPr>
          <a:xfrm>
            <a:off x="348314" y="476250"/>
            <a:ext cx="7290071" cy="684214"/>
          </a:xfrm>
        </p:spPr>
        <p:txBody>
          <a:bodyPr/>
          <a:lstStyle/>
          <a:p>
            <a:r>
              <a:rPr lang="en-GB" dirty="0"/>
              <a:t>Key topics and channel trends</a:t>
            </a:r>
            <a:endParaRPr lang="en-US" dirty="0"/>
          </a:p>
        </p:txBody>
      </p:sp>
      <p:graphicFrame>
        <p:nvGraphicFramePr>
          <p:cNvPr id="4" name="Table 6">
            <a:extLst>
              <a:ext uri="{FF2B5EF4-FFF2-40B4-BE49-F238E27FC236}">
                <a16:creationId xmlns:a16="http://schemas.microsoft.com/office/drawing/2014/main" id="{5418E338-A1A1-5074-DB65-0D44763A7E27}"/>
              </a:ext>
            </a:extLst>
          </p:cNvPr>
          <p:cNvGraphicFramePr>
            <a:graphicFrameLocks noGrp="1"/>
          </p:cNvGraphicFramePr>
          <p:nvPr>
            <p:extLst>
              <p:ext uri="{D42A27DB-BD31-4B8C-83A1-F6EECF244321}">
                <p14:modId xmlns:p14="http://schemas.microsoft.com/office/powerpoint/2010/main" val="549016330"/>
              </p:ext>
            </p:extLst>
          </p:nvPr>
        </p:nvGraphicFramePr>
        <p:xfrm>
          <a:off x="9408590" y="3532957"/>
          <a:ext cx="1757363" cy="1857848"/>
        </p:xfrm>
        <a:graphic>
          <a:graphicData uri="http://schemas.openxmlformats.org/drawingml/2006/table">
            <a:tbl>
              <a:tblPr firstRow="1" bandRow="1">
                <a:tableStyleId>{5C22544A-7EE6-4342-B048-85BDC9FD1C3A}</a:tableStyleId>
              </a:tblPr>
              <a:tblGrid>
                <a:gridCol w="1757363">
                  <a:extLst>
                    <a:ext uri="{9D8B030D-6E8A-4147-A177-3AD203B41FA5}">
                      <a16:colId xmlns:a16="http://schemas.microsoft.com/office/drawing/2014/main" val="141573519"/>
                    </a:ext>
                  </a:extLst>
                </a:gridCol>
              </a:tblGrid>
              <a:tr h="928924">
                <a:tc>
                  <a:txBody>
                    <a:bodyPr/>
                    <a:lstStyle/>
                    <a:p>
                      <a:r>
                        <a:rPr lang="en-US" sz="4000" dirty="0">
                          <a:solidFill>
                            <a:schemeClr val="tx2"/>
                          </a:solidFill>
                        </a:rPr>
                        <a:t>06</a:t>
                      </a:r>
                    </a:p>
                  </a:txBody>
                  <a:tcPr marL="0" anchor="b">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38934558"/>
                  </a:ext>
                </a:extLst>
              </a:tr>
              <a:tr h="9289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1"/>
                          </a:solidFill>
                        </a:rPr>
                        <a:t>DEI under attack</a:t>
                      </a:r>
                    </a:p>
                    <a:p>
                      <a:r>
                        <a:rPr lang="en-US" sz="1400" dirty="0"/>
                        <a:t>Bottom-line impact is crucial for survival</a:t>
                      </a:r>
                    </a:p>
                  </a:txBody>
                  <a:tcPr marL="0">
                    <a:lnL w="12700" cmpd="sng">
                      <a:noFill/>
                    </a:lnL>
                    <a:lnR w="12700" cmpd="sng">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0986295"/>
                  </a:ext>
                </a:extLst>
              </a:tr>
            </a:tbl>
          </a:graphicData>
        </a:graphic>
      </p:graphicFrame>
    </p:spTree>
    <p:extLst>
      <p:ext uri="{BB962C8B-B14F-4D97-AF65-F5344CB8AC3E}">
        <p14:creationId xmlns:p14="http://schemas.microsoft.com/office/powerpoint/2010/main" val="3064237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7279A-6FD3-4F3D-9AEF-3FE4156F6810}"/>
              </a:ext>
            </a:extLst>
          </p:cNvPr>
          <p:cNvSpPr>
            <a:spLocks noGrp="1"/>
          </p:cNvSpPr>
          <p:nvPr>
            <p:ph type="title"/>
          </p:nvPr>
        </p:nvSpPr>
        <p:spPr/>
        <p:txBody>
          <a:bodyPr/>
          <a:lstStyle/>
          <a:p>
            <a:r>
              <a:rPr lang="en-GB" sz="6000" dirty="0"/>
              <a:t>Show overview</a:t>
            </a:r>
            <a:endParaRPr lang="en-US" dirty="0"/>
          </a:p>
        </p:txBody>
      </p:sp>
    </p:spTree>
    <p:extLst>
      <p:ext uri="{BB962C8B-B14F-4D97-AF65-F5344CB8AC3E}">
        <p14:creationId xmlns:p14="http://schemas.microsoft.com/office/powerpoint/2010/main" val="455823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3A20F9-41FC-8D9A-6DFA-FDEABAD93204}"/>
              </a:ext>
            </a:extLst>
          </p:cNvPr>
          <p:cNvSpPr>
            <a:spLocks noGrp="1"/>
          </p:cNvSpPr>
          <p:nvPr>
            <p:ph type="title"/>
          </p:nvPr>
        </p:nvSpPr>
        <p:spPr>
          <a:xfrm>
            <a:off x="348314" y="476250"/>
            <a:ext cx="6268146" cy="684214"/>
          </a:xfrm>
        </p:spPr>
        <p:txBody>
          <a:bodyPr/>
          <a:lstStyle/>
          <a:p>
            <a:r>
              <a:rPr lang="en-US" dirty="0"/>
              <a:t>Show overview: </a:t>
            </a:r>
            <a:br>
              <a:rPr lang="en-US" dirty="0"/>
            </a:br>
            <a:r>
              <a:rPr lang="en-US" dirty="0"/>
              <a:t>The New Era Of Managed Service </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 Theme</a:t>
            </a:r>
          </a:p>
        </p:txBody>
      </p:sp>
      <p:sp>
        <p:nvSpPr>
          <p:cNvPr id="4" name="Picture Placeholder 3">
            <a:extLst>
              <a:ext uri="{FF2B5EF4-FFF2-40B4-BE49-F238E27FC236}">
                <a16:creationId xmlns:a16="http://schemas.microsoft.com/office/drawing/2014/main" id="{EECDF400-EFFC-DAED-F5DB-BD3FC207DF44}"/>
              </a:ext>
            </a:extLst>
          </p:cNvPr>
          <p:cNvSpPr>
            <a:spLocks noGrp="1"/>
          </p:cNvSpPr>
          <p:nvPr>
            <p:ph idx="1"/>
          </p:nvPr>
        </p:nvSpPr>
        <p:spPr>
          <a:xfrm>
            <a:off x="348313" y="1419909"/>
            <a:ext cx="6491025" cy="4577666"/>
          </a:xfrm>
        </p:spPr>
        <p:txBody>
          <a:bodyPr/>
          <a:lstStyle/>
          <a:p>
            <a:r>
              <a:rPr lang="en-US" b="1" dirty="0"/>
              <a:t>Background: </a:t>
            </a:r>
            <a:r>
              <a:rPr lang="en-US" dirty="0"/>
              <a:t>This year’s MSP Summit was presented as being the ultimate gathering of the top managed services professionals, coming together to discuss what will define the new era of managed services.</a:t>
            </a:r>
          </a:p>
          <a:p>
            <a:r>
              <a:rPr lang="en-US" b="1" dirty="0"/>
              <a:t>Theme: </a:t>
            </a:r>
            <a:r>
              <a:rPr lang="en-US" dirty="0"/>
              <a:t>This year’s theme was ‘The New Era Of Managed Services’</a:t>
            </a:r>
            <a:r>
              <a:rPr lang="en-US" b="1" dirty="0"/>
              <a:t>.</a:t>
            </a:r>
          </a:p>
          <a:p>
            <a:r>
              <a:rPr lang="en-US" b="1" dirty="0"/>
              <a:t>Attendees and exhibitors: </a:t>
            </a:r>
            <a:r>
              <a:rPr lang="en-US" dirty="0"/>
              <a:t>Organizations from the entire channel ecosystem attended the event. </a:t>
            </a:r>
          </a:p>
          <a:p>
            <a:pPr lvl="1">
              <a:buFont typeface="Courier New" panose="02070309020205020404" pitchFamily="49" charset="0"/>
              <a:buChar char="o"/>
            </a:pPr>
            <a:r>
              <a:rPr lang="en-US" b="1" dirty="0"/>
              <a:t>Channel partners: </a:t>
            </a:r>
            <a:r>
              <a:rPr lang="en-US" dirty="0"/>
              <a:t>managed service providers (MSPs)/managed security service providers (MSSPs), cloud services providers, value-added resellers (VARs), consultants, systems integrators, and independent software vendors (ISVs).</a:t>
            </a:r>
          </a:p>
          <a:p>
            <a:pPr lvl="1">
              <a:buFont typeface="Courier New" panose="02070309020205020404" pitchFamily="49" charset="0"/>
              <a:buChar char="o"/>
            </a:pPr>
            <a:r>
              <a:rPr lang="en-US" b="1" dirty="0"/>
              <a:t>Vendors/ suppliers: </a:t>
            </a:r>
            <a:r>
              <a:rPr lang="en-US" dirty="0"/>
              <a:t>vendors that sell to, through, or with channel partners.</a:t>
            </a:r>
          </a:p>
          <a:p>
            <a:r>
              <a:rPr lang="en-US" dirty="0"/>
              <a:t>Approximately 100+ sponsors and exhibitors, and 1,000 attendees were at the event in Atlanta, GA.</a:t>
            </a:r>
          </a:p>
        </p:txBody>
      </p:sp>
      <p:pic>
        <p:nvPicPr>
          <p:cNvPr id="9" name="Content Placeholder 8">
            <a:extLst>
              <a:ext uri="{FF2B5EF4-FFF2-40B4-BE49-F238E27FC236}">
                <a16:creationId xmlns:a16="http://schemas.microsoft.com/office/drawing/2014/main" id="{A0B5001B-84DA-7D27-DD43-FBE57ACF80E2}"/>
              </a:ext>
            </a:extLst>
          </p:cNvPr>
          <p:cNvPicPr>
            <a:picLocks noGrp="1" noChangeAspect="1"/>
          </p:cNvPicPr>
          <p:nvPr>
            <p:ph sz="half" idx="2"/>
          </p:nvPr>
        </p:nvPicPr>
        <p:blipFill>
          <a:blip r:embed="rId2"/>
          <a:stretch>
            <a:fillRect/>
          </a:stretch>
        </p:blipFill>
        <p:spPr>
          <a:xfrm>
            <a:off x="7068861" y="543264"/>
            <a:ext cx="4489016" cy="5320641"/>
          </a:xfrm>
        </p:spPr>
      </p:pic>
      <p:sp>
        <p:nvSpPr>
          <p:cNvPr id="5" name="txtboxInfographicSourceLine">
            <a:extLst>
              <a:ext uri="{FF2B5EF4-FFF2-40B4-BE49-F238E27FC236}">
                <a16:creationId xmlns:a16="http://schemas.microsoft.com/office/drawing/2014/main" id="{B9C93DDF-774E-45C1-2D0B-3198697CB41E}"/>
              </a:ext>
            </a:extLst>
          </p:cNvPr>
          <p:cNvSpPr txBox="1"/>
          <p:nvPr/>
        </p:nvSpPr>
        <p:spPr>
          <a:xfrm>
            <a:off x="6946391" y="5806844"/>
            <a:ext cx="3459587" cy="276999"/>
          </a:xfrm>
          <a:prstGeom prst="rect">
            <a:avLst/>
          </a:prstGeom>
          <a:noFill/>
        </p:spPr>
        <p:txBody>
          <a:bodyPr wrap="square" lIns="72000" tIns="0" rIns="0" bIns="7200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Source: </a:t>
            </a:r>
            <a:r>
              <a:rPr lang="en-US" sz="800" dirty="0">
                <a:solidFill>
                  <a:prstClr val="black"/>
                </a:solidFill>
                <a:latin typeface="Calibri" panose="020F0502020204030204"/>
              </a:rPr>
              <a:t>MSP Summit 2024, photo taken by Omdia analysts, September</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2024</a:t>
            </a:r>
          </a:p>
        </p:txBody>
      </p:sp>
      <p:sp>
        <p:nvSpPr>
          <p:cNvPr id="6" name="txtboxCopyrightLine">
            <a:extLst>
              <a:ext uri="{FF2B5EF4-FFF2-40B4-BE49-F238E27FC236}">
                <a16:creationId xmlns:a16="http://schemas.microsoft.com/office/drawing/2014/main" id="{F4081926-066F-8EA2-B5C5-4FEA0FCA2938}"/>
              </a:ext>
            </a:extLst>
          </p:cNvPr>
          <p:cNvSpPr txBox="1"/>
          <p:nvPr/>
        </p:nvSpPr>
        <p:spPr>
          <a:xfrm>
            <a:off x="10858379" y="5806844"/>
            <a:ext cx="690434" cy="215445"/>
          </a:xfrm>
          <a:prstGeom prst="rect">
            <a:avLst/>
          </a:prstGeom>
        </p:spPr>
        <p:txBody>
          <a:bodyPr vert="horz" lIns="0" tIns="0" rIns="0" bIns="0"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eaLnBrk="0"/>
            <a:r>
              <a:rPr lang="en-US" sz="800" b="0" i="0" u="none" baseline="0" dirty="0">
                <a:solidFill>
                  <a:srgbClr val="000000"/>
                </a:solidFill>
                <a:latin typeface="Calibri" panose="020F0502020204030204" pitchFamily="34" charset="0"/>
              </a:rPr>
              <a:t>© 2024 Omdia</a:t>
            </a:r>
          </a:p>
        </p:txBody>
      </p:sp>
    </p:spTree>
    <p:extLst>
      <p:ext uri="{BB962C8B-B14F-4D97-AF65-F5344CB8AC3E}">
        <p14:creationId xmlns:p14="http://schemas.microsoft.com/office/powerpoint/2010/main" val="3098887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AA47C1-83D3-279D-A27C-B4D027E51D6D}"/>
              </a:ext>
            </a:extLst>
          </p:cNvPr>
          <p:cNvSpPr>
            <a:spLocks noGrp="1"/>
          </p:cNvSpPr>
          <p:nvPr>
            <p:ph type="title"/>
          </p:nvPr>
        </p:nvSpPr>
        <p:spPr/>
        <p:txBody>
          <a:bodyPr/>
          <a:lstStyle/>
          <a:p>
            <a:r>
              <a:rPr lang="en-US" dirty="0"/>
              <a:t>Show overview: Audience breakdown</a:t>
            </a:r>
          </a:p>
        </p:txBody>
      </p:sp>
      <p:sp>
        <p:nvSpPr>
          <p:cNvPr id="2" name="Picture Placeholder 1">
            <a:extLst>
              <a:ext uri="{FF2B5EF4-FFF2-40B4-BE49-F238E27FC236}">
                <a16:creationId xmlns:a16="http://schemas.microsoft.com/office/drawing/2014/main" id="{FE6A15EF-E3D2-5B20-B662-C3774766A107}"/>
              </a:ext>
            </a:extLst>
          </p:cNvPr>
          <p:cNvSpPr>
            <a:spLocks noGrp="1"/>
          </p:cNvSpPr>
          <p:nvPr>
            <p:ph idx="1"/>
          </p:nvPr>
        </p:nvSpPr>
        <p:spPr>
          <a:xfrm>
            <a:off x="348313" y="1160464"/>
            <a:ext cx="5948969" cy="4837111"/>
          </a:xfrm>
        </p:spPr>
        <p:txBody>
          <a:bodyPr/>
          <a:lstStyle/>
          <a:p>
            <a:pPr marL="0" indent="0">
              <a:buNone/>
            </a:pPr>
            <a:r>
              <a:rPr lang="en-US" sz="1800" b="1" dirty="0"/>
              <a:t>MSP Summit hosted by Channel Partners Conference &amp; Expo</a:t>
            </a:r>
          </a:p>
          <a:p>
            <a:pPr marL="216000" lvl="1" indent="-216000">
              <a:spcBef>
                <a:spcPts val="1200"/>
              </a:spcBef>
              <a:spcAft>
                <a:spcPts val="400"/>
              </a:spcAft>
              <a:buFont typeface="Calibri" panose="020F0502020204030204" pitchFamily="34" charset="0"/>
              <a:buChar char="•"/>
            </a:pPr>
            <a:r>
              <a:rPr lang="en-US" dirty="0"/>
              <a:t>Channel partner attendees at the 2024 MSP Summit included a wide variety partners from different business types, geographies, company sizes, customer sizes served, and revenue bands.</a:t>
            </a:r>
          </a:p>
          <a:p>
            <a:pPr marL="0" lvl="1" indent="0">
              <a:spcAft>
                <a:spcPts val="400"/>
              </a:spcAft>
              <a:buNone/>
            </a:pPr>
            <a:endParaRPr lang="en-US" dirty="0"/>
          </a:p>
          <a:p>
            <a:pPr marL="216000" lvl="1" indent="-216000">
              <a:spcAft>
                <a:spcPts val="400"/>
              </a:spcAft>
              <a:buFont typeface="Calibri" panose="020F0502020204030204" pitchFamily="34" charset="0"/>
              <a:buChar char="•"/>
            </a:pPr>
            <a:r>
              <a:rPr lang="en-US" dirty="0"/>
              <a:t>Attendees interacted and participated in various key activities to make connections and gather insights to help grow their businesses.</a:t>
            </a:r>
          </a:p>
          <a:p>
            <a:pPr marL="429750" lvl="2" indent="-285750">
              <a:spcAft>
                <a:spcPts val="400"/>
              </a:spcAft>
              <a:buFont typeface="Courier New" panose="02070309020205020404" pitchFamily="49" charset="0"/>
              <a:buChar char="o"/>
            </a:pPr>
            <a:r>
              <a:rPr lang="en-US" dirty="0"/>
              <a:t>Networking sessions</a:t>
            </a:r>
          </a:p>
          <a:p>
            <a:pPr marL="429750" lvl="2" indent="-285750">
              <a:spcAft>
                <a:spcPts val="400"/>
              </a:spcAft>
              <a:buFont typeface="Courier New" panose="02070309020205020404" pitchFamily="49" charset="0"/>
              <a:buChar char="o"/>
            </a:pPr>
            <a:r>
              <a:rPr lang="en-US" dirty="0"/>
              <a:t>Expo and exhibitor hall</a:t>
            </a:r>
          </a:p>
          <a:p>
            <a:pPr marL="429750" lvl="2" indent="-285750">
              <a:spcAft>
                <a:spcPts val="400"/>
              </a:spcAft>
              <a:buFont typeface="Courier New" panose="02070309020205020404" pitchFamily="49" charset="0"/>
              <a:buChar char="o"/>
            </a:pPr>
            <a:r>
              <a:rPr lang="en-US" dirty="0"/>
              <a:t>Workshops</a:t>
            </a:r>
          </a:p>
          <a:p>
            <a:pPr marL="429750" lvl="2" indent="-285750">
              <a:spcAft>
                <a:spcPts val="400"/>
              </a:spcAft>
              <a:buFont typeface="Courier New" panose="02070309020205020404" pitchFamily="49" charset="0"/>
              <a:buChar char="o"/>
            </a:pPr>
            <a:r>
              <a:rPr lang="en-US" dirty="0"/>
              <a:t>MSP 501 Awards Gala</a:t>
            </a:r>
          </a:p>
        </p:txBody>
      </p:sp>
      <p:pic>
        <p:nvPicPr>
          <p:cNvPr id="12" name="Content Placeholder 11">
            <a:extLst>
              <a:ext uri="{FF2B5EF4-FFF2-40B4-BE49-F238E27FC236}">
                <a16:creationId xmlns:a16="http://schemas.microsoft.com/office/drawing/2014/main" id="{F0BE2AC2-4B08-6F47-BC98-D749DAC8D797}"/>
              </a:ext>
            </a:extLst>
          </p:cNvPr>
          <p:cNvPicPr>
            <a:picLocks noGrp="1" noChangeAspect="1"/>
          </p:cNvPicPr>
          <p:nvPr>
            <p:ph sz="half" idx="2"/>
          </p:nvPr>
        </p:nvPicPr>
        <p:blipFill>
          <a:blip r:embed="rId2"/>
          <a:stretch>
            <a:fillRect/>
          </a:stretch>
        </p:blipFill>
        <p:spPr>
          <a:xfrm>
            <a:off x="6860107" y="1095555"/>
            <a:ext cx="4577459" cy="4353974"/>
          </a:xfrm>
        </p:spPr>
      </p:pic>
      <p:sp>
        <p:nvSpPr>
          <p:cNvPr id="15" name="TextBox 14">
            <a:extLst>
              <a:ext uri="{FF2B5EF4-FFF2-40B4-BE49-F238E27FC236}">
                <a16:creationId xmlns:a16="http://schemas.microsoft.com/office/drawing/2014/main" id="{9A83B021-BB84-F4D7-7EDD-090FC2B13E3C}"/>
              </a:ext>
            </a:extLst>
          </p:cNvPr>
          <p:cNvSpPr txBox="1"/>
          <p:nvPr/>
        </p:nvSpPr>
        <p:spPr>
          <a:xfrm>
            <a:off x="6297282" y="776377"/>
            <a:ext cx="5351970" cy="319178"/>
          </a:xfrm>
          <a:prstGeom prst="rect">
            <a:avLst/>
          </a:prstGeom>
          <a:noFill/>
          <a:effectLst/>
        </p:spPr>
        <p:txBody>
          <a:bodyPr wrap="square" lIns="90000" rIns="90000" rtlCol="0" anchor="t">
            <a:spAutoFit/>
          </a:bodyPr>
          <a:lstStyle/>
          <a:p>
            <a:pPr algn="ctr"/>
            <a:r>
              <a:rPr lang="en-US" sz="1400" b="1" dirty="0">
                <a:solidFill>
                  <a:schemeClr val="accent1"/>
                </a:solidFill>
              </a:rPr>
              <a:t>MSP Summit Audience breakdown based on pre-show prospectus</a:t>
            </a:r>
          </a:p>
        </p:txBody>
      </p:sp>
      <p:sp>
        <p:nvSpPr>
          <p:cNvPr id="4" name="txtboxInfographicSourceLine">
            <a:extLst>
              <a:ext uri="{FF2B5EF4-FFF2-40B4-BE49-F238E27FC236}">
                <a16:creationId xmlns:a16="http://schemas.microsoft.com/office/drawing/2014/main" id="{5F8DB7CC-6DC3-A509-7CB8-A5E9F403C1C6}"/>
              </a:ext>
            </a:extLst>
          </p:cNvPr>
          <p:cNvSpPr txBox="1"/>
          <p:nvPr/>
        </p:nvSpPr>
        <p:spPr>
          <a:xfrm>
            <a:off x="6776785" y="5541374"/>
            <a:ext cx="3459587" cy="276999"/>
          </a:xfrm>
          <a:prstGeom prst="rect">
            <a:avLst/>
          </a:prstGeom>
          <a:noFill/>
        </p:spPr>
        <p:txBody>
          <a:bodyPr wrap="square" lIns="72000" tIns="0" rIns="0" bIns="7200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Source: </a:t>
            </a:r>
            <a:r>
              <a:rPr lang="en-US" sz="800" dirty="0">
                <a:solidFill>
                  <a:prstClr val="black"/>
                </a:solidFill>
                <a:latin typeface="Calibri" panose="020F0502020204030204"/>
              </a:rPr>
              <a:t>MSP Summit 2024, photo taken by Omdia analysts, September</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2024</a:t>
            </a:r>
          </a:p>
        </p:txBody>
      </p:sp>
      <p:sp>
        <p:nvSpPr>
          <p:cNvPr id="5" name="txtboxCopyrightLine">
            <a:extLst>
              <a:ext uri="{FF2B5EF4-FFF2-40B4-BE49-F238E27FC236}">
                <a16:creationId xmlns:a16="http://schemas.microsoft.com/office/drawing/2014/main" id="{CE2F0CAC-2C3C-0F38-6F5A-D136FCA6B7A2}"/>
              </a:ext>
            </a:extLst>
          </p:cNvPr>
          <p:cNvSpPr txBox="1"/>
          <p:nvPr/>
        </p:nvSpPr>
        <p:spPr>
          <a:xfrm>
            <a:off x="10747132" y="5541374"/>
            <a:ext cx="690434" cy="215445"/>
          </a:xfrm>
          <a:prstGeom prst="rect">
            <a:avLst/>
          </a:prstGeom>
        </p:spPr>
        <p:txBody>
          <a:bodyPr vert="horz" lIns="0" tIns="0" rIns="0" bIns="0"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eaLnBrk="0"/>
            <a:r>
              <a:rPr lang="en-US" sz="800" b="0" i="0" u="none" baseline="0" dirty="0">
                <a:solidFill>
                  <a:srgbClr val="000000"/>
                </a:solidFill>
                <a:latin typeface="Calibri" panose="020F0502020204030204" pitchFamily="34" charset="0"/>
              </a:rPr>
              <a:t>© 2024 Omdia</a:t>
            </a:r>
          </a:p>
        </p:txBody>
      </p:sp>
    </p:spTree>
    <p:extLst>
      <p:ext uri="{BB962C8B-B14F-4D97-AF65-F5344CB8AC3E}">
        <p14:creationId xmlns:p14="http://schemas.microsoft.com/office/powerpoint/2010/main" val="1009230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7279A-6FD3-4F3D-9AEF-3FE4156F6810}"/>
              </a:ext>
            </a:extLst>
          </p:cNvPr>
          <p:cNvSpPr>
            <a:spLocks noGrp="1"/>
          </p:cNvSpPr>
          <p:nvPr>
            <p:ph type="title"/>
          </p:nvPr>
        </p:nvSpPr>
        <p:spPr/>
        <p:txBody>
          <a:bodyPr/>
          <a:lstStyle/>
          <a:p>
            <a:r>
              <a:rPr lang="en-GB" sz="6000" dirty="0"/>
              <a:t>Top stories</a:t>
            </a:r>
            <a:endParaRPr lang="en-US" dirty="0"/>
          </a:p>
        </p:txBody>
      </p:sp>
    </p:spTree>
    <p:extLst>
      <p:ext uri="{BB962C8B-B14F-4D97-AF65-F5344CB8AC3E}">
        <p14:creationId xmlns:p14="http://schemas.microsoft.com/office/powerpoint/2010/main" val="665469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44C3E-63BB-479F-8986-8BA0264EA2F3}"/>
              </a:ext>
            </a:extLst>
          </p:cNvPr>
          <p:cNvSpPr>
            <a:spLocks noGrp="1"/>
          </p:cNvSpPr>
          <p:nvPr>
            <p:ph type="title"/>
          </p:nvPr>
        </p:nvSpPr>
        <p:spPr/>
        <p:txBody>
          <a:bodyPr>
            <a:normAutofit/>
          </a:bodyPr>
          <a:lstStyle/>
          <a:p>
            <a:r>
              <a:rPr lang="en-US" dirty="0"/>
              <a:t>Omdia view (1/2)</a:t>
            </a:r>
          </a:p>
        </p:txBody>
      </p:sp>
      <p:grpSp>
        <p:nvGrpSpPr>
          <p:cNvPr id="4" name="Group 3">
            <a:extLst>
              <a:ext uri="{FF2B5EF4-FFF2-40B4-BE49-F238E27FC236}">
                <a16:creationId xmlns:a16="http://schemas.microsoft.com/office/drawing/2014/main" id="{A566FC61-599E-8DA4-FDCA-752DF9742606}"/>
              </a:ext>
            </a:extLst>
          </p:cNvPr>
          <p:cNvGrpSpPr/>
          <p:nvPr/>
        </p:nvGrpSpPr>
        <p:grpSpPr>
          <a:xfrm>
            <a:off x="385710" y="1419741"/>
            <a:ext cx="11393510" cy="2969278"/>
            <a:chOff x="385710" y="1419741"/>
            <a:chExt cx="11393510" cy="2969278"/>
          </a:xfrm>
        </p:grpSpPr>
        <p:sp>
          <p:nvSpPr>
            <p:cNvPr id="5" name="Freeform: Shape 4">
              <a:extLst>
                <a:ext uri="{FF2B5EF4-FFF2-40B4-BE49-F238E27FC236}">
                  <a16:creationId xmlns:a16="http://schemas.microsoft.com/office/drawing/2014/main" id="{965E4CCB-8A05-97C4-EFF1-3C1654CE18DB}"/>
                </a:ext>
              </a:extLst>
            </p:cNvPr>
            <p:cNvSpPr/>
            <p:nvPr/>
          </p:nvSpPr>
          <p:spPr>
            <a:xfrm>
              <a:off x="385710" y="1419741"/>
              <a:ext cx="3660664" cy="2206966"/>
            </a:xfrm>
            <a:custGeom>
              <a:avLst/>
              <a:gdLst>
                <a:gd name="connsiteX0" fmla="*/ 141708 w 3660664"/>
                <a:gd name="connsiteY0" fmla="*/ 0 h 1771350"/>
                <a:gd name="connsiteX1" fmla="*/ 3518956 w 3660664"/>
                <a:gd name="connsiteY1" fmla="*/ 0 h 1771350"/>
                <a:gd name="connsiteX2" fmla="*/ 3660664 w 3660664"/>
                <a:gd name="connsiteY2" fmla="*/ 141708 h 1771350"/>
                <a:gd name="connsiteX3" fmla="*/ 3660664 w 3660664"/>
                <a:gd name="connsiteY3" fmla="*/ 1771350 h 1771350"/>
                <a:gd name="connsiteX4" fmla="*/ 3660664 w 3660664"/>
                <a:gd name="connsiteY4" fmla="*/ 1771350 h 1771350"/>
                <a:gd name="connsiteX5" fmla="*/ 0 w 3660664"/>
                <a:gd name="connsiteY5" fmla="*/ 1771350 h 1771350"/>
                <a:gd name="connsiteX6" fmla="*/ 0 w 3660664"/>
                <a:gd name="connsiteY6" fmla="*/ 1771350 h 1771350"/>
                <a:gd name="connsiteX7" fmla="*/ 0 w 3660664"/>
                <a:gd name="connsiteY7" fmla="*/ 141708 h 1771350"/>
                <a:gd name="connsiteX8" fmla="*/ 141708 w 3660664"/>
                <a:gd name="connsiteY8" fmla="*/ 0 h 177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664" h="1771350">
                  <a:moveTo>
                    <a:pt x="141708" y="0"/>
                  </a:moveTo>
                  <a:lnTo>
                    <a:pt x="3518956" y="0"/>
                  </a:lnTo>
                  <a:cubicBezTo>
                    <a:pt x="3597219" y="0"/>
                    <a:pt x="3660664" y="63445"/>
                    <a:pt x="3660664" y="141708"/>
                  </a:cubicBezTo>
                  <a:lnTo>
                    <a:pt x="3660664" y="1771350"/>
                  </a:lnTo>
                  <a:lnTo>
                    <a:pt x="3660664" y="1771350"/>
                  </a:lnTo>
                  <a:lnTo>
                    <a:pt x="0" y="1771350"/>
                  </a:lnTo>
                  <a:lnTo>
                    <a:pt x="0" y="1771350"/>
                  </a:lnTo>
                  <a:lnTo>
                    <a:pt x="0" y="141708"/>
                  </a:lnTo>
                  <a:cubicBezTo>
                    <a:pt x="0" y="63445"/>
                    <a:pt x="63445" y="0"/>
                    <a:pt x="141708" y="0"/>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9285" tIns="94845" rIns="59285" bIns="17780" numCol="1" spcCol="1270" anchor="t" anchorCtr="0">
              <a:noAutofit/>
            </a:bodyPr>
            <a:lstStyle/>
            <a:p>
              <a:pPr marL="114300" lvl="1" indent="-114300" algn="ctr" defTabSz="622300">
                <a:lnSpc>
                  <a:spcPct val="90000"/>
                </a:lnSpc>
                <a:spcBef>
                  <a:spcPct val="0"/>
                </a:spcBef>
                <a:spcAft>
                  <a:spcPct val="15000"/>
                </a:spcAft>
                <a:buNone/>
              </a:pPr>
              <a:r>
                <a:rPr lang="en-US" sz="1400" b="1" kern="1200" dirty="0"/>
                <a:t>Massive channel </a:t>
              </a:r>
              <a:r>
                <a:rPr lang="en-US" sz="1400" b="1" dirty="0"/>
                <a:t>m</a:t>
              </a:r>
              <a:r>
                <a:rPr lang="en-US" sz="1400" b="1" kern="1200" dirty="0"/>
                <a:t>arket </a:t>
              </a:r>
              <a:r>
                <a:rPr lang="en-US" sz="1400" b="1" dirty="0"/>
                <a:t>o</a:t>
              </a:r>
              <a:r>
                <a:rPr lang="en-US" sz="1400" b="1" kern="1200" dirty="0"/>
                <a:t>pportunities</a:t>
              </a:r>
            </a:p>
            <a:p>
              <a:pPr marL="114300" lvl="1" indent="-114300" algn="l" defTabSz="622300">
                <a:spcBef>
                  <a:spcPct val="0"/>
                </a:spcBef>
                <a:buChar char="•"/>
              </a:pPr>
              <a:endParaRPr lang="en-US" sz="1400" kern="1200" dirty="0"/>
            </a:p>
            <a:p>
              <a:pPr marL="0" lvl="1" algn="ctr" defTabSz="622300">
                <a:lnSpc>
                  <a:spcPct val="95000"/>
                </a:lnSpc>
                <a:spcBef>
                  <a:spcPct val="0"/>
                </a:spcBef>
                <a:spcAft>
                  <a:spcPct val="15000"/>
                </a:spcAft>
              </a:pPr>
              <a:r>
                <a:rPr lang="en-US" sz="1400" kern="1200" dirty="0"/>
                <a:t>Canalys estimates </a:t>
              </a:r>
              <a:r>
                <a:rPr lang="en-US" sz="1400" b="1" kern="1200" dirty="0"/>
                <a:t>$4.9T IT total addressable market spend (TAM) in 2024 (~70% thru channel), </a:t>
              </a:r>
              <a:r>
                <a:rPr lang="en-US" sz="1400" kern="1200" dirty="0"/>
                <a:t>which</a:t>
              </a:r>
              <a:r>
                <a:rPr lang="en-US" sz="1400" b="1" kern="1200" dirty="0"/>
                <a:t> </a:t>
              </a:r>
              <a:r>
                <a:rPr lang="en-US" sz="1400" kern="1200" dirty="0"/>
                <a:t>exemplifies the key role partners play in the customer buying journey.</a:t>
              </a:r>
            </a:p>
            <a:p>
              <a:pPr marL="0" lvl="1" algn="ctr" defTabSz="622300">
                <a:lnSpc>
                  <a:spcPct val="95000"/>
                </a:lnSpc>
                <a:spcBef>
                  <a:spcPct val="0"/>
                </a:spcBef>
                <a:spcAft>
                  <a:spcPct val="15000"/>
                </a:spcAft>
              </a:pPr>
              <a:r>
                <a:rPr lang="en-US" sz="1400" dirty="0"/>
                <a:t>This further validates how instrumental partners are in businesses’ digital transformations, global expansion, and the growing small-medium business (SMB) space.</a:t>
              </a:r>
              <a:endParaRPr lang="en-US" sz="1400" kern="1200" dirty="0"/>
            </a:p>
          </p:txBody>
        </p:sp>
        <p:sp>
          <p:nvSpPr>
            <p:cNvPr id="7" name="Freeform: Shape 6">
              <a:extLst>
                <a:ext uri="{FF2B5EF4-FFF2-40B4-BE49-F238E27FC236}">
                  <a16:creationId xmlns:a16="http://schemas.microsoft.com/office/drawing/2014/main" id="{7D6873D4-5F2B-0C1C-5601-48AA23AEF927}"/>
                </a:ext>
              </a:extLst>
            </p:cNvPr>
            <p:cNvSpPr/>
            <p:nvPr/>
          </p:nvSpPr>
          <p:spPr>
            <a:xfrm>
              <a:off x="385710" y="3616691"/>
              <a:ext cx="3660664" cy="772328"/>
            </a:xfrm>
            <a:custGeom>
              <a:avLst/>
              <a:gdLst>
                <a:gd name="connsiteX0" fmla="*/ 0 w 3660664"/>
                <a:gd name="connsiteY0" fmla="*/ 0 h 772328"/>
                <a:gd name="connsiteX1" fmla="*/ 3660664 w 3660664"/>
                <a:gd name="connsiteY1" fmla="*/ 0 h 772328"/>
                <a:gd name="connsiteX2" fmla="*/ 3660664 w 3660664"/>
                <a:gd name="connsiteY2" fmla="*/ 772328 h 772328"/>
                <a:gd name="connsiteX3" fmla="*/ 0 w 3660664"/>
                <a:gd name="connsiteY3" fmla="*/ 772328 h 772328"/>
                <a:gd name="connsiteX4" fmla="*/ 0 w 3660664"/>
                <a:gd name="connsiteY4" fmla="*/ 0 h 77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0664" h="772328">
                  <a:moveTo>
                    <a:pt x="0" y="0"/>
                  </a:moveTo>
                  <a:lnTo>
                    <a:pt x="3660664" y="0"/>
                  </a:lnTo>
                  <a:lnTo>
                    <a:pt x="3660664" y="772328"/>
                  </a:lnTo>
                  <a:lnTo>
                    <a:pt x="0" y="772328"/>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0" tIns="0" rIns="1108132" bIns="0" numCol="1" spcCol="1270" anchor="ctr" anchorCtr="0">
              <a:noAutofit/>
            </a:bodyPr>
            <a:lstStyle/>
            <a:p>
              <a:pPr marL="0" lvl="0" indent="0" algn="ctr" defTabSz="889000">
                <a:lnSpc>
                  <a:spcPct val="90000"/>
                </a:lnSpc>
                <a:spcBef>
                  <a:spcPct val="0"/>
                </a:spcBef>
                <a:spcAft>
                  <a:spcPct val="35000"/>
                </a:spcAft>
                <a:buNone/>
              </a:pPr>
              <a:endParaRPr lang="en-US" sz="2000" b="1" kern="1200" dirty="0"/>
            </a:p>
          </p:txBody>
        </p:sp>
        <p:sp>
          <p:nvSpPr>
            <p:cNvPr id="8" name="Oval 7" descr="Hockey Stick Curve Graph with solid fill">
              <a:extLst>
                <a:ext uri="{FF2B5EF4-FFF2-40B4-BE49-F238E27FC236}">
                  <a16:creationId xmlns:a16="http://schemas.microsoft.com/office/drawing/2014/main" id="{670C75B1-4503-B5C5-B76C-0E27623EEF1B}"/>
                </a:ext>
              </a:extLst>
            </p:cNvPr>
            <p:cNvSpPr/>
            <p:nvPr/>
          </p:nvSpPr>
          <p:spPr>
            <a:xfrm>
              <a:off x="1876406" y="3625817"/>
              <a:ext cx="731521" cy="731521"/>
            </a:xfrm>
            <a:prstGeom prst="ellipse">
              <a:avLst/>
            </a:prstGeom>
            <a:blipFill>
              <a:blip r:embed="rId3">
                <a:extLst>
                  <a:ext uri="{96DAC541-7B7A-43D3-8B79-37D633B846F1}">
                    <asvg:svgBlip xmlns:asvg="http://schemas.microsoft.com/office/drawing/2016/SVG/main" r:embed="rId4"/>
                  </a:ext>
                </a:extLst>
              </a:blip>
              <a:srcRect/>
              <a:stretch>
                <a:fillRect/>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9" name="Freeform: Shape 8">
              <a:extLst>
                <a:ext uri="{FF2B5EF4-FFF2-40B4-BE49-F238E27FC236}">
                  <a16:creationId xmlns:a16="http://schemas.microsoft.com/office/drawing/2014/main" id="{0C0EE331-4E6C-0B93-51B7-ED665FC4F2AA}"/>
                </a:ext>
              </a:extLst>
            </p:cNvPr>
            <p:cNvSpPr/>
            <p:nvPr/>
          </p:nvSpPr>
          <p:spPr>
            <a:xfrm>
              <a:off x="4254245" y="1419741"/>
              <a:ext cx="3656440" cy="2206966"/>
            </a:xfrm>
            <a:custGeom>
              <a:avLst/>
              <a:gdLst>
                <a:gd name="connsiteX0" fmla="*/ 141708 w 3656440"/>
                <a:gd name="connsiteY0" fmla="*/ 0 h 1771350"/>
                <a:gd name="connsiteX1" fmla="*/ 3514732 w 3656440"/>
                <a:gd name="connsiteY1" fmla="*/ 0 h 1771350"/>
                <a:gd name="connsiteX2" fmla="*/ 3656440 w 3656440"/>
                <a:gd name="connsiteY2" fmla="*/ 141708 h 1771350"/>
                <a:gd name="connsiteX3" fmla="*/ 3656440 w 3656440"/>
                <a:gd name="connsiteY3" fmla="*/ 1771350 h 1771350"/>
                <a:gd name="connsiteX4" fmla="*/ 3656440 w 3656440"/>
                <a:gd name="connsiteY4" fmla="*/ 1771350 h 1771350"/>
                <a:gd name="connsiteX5" fmla="*/ 0 w 3656440"/>
                <a:gd name="connsiteY5" fmla="*/ 1771350 h 1771350"/>
                <a:gd name="connsiteX6" fmla="*/ 0 w 3656440"/>
                <a:gd name="connsiteY6" fmla="*/ 1771350 h 1771350"/>
                <a:gd name="connsiteX7" fmla="*/ 0 w 3656440"/>
                <a:gd name="connsiteY7" fmla="*/ 141708 h 1771350"/>
                <a:gd name="connsiteX8" fmla="*/ 141708 w 3656440"/>
                <a:gd name="connsiteY8" fmla="*/ 0 h 177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56440" h="1771350">
                  <a:moveTo>
                    <a:pt x="141708" y="0"/>
                  </a:moveTo>
                  <a:lnTo>
                    <a:pt x="3514732" y="0"/>
                  </a:lnTo>
                  <a:cubicBezTo>
                    <a:pt x="3592995" y="0"/>
                    <a:pt x="3656440" y="63445"/>
                    <a:pt x="3656440" y="141708"/>
                  </a:cubicBezTo>
                  <a:lnTo>
                    <a:pt x="3656440" y="1771350"/>
                  </a:lnTo>
                  <a:lnTo>
                    <a:pt x="3656440" y="1771350"/>
                  </a:lnTo>
                  <a:lnTo>
                    <a:pt x="0" y="1771350"/>
                  </a:lnTo>
                  <a:lnTo>
                    <a:pt x="0" y="1771350"/>
                  </a:lnTo>
                  <a:lnTo>
                    <a:pt x="0" y="141708"/>
                  </a:lnTo>
                  <a:cubicBezTo>
                    <a:pt x="0" y="63445"/>
                    <a:pt x="63445" y="0"/>
                    <a:pt x="141708" y="0"/>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9285" tIns="94845" rIns="59285" bIns="17780" numCol="1" spcCol="1270" anchor="t" anchorCtr="0">
              <a:noAutofit/>
            </a:bodyPr>
            <a:lstStyle/>
            <a:p>
              <a:pPr marL="114300" lvl="1" indent="-114300" algn="ctr" defTabSz="622300">
                <a:lnSpc>
                  <a:spcPct val="90000"/>
                </a:lnSpc>
                <a:spcBef>
                  <a:spcPct val="0"/>
                </a:spcBef>
                <a:spcAft>
                  <a:spcPct val="15000"/>
                </a:spcAft>
                <a:buNone/>
              </a:pPr>
              <a:r>
                <a:rPr lang="en-US" sz="1400" b="1" kern="1200" dirty="0"/>
                <a:t>MSPs are thriving</a:t>
              </a:r>
            </a:p>
            <a:p>
              <a:pPr marL="114300" lvl="1" indent="-114300" algn="l" defTabSz="622300">
                <a:spcBef>
                  <a:spcPct val="0"/>
                </a:spcBef>
                <a:buChar char="•"/>
              </a:pPr>
              <a:endParaRPr lang="en-US" sz="1400" kern="1200" dirty="0"/>
            </a:p>
            <a:p>
              <a:pPr marL="0" lvl="1" algn="ctr" defTabSz="622300">
                <a:lnSpc>
                  <a:spcPct val="95000"/>
                </a:lnSpc>
                <a:spcBef>
                  <a:spcPct val="0"/>
                </a:spcBef>
                <a:spcAft>
                  <a:spcPct val="15000"/>
                </a:spcAft>
              </a:pPr>
              <a:r>
                <a:rPr lang="en-US" sz="1400" kern="1200" dirty="0"/>
                <a:t>In </a:t>
              </a:r>
              <a:r>
                <a:rPr lang="en-US" sz="1400" b="1" kern="1200" dirty="0"/>
                <a:t>2023, </a:t>
              </a:r>
              <a:r>
                <a:rPr lang="en-US" sz="1400" b="1" dirty="0"/>
                <a:t>$475B managed services revenue </a:t>
              </a:r>
              <a:r>
                <a:rPr lang="en-US" sz="1400" dirty="0"/>
                <a:t>was generated globally, by nearly </a:t>
              </a:r>
              <a:r>
                <a:rPr lang="en-US" sz="1400" b="1" dirty="0"/>
                <a:t>337K channel partners, </a:t>
              </a:r>
              <a:r>
                <a:rPr lang="en-US" sz="1400" dirty="0"/>
                <a:t>per Canalys.</a:t>
              </a:r>
            </a:p>
            <a:p>
              <a:pPr marL="0" lvl="1" algn="ctr" defTabSz="622300">
                <a:lnSpc>
                  <a:spcPct val="95000"/>
                </a:lnSpc>
                <a:spcBef>
                  <a:spcPct val="0"/>
                </a:spcBef>
                <a:spcAft>
                  <a:spcPct val="15000"/>
                </a:spcAft>
              </a:pPr>
              <a:r>
                <a:rPr lang="en-US" sz="1400" dirty="0"/>
                <a:t>MSPs are capitalizing on IT market trends like subscription-based service needs and evolving vendor go-to-market strategies by expanding their portfolios and partnerships accordingly.</a:t>
              </a:r>
            </a:p>
          </p:txBody>
        </p:sp>
        <p:sp>
          <p:nvSpPr>
            <p:cNvPr id="10" name="Freeform: Shape 9">
              <a:extLst>
                <a:ext uri="{FF2B5EF4-FFF2-40B4-BE49-F238E27FC236}">
                  <a16:creationId xmlns:a16="http://schemas.microsoft.com/office/drawing/2014/main" id="{0E822815-0FC0-228E-5354-908A34114B30}"/>
                </a:ext>
              </a:extLst>
            </p:cNvPr>
            <p:cNvSpPr/>
            <p:nvPr/>
          </p:nvSpPr>
          <p:spPr>
            <a:xfrm>
              <a:off x="4252133" y="3616691"/>
              <a:ext cx="3660664" cy="772328"/>
            </a:xfrm>
            <a:custGeom>
              <a:avLst/>
              <a:gdLst>
                <a:gd name="connsiteX0" fmla="*/ 0 w 3660664"/>
                <a:gd name="connsiteY0" fmla="*/ 0 h 772328"/>
                <a:gd name="connsiteX1" fmla="*/ 3660664 w 3660664"/>
                <a:gd name="connsiteY1" fmla="*/ 0 h 772328"/>
                <a:gd name="connsiteX2" fmla="*/ 3660664 w 3660664"/>
                <a:gd name="connsiteY2" fmla="*/ 772328 h 772328"/>
                <a:gd name="connsiteX3" fmla="*/ 0 w 3660664"/>
                <a:gd name="connsiteY3" fmla="*/ 772328 h 772328"/>
                <a:gd name="connsiteX4" fmla="*/ 0 w 3660664"/>
                <a:gd name="connsiteY4" fmla="*/ 0 h 77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0664" h="772328">
                  <a:moveTo>
                    <a:pt x="0" y="0"/>
                  </a:moveTo>
                  <a:lnTo>
                    <a:pt x="3660664" y="0"/>
                  </a:lnTo>
                  <a:lnTo>
                    <a:pt x="3660664" y="772328"/>
                  </a:lnTo>
                  <a:lnTo>
                    <a:pt x="0" y="772328"/>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9550" tIns="0" rIns="1152582" bIns="0" numCol="1" spcCol="1270" anchor="ctr" anchorCtr="0">
              <a:noAutofit/>
            </a:bodyPr>
            <a:lstStyle/>
            <a:p>
              <a:pPr marL="0" lvl="0" indent="0" algn="l" defTabSz="2444750">
                <a:lnSpc>
                  <a:spcPct val="90000"/>
                </a:lnSpc>
                <a:spcBef>
                  <a:spcPct val="0"/>
                </a:spcBef>
                <a:spcAft>
                  <a:spcPct val="35000"/>
                </a:spcAft>
                <a:buNone/>
              </a:pPr>
              <a:r>
                <a:rPr lang="en-US" sz="5500" kern="1200" dirty="0"/>
                <a:t> </a:t>
              </a:r>
            </a:p>
          </p:txBody>
        </p:sp>
        <p:sp>
          <p:nvSpPr>
            <p:cNvPr id="11" name="Oval 10" descr="Money with solid fill">
              <a:extLst>
                <a:ext uri="{FF2B5EF4-FFF2-40B4-BE49-F238E27FC236}">
                  <a16:creationId xmlns:a16="http://schemas.microsoft.com/office/drawing/2014/main" id="{A9CD665C-4D96-CE6A-E50F-2752E8A8126E}"/>
                </a:ext>
              </a:extLst>
            </p:cNvPr>
            <p:cNvSpPr/>
            <p:nvPr/>
          </p:nvSpPr>
          <p:spPr>
            <a:xfrm>
              <a:off x="5730238" y="3622878"/>
              <a:ext cx="731521" cy="731521"/>
            </a:xfrm>
            <a:prstGeom prst="ellipse">
              <a:avLst/>
            </a:prstGeom>
            <a:blipFill>
              <a:blip r:embed="rId5">
                <a:extLst>
                  <a:ext uri="{96DAC541-7B7A-43D3-8B79-37D633B846F1}">
                    <asvg:svgBlip xmlns:asvg="http://schemas.microsoft.com/office/drawing/2016/SVG/main" r:embed="rId6"/>
                  </a:ext>
                </a:extLst>
              </a:blip>
              <a:stretch>
                <a:fillRect/>
              </a:stretch>
            </a:blipFill>
            <a:ln>
              <a:solidFill>
                <a:schemeClr val="bg1">
                  <a:alpha val="90000"/>
                </a:scheme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2" name="Freeform: Shape 11">
              <a:extLst>
                <a:ext uri="{FF2B5EF4-FFF2-40B4-BE49-F238E27FC236}">
                  <a16:creationId xmlns:a16="http://schemas.microsoft.com/office/drawing/2014/main" id="{FB959541-4A5A-1F37-A8DF-BE3ADAFCB605}"/>
                </a:ext>
              </a:extLst>
            </p:cNvPr>
            <p:cNvSpPr/>
            <p:nvPr/>
          </p:nvSpPr>
          <p:spPr>
            <a:xfrm>
              <a:off x="8120668" y="1419741"/>
              <a:ext cx="3656440" cy="2206966"/>
            </a:xfrm>
            <a:custGeom>
              <a:avLst/>
              <a:gdLst>
                <a:gd name="connsiteX0" fmla="*/ 141708 w 3656440"/>
                <a:gd name="connsiteY0" fmla="*/ 0 h 1771350"/>
                <a:gd name="connsiteX1" fmla="*/ 3514732 w 3656440"/>
                <a:gd name="connsiteY1" fmla="*/ 0 h 1771350"/>
                <a:gd name="connsiteX2" fmla="*/ 3656440 w 3656440"/>
                <a:gd name="connsiteY2" fmla="*/ 141708 h 1771350"/>
                <a:gd name="connsiteX3" fmla="*/ 3656440 w 3656440"/>
                <a:gd name="connsiteY3" fmla="*/ 1771350 h 1771350"/>
                <a:gd name="connsiteX4" fmla="*/ 3656440 w 3656440"/>
                <a:gd name="connsiteY4" fmla="*/ 1771350 h 1771350"/>
                <a:gd name="connsiteX5" fmla="*/ 0 w 3656440"/>
                <a:gd name="connsiteY5" fmla="*/ 1771350 h 1771350"/>
                <a:gd name="connsiteX6" fmla="*/ 0 w 3656440"/>
                <a:gd name="connsiteY6" fmla="*/ 1771350 h 1771350"/>
                <a:gd name="connsiteX7" fmla="*/ 0 w 3656440"/>
                <a:gd name="connsiteY7" fmla="*/ 141708 h 1771350"/>
                <a:gd name="connsiteX8" fmla="*/ 141708 w 3656440"/>
                <a:gd name="connsiteY8" fmla="*/ 0 h 177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56440" h="1771350">
                  <a:moveTo>
                    <a:pt x="141708" y="0"/>
                  </a:moveTo>
                  <a:lnTo>
                    <a:pt x="3514732" y="0"/>
                  </a:lnTo>
                  <a:cubicBezTo>
                    <a:pt x="3592995" y="0"/>
                    <a:pt x="3656440" y="63445"/>
                    <a:pt x="3656440" y="141708"/>
                  </a:cubicBezTo>
                  <a:lnTo>
                    <a:pt x="3656440" y="1771350"/>
                  </a:lnTo>
                  <a:lnTo>
                    <a:pt x="3656440" y="1771350"/>
                  </a:lnTo>
                  <a:lnTo>
                    <a:pt x="0" y="1771350"/>
                  </a:lnTo>
                  <a:lnTo>
                    <a:pt x="0" y="1771350"/>
                  </a:lnTo>
                  <a:lnTo>
                    <a:pt x="0" y="141708"/>
                  </a:lnTo>
                  <a:cubicBezTo>
                    <a:pt x="0" y="63445"/>
                    <a:pt x="63445" y="0"/>
                    <a:pt x="141708" y="0"/>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9285" tIns="94845" rIns="59285" bIns="17780" numCol="1" spcCol="1270" anchor="t" anchorCtr="0">
              <a:noAutofit/>
            </a:bodyPr>
            <a:lstStyle/>
            <a:p>
              <a:pPr marL="114300" lvl="1" indent="-114300" algn="ctr" defTabSz="622300">
                <a:lnSpc>
                  <a:spcPct val="90000"/>
                </a:lnSpc>
                <a:spcBef>
                  <a:spcPct val="0"/>
                </a:spcBef>
                <a:spcAft>
                  <a:spcPct val="15000"/>
                </a:spcAft>
                <a:buNone/>
              </a:pPr>
              <a:r>
                <a:rPr lang="en-US" sz="1400" b="1" kern="1200" dirty="0"/>
                <a:t>MVDs (Most valuable decision-makers)</a:t>
              </a:r>
            </a:p>
            <a:p>
              <a:pPr marL="114300" lvl="1" indent="-114300" algn="ctr" defTabSz="622300">
                <a:lnSpc>
                  <a:spcPct val="90000"/>
                </a:lnSpc>
                <a:spcBef>
                  <a:spcPct val="0"/>
                </a:spcBef>
                <a:spcAft>
                  <a:spcPct val="15000"/>
                </a:spcAft>
                <a:buNone/>
              </a:pPr>
              <a:endParaRPr lang="en-US" sz="1400" b="0" kern="1200" dirty="0"/>
            </a:p>
            <a:p>
              <a:pPr marL="0" lvl="1" algn="ctr" defTabSz="622300">
                <a:lnSpc>
                  <a:spcPct val="95000"/>
                </a:lnSpc>
                <a:spcBef>
                  <a:spcPct val="0"/>
                </a:spcBef>
                <a:spcAft>
                  <a:spcPct val="15000"/>
                </a:spcAft>
              </a:pPr>
              <a:r>
                <a:rPr lang="en-US" sz="1400" b="1" kern="1200" dirty="0"/>
                <a:t>‘The worst decision, is no decision’</a:t>
              </a:r>
              <a:r>
                <a:rPr lang="en-US" sz="1400" kern="1200" dirty="0"/>
                <a:t>, says Paul Epstein. People</a:t>
              </a:r>
              <a:r>
                <a:rPr lang="en-US" sz="1400" b="0" kern="1200" dirty="0"/>
                <a:t> make 35,000 decisions daily and each should focus on head, heart and hands.</a:t>
              </a:r>
            </a:p>
            <a:p>
              <a:pPr marL="0" lvl="1" algn="ctr" defTabSz="622300">
                <a:lnSpc>
                  <a:spcPct val="95000"/>
                </a:lnSpc>
                <a:spcBef>
                  <a:spcPct val="0"/>
                </a:spcBef>
                <a:spcAft>
                  <a:spcPct val="15000"/>
                </a:spcAft>
              </a:pPr>
              <a:r>
                <a:rPr lang="en-US" sz="1400" b="0" kern="1200" dirty="0"/>
                <a:t>The most successful partners know their ‘Why’ </a:t>
              </a:r>
              <a:r>
                <a:rPr lang="en-US" sz="1400" dirty="0"/>
                <a:t>and use it to drive better business decisions. Whether the decisions pertain to v</a:t>
              </a:r>
              <a:r>
                <a:rPr lang="en-US" sz="1400" b="0" kern="1200" dirty="0"/>
                <a:t>endor onboarding, customer acquisitions, technology sells, or hiring.</a:t>
              </a:r>
              <a:endParaRPr lang="en-US" sz="1400" kern="1200" dirty="0"/>
            </a:p>
          </p:txBody>
        </p:sp>
        <p:sp>
          <p:nvSpPr>
            <p:cNvPr id="13" name="Freeform: Shape 12">
              <a:extLst>
                <a:ext uri="{FF2B5EF4-FFF2-40B4-BE49-F238E27FC236}">
                  <a16:creationId xmlns:a16="http://schemas.microsoft.com/office/drawing/2014/main" id="{3B23297B-ECE9-1E9C-FD37-D88E1F2706D4}"/>
                </a:ext>
              </a:extLst>
            </p:cNvPr>
            <p:cNvSpPr/>
            <p:nvPr/>
          </p:nvSpPr>
          <p:spPr>
            <a:xfrm>
              <a:off x="8118556" y="3616691"/>
              <a:ext cx="3660664" cy="772328"/>
            </a:xfrm>
            <a:custGeom>
              <a:avLst/>
              <a:gdLst>
                <a:gd name="connsiteX0" fmla="*/ 0 w 3660664"/>
                <a:gd name="connsiteY0" fmla="*/ 0 h 772328"/>
                <a:gd name="connsiteX1" fmla="*/ 3660664 w 3660664"/>
                <a:gd name="connsiteY1" fmla="*/ 0 h 772328"/>
                <a:gd name="connsiteX2" fmla="*/ 3660664 w 3660664"/>
                <a:gd name="connsiteY2" fmla="*/ 772328 h 772328"/>
                <a:gd name="connsiteX3" fmla="*/ 0 w 3660664"/>
                <a:gd name="connsiteY3" fmla="*/ 772328 h 772328"/>
                <a:gd name="connsiteX4" fmla="*/ 0 w 3660664"/>
                <a:gd name="connsiteY4" fmla="*/ 0 h 77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0664" h="772328">
                  <a:moveTo>
                    <a:pt x="0" y="0"/>
                  </a:moveTo>
                  <a:lnTo>
                    <a:pt x="3660664" y="0"/>
                  </a:lnTo>
                  <a:lnTo>
                    <a:pt x="3660664" y="772328"/>
                  </a:lnTo>
                  <a:lnTo>
                    <a:pt x="0" y="772328"/>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9550" tIns="0" rIns="1152582" bIns="0" numCol="1" spcCol="1270" anchor="ctr" anchorCtr="0">
              <a:noAutofit/>
            </a:bodyPr>
            <a:lstStyle/>
            <a:p>
              <a:pPr marL="0" lvl="0" indent="0" algn="l" defTabSz="2444750">
                <a:lnSpc>
                  <a:spcPct val="90000"/>
                </a:lnSpc>
                <a:spcBef>
                  <a:spcPct val="0"/>
                </a:spcBef>
                <a:spcAft>
                  <a:spcPct val="35000"/>
                </a:spcAft>
                <a:buNone/>
              </a:pPr>
              <a:endParaRPr lang="en-US" sz="5500" kern="1200" dirty="0"/>
            </a:p>
          </p:txBody>
        </p:sp>
        <p:sp>
          <p:nvSpPr>
            <p:cNvPr id="14" name="Oval 13" descr="Fork In Road with solid fill">
              <a:extLst>
                <a:ext uri="{FF2B5EF4-FFF2-40B4-BE49-F238E27FC236}">
                  <a16:creationId xmlns:a16="http://schemas.microsoft.com/office/drawing/2014/main" id="{680EA5F2-10F5-5F1E-7E8B-93F2AD455BF2}"/>
                </a:ext>
              </a:extLst>
            </p:cNvPr>
            <p:cNvSpPr/>
            <p:nvPr/>
          </p:nvSpPr>
          <p:spPr>
            <a:xfrm>
              <a:off x="9550309" y="3626706"/>
              <a:ext cx="731521" cy="731521"/>
            </a:xfrm>
            <a:prstGeom prst="ellipse">
              <a:avLst/>
            </a:prstGeom>
            <a:blipFill>
              <a:blip r:embed="rId7">
                <a:extLst>
                  <a:ext uri="{96DAC541-7B7A-43D3-8B79-37D633B846F1}">
                    <asvg:svgBlip xmlns:asvg="http://schemas.microsoft.com/office/drawing/2016/SVG/main" r:embed="rId8"/>
                  </a:ext>
                </a:extLst>
              </a:blip>
              <a:stretch>
                <a:fillRect/>
              </a:stretch>
            </a:blipFill>
            <a:ln>
              <a:solidFill>
                <a:schemeClr val="bg1">
                  <a:alpha val="90000"/>
                </a:scheme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grpSp>
      <p:sp>
        <p:nvSpPr>
          <p:cNvPr id="15" name="txtBoxSourceLine">
            <a:extLst>
              <a:ext uri="{FF2B5EF4-FFF2-40B4-BE49-F238E27FC236}">
                <a16:creationId xmlns:a16="http://schemas.microsoft.com/office/drawing/2014/main" id="{BE74B41C-B9A7-7F04-6B2C-17FC170A8281}"/>
              </a:ext>
            </a:extLst>
          </p:cNvPr>
          <p:cNvSpPr txBox="1"/>
          <p:nvPr/>
        </p:nvSpPr>
        <p:spPr>
          <a:xfrm>
            <a:off x="388822" y="5849973"/>
            <a:ext cx="5707235" cy="193843"/>
          </a:xfrm>
          <a:prstGeom prst="rect">
            <a:avLst/>
          </a:prstGeom>
          <a:ln w="9525" cmpd="sng">
            <a:noFill/>
            <a:prstDash val="solid"/>
            <a:headEnd type="none" w="med" len="med"/>
            <a:tailEnd type="triangle" w="med" len="med"/>
          </a:ln>
        </p:spPr>
        <p:txBody>
          <a:bodyPr wrap="square" lIns="0" tIns="0" rIns="0" bIns="0"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eaLnBrk="0"/>
            <a:r>
              <a:rPr lang="en-US" sz="800" b="0" i="0" u="none" strike="noStrike" baseline="0" dirty="0">
                <a:solidFill>
                  <a:srgbClr val="000000"/>
                </a:solidFill>
                <a:latin typeface="Calibri" panose="020F0502020204030204" pitchFamily="34" charset="0"/>
                <a:cs typeface="Arial" pitchFamily="34" charset="0"/>
              </a:rPr>
              <a:t>Source: Omdia</a:t>
            </a:r>
          </a:p>
        </p:txBody>
      </p:sp>
      <p:sp>
        <p:nvSpPr>
          <p:cNvPr id="16" name="txtboxCopyrightLine">
            <a:extLst>
              <a:ext uri="{FF2B5EF4-FFF2-40B4-BE49-F238E27FC236}">
                <a16:creationId xmlns:a16="http://schemas.microsoft.com/office/drawing/2014/main" id="{70D8A02E-4C33-570B-B742-484189F34F65}"/>
              </a:ext>
            </a:extLst>
          </p:cNvPr>
          <p:cNvSpPr txBox="1"/>
          <p:nvPr/>
        </p:nvSpPr>
        <p:spPr>
          <a:xfrm>
            <a:off x="10834254" y="5720774"/>
            <a:ext cx="968923" cy="323042"/>
          </a:xfrm>
          <a:prstGeom prst="rect">
            <a:avLst/>
          </a:prstGeom>
          <a:ln w="9525" cmpd="sng">
            <a:noFill/>
            <a:prstDash val="solid"/>
            <a:headEnd type="none" w="med" len="med"/>
            <a:tailEnd type="triangle" w="med" len="med"/>
          </a:ln>
        </p:spPr>
        <p:txBody>
          <a:bodyPr wrap="square" lIns="0" tIns="0" rIns="0" bIns="0"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eaLnBrk="0"/>
            <a:r>
              <a:rPr lang="en-US" sz="800" b="0" i="0" u="none" strike="noStrike" baseline="0" dirty="0">
                <a:solidFill>
                  <a:srgbClr val="000000"/>
                </a:solidFill>
                <a:latin typeface="Calibri" panose="020F0502020204030204" pitchFamily="34" charset="0"/>
                <a:cs typeface="Arial" pitchFamily="34" charset="0"/>
              </a:rPr>
              <a:t>© 2024 Omdia</a:t>
            </a:r>
          </a:p>
        </p:txBody>
      </p:sp>
    </p:spTree>
    <p:extLst>
      <p:ext uri="{BB962C8B-B14F-4D97-AF65-F5344CB8AC3E}">
        <p14:creationId xmlns:p14="http://schemas.microsoft.com/office/powerpoint/2010/main" val="1054199620"/>
      </p:ext>
    </p:extLst>
  </p:cSld>
  <p:clrMapOvr>
    <a:masterClrMapping/>
  </p:clrMapOvr>
</p:sld>
</file>

<file path=ppt/theme/theme1.xml><?xml version="1.0" encoding="utf-8"?>
<a:theme xmlns:a="http://schemas.openxmlformats.org/drawingml/2006/main" name="1_Office Theme">
  <a:themeElements>
    <a:clrScheme name="Omdia Col Test">
      <a:dk1>
        <a:srgbClr val="000000"/>
      </a:dk1>
      <a:lt1>
        <a:srgbClr val="FFFFFF"/>
      </a:lt1>
      <a:dk2>
        <a:srgbClr val="4B4B4B"/>
      </a:dk2>
      <a:lt2>
        <a:srgbClr val="999999"/>
      </a:lt2>
      <a:accent1>
        <a:srgbClr val="6D2CA7"/>
      </a:accent1>
      <a:accent2>
        <a:srgbClr val="EB4EAC"/>
      </a:accent2>
      <a:accent3>
        <a:srgbClr val="3472E4"/>
      </a:accent3>
      <a:accent4>
        <a:srgbClr val="1DA786"/>
      </a:accent4>
      <a:accent5>
        <a:srgbClr val="EDA509"/>
      </a:accent5>
      <a:accent6>
        <a:srgbClr val="E44C24"/>
      </a:accent6>
      <a:hlink>
        <a:srgbClr val="6D2CA7"/>
      </a:hlink>
      <a:folHlink>
        <a:srgbClr val="A0519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t"/>
      <a:lstStyle>
        <a:defPPr algn="l">
          <a:defRPr dirty="0" err="1">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effectLst/>
      </a:spPr>
      <a:bodyPr wrap="square" lIns="90000" rIns="90000" rtlCol="0" anchor="t">
        <a:spAutoFit/>
      </a:bodyPr>
      <a:lstStyle>
        <a:defPPr algn="l">
          <a:defRPr sz="1400" dirty="0" err="1" smtClean="0"/>
        </a:defPPr>
      </a:lstStyle>
    </a:txDef>
  </a:objectDefaults>
  <a:extraClrSchemeLst/>
  <a:extLst>
    <a:ext uri="{05A4C25C-085E-4340-85A3-A5531E510DB2}">
      <thm15:themeFamily xmlns:thm15="http://schemas.microsoft.com/office/thememl/2012/main" name="modified_New_generic_PPT_12pt - Copy.pptx" id="{8F27BBBA-823C-4ACB-AE4C-1F1277CCB67D}" vid="{4B4B70D5-0C63-439A-A283-40009929CD61}"/>
    </a:ext>
  </a:extLst>
</a:theme>
</file>

<file path=ppt/theme/theme2.xml><?xml version="1.0" encoding="utf-8"?>
<a:theme xmlns:a="http://schemas.openxmlformats.org/drawingml/2006/main" name="Office Theme">
  <a:themeElements>
    <a:clrScheme name="OMDIA_COLOR_THEME_BLUE">
      <a:dk1>
        <a:sysClr val="windowText" lastClr="000000"/>
      </a:dk1>
      <a:lt1>
        <a:sysClr val="window" lastClr="FFFFFF"/>
      </a:lt1>
      <a:dk2>
        <a:srgbClr val="4B4B4B"/>
      </a:dk2>
      <a:lt2>
        <a:srgbClr val="999999"/>
      </a:lt2>
      <a:accent1>
        <a:srgbClr val="49ACF8"/>
      </a:accent1>
      <a:accent2>
        <a:srgbClr val="80C5FA"/>
      </a:accent2>
      <a:accent3>
        <a:srgbClr val="A4D5FB"/>
      </a:accent3>
      <a:accent4>
        <a:srgbClr val="C8E6FD"/>
      </a:accent4>
      <a:accent5>
        <a:srgbClr val="99B8F1"/>
      </a:accent5>
      <a:accent6>
        <a:srgbClr val="3472E4"/>
      </a:accent6>
      <a:hlink>
        <a:srgbClr val="49ACF8"/>
      </a:hlink>
      <a:folHlink>
        <a:srgbClr val="EB4EA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Grey">
      <a:srgbClr val="999999"/>
    </a:custClr>
    <a:custClr name="Lighter 80% Grey">
      <a:srgbClr val="EBEBEB"/>
    </a:custClr>
    <a:custClr name="Lighter 60% Grey">
      <a:srgbClr val="D6D6D6"/>
    </a:custClr>
    <a:custClr name="Lighter 40% Grey">
      <a:srgbClr val="C2C2C2"/>
    </a:custClr>
    <a:custClr name="Darker 25% Grey">
      <a:srgbClr val="737373"/>
    </a:custClr>
    <a:custClr name="Orange">
      <a:srgbClr val="E44C24"/>
    </a:custClr>
    <a:custClr name="Lighter 80% Orange">
      <a:srgbClr val="FADBD3"/>
    </a:custClr>
    <a:custClr name="Lighter 60% Orange">
      <a:srgbClr val="F4B7A7"/>
    </a:custClr>
    <a:custClr name="Lighter 40% Orange">
      <a:srgbClr val="EF947C"/>
    </a:custClr>
    <a:custClr name="Darker 25% Orange">
      <a:srgbClr val="AB3515"/>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MDIA_COLOR_THEME_BLUE">
      <a:dk1>
        <a:sysClr val="windowText" lastClr="000000"/>
      </a:dk1>
      <a:lt1>
        <a:sysClr val="window" lastClr="FFFFFF"/>
      </a:lt1>
      <a:dk2>
        <a:srgbClr val="4B4B4B"/>
      </a:dk2>
      <a:lt2>
        <a:srgbClr val="999999"/>
      </a:lt2>
      <a:accent1>
        <a:srgbClr val="49ACF8"/>
      </a:accent1>
      <a:accent2>
        <a:srgbClr val="80C5FA"/>
      </a:accent2>
      <a:accent3>
        <a:srgbClr val="A4D5FB"/>
      </a:accent3>
      <a:accent4>
        <a:srgbClr val="C8E6FD"/>
      </a:accent4>
      <a:accent5>
        <a:srgbClr val="99B8F1"/>
      </a:accent5>
      <a:accent6>
        <a:srgbClr val="3472E4"/>
      </a:accent6>
      <a:hlink>
        <a:srgbClr val="49ACF8"/>
      </a:hlink>
      <a:folHlink>
        <a:srgbClr val="EB4EA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Grey">
      <a:srgbClr val="999999"/>
    </a:custClr>
    <a:custClr name="Lighter 80% Grey">
      <a:srgbClr val="EBEBEB"/>
    </a:custClr>
    <a:custClr name="Lighter 60% Grey">
      <a:srgbClr val="D6D6D6"/>
    </a:custClr>
    <a:custClr name="Lighter 40% Grey">
      <a:srgbClr val="C2C2C2"/>
    </a:custClr>
    <a:custClr name="Darker 25% Grey">
      <a:srgbClr val="737373"/>
    </a:custClr>
    <a:custClr name="Orange">
      <a:srgbClr val="E44C24"/>
    </a:custClr>
    <a:custClr name="Lighter 80% Orange">
      <a:srgbClr val="FADBD3"/>
    </a:custClr>
    <a:custClr name="Lighter 60% Orange">
      <a:srgbClr val="F4B7A7"/>
    </a:custClr>
    <a:custClr name="Lighter 40% Orange">
      <a:srgbClr val="EF947C"/>
    </a:custClr>
    <a:custClr name="Darker 25% Orange">
      <a:srgbClr val="AB3515"/>
    </a:custClr>
  </a:custClr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3401</Words>
  <Application>Microsoft Office PowerPoint</Application>
  <PresentationFormat>Widescreen</PresentationFormat>
  <Paragraphs>288</Paragraphs>
  <Slides>26</Slides>
  <Notes>14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Aptos</vt:lpstr>
      <vt:lpstr>Arial</vt:lpstr>
      <vt:lpstr>Arial Narrow</vt:lpstr>
      <vt:lpstr>Calibri</vt:lpstr>
      <vt:lpstr>Courier New</vt:lpstr>
      <vt:lpstr>Fira Sans Extra Condensed Medium</vt:lpstr>
      <vt:lpstr>Lucida Sans</vt:lpstr>
      <vt:lpstr>OpenSans</vt:lpstr>
      <vt:lpstr>Roboto</vt:lpstr>
      <vt:lpstr>Rockwell</vt:lpstr>
      <vt:lpstr>Segoe UI</vt:lpstr>
      <vt:lpstr>Times New Roman</vt:lpstr>
      <vt:lpstr>1_Office Theme</vt:lpstr>
      <vt:lpstr>Event Recap:  MSP Summit by Channel Partners Conference &amp; Expo – 2024  Event date: September 16–19, 2024</vt:lpstr>
      <vt:lpstr>MSP Summit – 2024: Omdia team at the event </vt:lpstr>
      <vt:lpstr>Contents</vt:lpstr>
      <vt:lpstr>Key topics and channel trends</vt:lpstr>
      <vt:lpstr>Show overview</vt:lpstr>
      <vt:lpstr>Show overview:  The New Era Of Managed Service – Theme</vt:lpstr>
      <vt:lpstr>Show overview: Audience breakdown</vt:lpstr>
      <vt:lpstr>Top stories</vt:lpstr>
      <vt:lpstr>Omdia view (1/2)</vt:lpstr>
      <vt:lpstr>Omdia view (2/2)</vt:lpstr>
      <vt:lpstr>Key takeaways</vt:lpstr>
      <vt:lpstr>US$4.9T total addressable IT market in 2024</vt:lpstr>
      <vt:lpstr>US$475B IT managed services revenue in 2023</vt:lpstr>
      <vt:lpstr>Better decisions faster: The worst decision made is no decision, be decisive (1/2)</vt:lpstr>
      <vt:lpstr>Better decisions faster: The worst decision made is no decision, be decisive (2/2)</vt:lpstr>
      <vt:lpstr>Vertical-specific AI applications represent massive opportunities</vt:lpstr>
      <vt:lpstr>Vertical-specific AI applications represent massive opportunities (2/2)</vt:lpstr>
      <vt:lpstr>Best practices to design monetizable AI managed services</vt:lpstr>
      <vt:lpstr>Every IT surface environment is a cybersecurity vulnerability</vt:lpstr>
      <vt:lpstr>DEI is being attacked, strategic changes are needed for its survival</vt:lpstr>
      <vt:lpstr>Final recommendations </vt:lpstr>
      <vt:lpstr>Final recommendations</vt:lpstr>
      <vt:lpstr>“Trying to be everything to everyone guarantees you’ll become nothing to anyone. Find your niche and dominate it.”</vt:lpstr>
      <vt:lpstr>PowerPoint Presentation</vt:lpstr>
      <vt:lpstr>Appendix</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2024-10-30T17:21:35Z</dcterms:created>
  <dcterms:modified xsi:type="dcterms:W3CDTF">2024-10-30T17:21:42Z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bbab825-a111-45e4-86a1-18cee0005896_Enabled">
    <vt:lpwstr>true</vt:lpwstr>
  </property>
  <property fmtid="{D5CDD505-2E9C-101B-9397-08002B2CF9AE}" pid="3" name="MSIP_Label_2bbab825-a111-45e4-86a1-18cee0005896_SetDate">
    <vt:lpwstr>2024-10-30T17:21:42Z</vt:lpwstr>
  </property>
  <property fmtid="{D5CDD505-2E9C-101B-9397-08002B2CF9AE}" pid="4" name="MSIP_Label_2bbab825-a111-45e4-86a1-18cee0005896_Method">
    <vt:lpwstr>Standard</vt:lpwstr>
  </property>
  <property fmtid="{D5CDD505-2E9C-101B-9397-08002B2CF9AE}" pid="5" name="MSIP_Label_2bbab825-a111-45e4-86a1-18cee0005896_Name">
    <vt:lpwstr>2bbab825-a111-45e4-86a1-18cee0005896</vt:lpwstr>
  </property>
  <property fmtid="{D5CDD505-2E9C-101B-9397-08002B2CF9AE}" pid="6" name="MSIP_Label_2bbab825-a111-45e4-86a1-18cee0005896_SiteId">
    <vt:lpwstr>2567d566-604c-408a-8a60-55d0dc9d9d6b</vt:lpwstr>
  </property>
  <property fmtid="{D5CDD505-2E9C-101B-9397-08002B2CF9AE}" pid="7" name="MSIP_Label_2bbab825-a111-45e4-86a1-18cee0005896_ActionId">
    <vt:lpwstr>8c21261d-8b41-49e8-8170-561f245fb598</vt:lpwstr>
  </property>
  <property fmtid="{D5CDD505-2E9C-101B-9397-08002B2CF9AE}" pid="8" name="MSIP_Label_2bbab825-a111-45e4-86a1-18cee0005896_ContentBits">
    <vt:lpwstr>2</vt:lpwstr>
  </property>
  <property fmtid="{D5CDD505-2E9C-101B-9397-08002B2CF9AE}" pid="9" name="ClassificationContentMarkingFooterLocations">
    <vt:lpwstr>1_Office Theme:3</vt:lpwstr>
  </property>
  <property fmtid="{D5CDD505-2E9C-101B-9397-08002B2CF9AE}" pid="10" name="ClassificationContentMarkingFooterText">
    <vt:lpwstr>Information Classification: General</vt:lpwstr>
  </property>
</Properties>
</file>