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71" r:id="rId4"/>
  </p:sldMasterIdLst>
  <p:notesMasterIdLst>
    <p:notesMasterId r:id="rId18"/>
  </p:notesMasterIdLst>
  <p:handoutMasterIdLst>
    <p:handoutMasterId r:id="rId19"/>
  </p:handoutMasterIdLst>
  <p:sldIdLst>
    <p:sldId id="6449" r:id="rId5"/>
    <p:sldId id="2147473218" r:id="rId6"/>
    <p:sldId id="376" r:id="rId7"/>
    <p:sldId id="2147473247" r:id="rId8"/>
    <p:sldId id="2147473237" r:id="rId9"/>
    <p:sldId id="2147473248" r:id="rId10"/>
    <p:sldId id="2147473242" r:id="rId11"/>
    <p:sldId id="2147473232" r:id="rId12"/>
    <p:sldId id="2147473249" r:id="rId13"/>
    <p:sldId id="2147473246" r:id="rId14"/>
    <p:sldId id="6394" r:id="rId15"/>
    <p:sldId id="214747321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03A"/>
    <a:srgbClr val="6D2CA7"/>
    <a:srgbClr val="E44D25"/>
    <a:srgbClr val="7B260F"/>
    <a:srgbClr val="AE3716"/>
    <a:srgbClr val="C84227"/>
    <a:srgbClr val="2D67CE"/>
    <a:srgbClr val="204281"/>
    <a:srgbClr val="3063C2"/>
    <a:srgbClr val="3F68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5B38D-FD60-4F5F-93B9-27D6834FC398}" v="30" dt="2024-11-21T16:11:16.552"/>
  </p1510:revLst>
</p1510:revInfo>
</file>

<file path=ppt/tableStyles.xml><?xml version="1.0" encoding="utf-8"?>
<a:tblStyleLst xmlns:a="http://schemas.openxmlformats.org/drawingml/2006/main" def="{5C22544A-7EE6-4342-B048-85BDC9FD1C3A}">
  <a:tblStyle styleId="{D51ADE6A-740E-44AE-83CC-AE7238B6C88D}" styleName="OMDIA">
    <a:tblBg/>
    <a:wholeTbl>
      <a:tcTxStyle b="off" i="off">
        <a:fontRef idx="minor">
          <a:srgbClr val="585858"/>
        </a:fontRef>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chemeClr val="lt1"/>
              </a:solidFill>
              <a:prstDash val="solid"/>
              <a:miter lim="400000"/>
            </a:ln>
          </a:top>
          <a:bottom>
            <a:ln w="6350" cap="flat">
              <a:solidFill>
                <a:schemeClr val="lt1"/>
              </a:solidFill>
              <a:prstDash val="solid"/>
              <a:miter lim="400000"/>
            </a:ln>
          </a:bottom>
          <a:insideH>
            <a:ln w="6350" cap="flat">
              <a:solidFill>
                <a:srgbClr val="6D2CA7"/>
              </a:solidFill>
              <a:prstDash val="solid"/>
              <a:miter lim="400000"/>
            </a:ln>
          </a:insideH>
          <a:insideV>
            <a:ln w="0" cap="flat">
              <a:solidFill>
                <a:srgbClr val="FFFFFF"/>
              </a:solidFill>
              <a:prstDash val="solid"/>
              <a:round/>
            </a:ln>
          </a:insideV>
        </a:tcBdr>
        <a:fill>
          <a:solidFill>
            <a:srgbClr val="FFFFFF"/>
          </a:solidFill>
        </a:fill>
      </a:tcStyle>
    </a:wholeTbl>
    <a:band1H>
      <a:tcTxStyle/>
      <a:tcStyle>
        <a:tcBdr/>
        <a:fill>
          <a:solidFill>
            <a:srgbClr val="EDE1F7"/>
          </a:solidFill>
        </a:fill>
      </a:tcStyle>
    </a:band1H>
    <a:band2H>
      <a:tcTxStyle/>
      <a:tcStyle>
        <a:tcBdr/>
        <a:fill>
          <a:solidFill>
            <a:srgbClr val="FFFFFF"/>
          </a:solidFill>
        </a:fill>
      </a:tcStyle>
    </a:band2H>
    <a:band1V>
      <a:tcStyle>
        <a:tcBdr/>
        <a:fill>
          <a:solidFill>
            <a:srgbClr val="EDE1F7"/>
          </a:solidFill>
        </a:fill>
      </a:tcStyle>
    </a:band1V>
    <a:band2V>
      <a:tcStyle>
        <a:tcBdr/>
        <a:fill>
          <a:solidFill>
            <a:srgbClr val="FFFFFF"/>
          </a:solidFill>
        </a:fill>
      </a:tcStyle>
    </a:band2V>
    <a:lastCol>
      <a:tcTxStyle b="off" i="off">
        <a:font>
          <a:latin typeface="Calibri (Body)"/>
          <a:ea typeface="Calibri (Body)"/>
          <a:cs typeface="Calibri (Body)"/>
        </a:font>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lastCol>
    <a:firstCol>
      <a:tcTxStyle b="off" i="off">
        <a:font>
          <a:latin typeface="Calibri (Body)"/>
          <a:ea typeface="Calibri (Body)"/>
          <a:cs typeface="Calibri (Body)"/>
        </a:font>
        <a:srgbClr val="333333"/>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firstCol>
    <a:lastRow>
      <a:tcTxStyle b="on" i="off">
        <a:font>
          <a:latin typeface="Calibri (Body)"/>
          <a:ea typeface="Calibri (Body)"/>
          <a:cs typeface="Calibri (Body)"/>
        </a:font>
        <a:srgbClr val="6D2CA7"/>
      </a:tcTxStyle>
      <a:tcStyle>
        <a:tcBdr>
          <a:left>
            <a:ln w="6350" cap="flat">
              <a:solidFill>
                <a:srgbClr val="FFFFFF"/>
              </a:solidFill>
              <a:prstDash val="solid"/>
              <a:round/>
            </a:ln>
          </a:left>
          <a:right>
            <a:ln w="6350" cap="flat">
              <a:solidFill>
                <a:srgbClr val="FFFFFF"/>
              </a:solidFill>
              <a:prstDash val="solid"/>
              <a:round/>
            </a:ln>
          </a:right>
          <a:top>
            <a:ln w="6350" cap="flat">
              <a:solidFill>
                <a:srgbClr val="6D2CA7"/>
              </a:solidFill>
              <a:prstDash val="solid"/>
              <a:round/>
            </a:ln>
          </a:top>
          <a:bottom>
            <a:ln w="6350" cap="flat">
              <a:solidFill>
                <a:srgbClr val="FFFFFF"/>
              </a:solidFill>
              <a:prstDash val="solid"/>
              <a:round/>
            </a:ln>
          </a:bottom>
          <a:insideH>
            <a:ln w="6350" cap="flat">
              <a:solidFill>
                <a:srgbClr val="FFFFFF"/>
              </a:solidFill>
              <a:prstDash val="solid"/>
              <a:round/>
            </a:ln>
          </a:insideH>
          <a:insideV>
            <a:ln w="0" cap="flat">
              <a:solidFill>
                <a:srgbClr val="FFFFFF"/>
              </a:solidFill>
              <a:prstDash val="solid"/>
              <a:round/>
            </a:ln>
          </a:insideV>
        </a:tcBdr>
        <a:fill>
          <a:solidFill>
            <a:srgbClr val="FFFFFF"/>
          </a:solidFill>
        </a:fill>
      </a:tcStyle>
    </a:lastRow>
    <a:firstRow>
      <a:tcTxStyle b="off" i="off">
        <a:fontRef idx="minor">
          <a:srgbClr val="6D2CA7"/>
        </a:fontRef>
        <a:srgbClr val="6D2CA7"/>
      </a:tcTxStyle>
      <a:tcStyle>
        <a:tcBdr>
          <a:left>
            <a:ln w="0" cap="flat">
              <a:solidFill>
                <a:srgbClr val="FFFFFF"/>
              </a:solidFill>
              <a:prstDash val="solid"/>
              <a:round/>
            </a:ln>
          </a:left>
          <a:right>
            <a:ln w="0" cap="flat">
              <a:solidFill>
                <a:srgbClr val="FFFFFF"/>
              </a:solidFill>
              <a:prstDash val="solid"/>
              <a:round/>
            </a:ln>
          </a:right>
          <a:top>
            <a:ln w="6350" cap="flat">
              <a:solidFill>
                <a:srgbClr val="FFFFFF"/>
              </a:solidFill>
              <a:prstDash val="solid"/>
              <a:miter lim="400000"/>
            </a:ln>
          </a:top>
          <a:bottom>
            <a:ln w="6350" cap="flat">
              <a:solidFill>
                <a:srgbClr val="6D2CA7"/>
              </a:solidFill>
              <a:prstDash val="solid"/>
              <a:round/>
            </a:ln>
          </a:bottom>
          <a:insideH>
            <a:ln w="0" cap="flat">
              <a:solidFill>
                <a:srgbClr val="FFFFFF"/>
              </a:solidFill>
              <a:prstDash val="solid"/>
              <a:round/>
            </a:ln>
          </a:insideH>
          <a:insideV>
            <a:ln w="10160" cap="flat">
              <a:solidFill>
                <a:srgbClr val="FFFFFF"/>
              </a:solidFill>
              <a:prstDash val="solid"/>
              <a:round/>
            </a:ln>
          </a:insideV>
        </a:tcBdr>
        <a:fill>
          <a:solidFill>
            <a:srgbClr val="FFFFFF"/>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3447" autoAdjust="0"/>
  </p:normalViewPr>
  <p:slideViewPr>
    <p:cSldViewPr snapToGrid="0" showGuides="1">
      <p:cViewPr varScale="1">
        <p:scale>
          <a:sx n="63" d="100"/>
          <a:sy n="63" d="100"/>
        </p:scale>
        <p:origin x="764" y="56"/>
      </p:cViewPr>
      <p:guideLst>
        <p:guide pos="3840"/>
        <p:guide orient="horz" pos="2183"/>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1" d="100"/>
          <a:sy n="121" d="100"/>
        </p:scale>
        <p:origin x="502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84F23-5DF7-409F-AA71-1614122DB2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578E213-8DE2-47D2-9004-6F62F414D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DF3D5-09DC-4A7A-AE63-978A3E4855AF}" type="datetimeFigureOut">
              <a:rPr lang="en-GB" smtClean="0"/>
              <a:t>25/11/2024</a:t>
            </a:fld>
            <a:endParaRPr lang="en-GB" dirty="0"/>
          </a:p>
        </p:txBody>
      </p:sp>
      <p:sp>
        <p:nvSpPr>
          <p:cNvPr id="4" name="Footer Placeholder 3">
            <a:extLst>
              <a:ext uri="{FF2B5EF4-FFF2-40B4-BE49-F238E27FC236}">
                <a16:creationId xmlns:a16="http://schemas.microsoft.com/office/drawing/2014/main" id="{B12222FB-4C8D-4921-9561-7990662F95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3C6AE66-C725-4750-B57B-724BF5C98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71DAD-D243-4334-A4EB-FD023C0B7D94}" type="slidenum">
              <a:rPr lang="en-GB" smtClean="0"/>
              <a:t>‹#›</a:t>
            </a:fld>
            <a:endParaRPr lang="en-GB" dirty="0"/>
          </a:p>
        </p:txBody>
      </p:sp>
    </p:spTree>
    <p:extLst>
      <p:ext uri="{BB962C8B-B14F-4D97-AF65-F5344CB8AC3E}">
        <p14:creationId xmlns:p14="http://schemas.microsoft.com/office/powerpoint/2010/main" val="211611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EDD24-C05C-4689-888C-A18A1A14EA98}" type="datetimeFigureOut">
              <a:rPr lang="en-GB" smtClean="0"/>
              <a:t>25/11/2024</a:t>
            </a:fld>
            <a:endParaRPr lang="en-GB" dirty="0"/>
          </a:p>
        </p:txBody>
      </p:sp>
      <p:sp>
        <p:nvSpPr>
          <p:cNvPr id="4" name="Slide Image Placeholder 3"/>
          <p:cNvSpPr>
            <a:spLocks noGrp="1" noRot="1" noChangeAspect="1"/>
          </p:cNvSpPr>
          <p:nvPr>
            <p:ph type="sldImg" idx="2"/>
          </p:nvPr>
        </p:nvSpPr>
        <p:spPr>
          <a:xfrm>
            <a:off x="407736" y="458788"/>
            <a:ext cx="6042528" cy="339892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97040" y="4106779"/>
            <a:ext cx="6063920" cy="457843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AA17-6443-4A5C-B72D-23A3C941D7AB}" type="slidenum">
              <a:rPr lang="en-GB" smtClean="0"/>
              <a:t>‹#›</a:t>
            </a:fld>
            <a:endParaRPr lang="en-GB" dirty="0"/>
          </a:p>
        </p:txBody>
      </p:sp>
      <p:sp>
        <p:nvSpPr>
          <p:cNvPr id="8" name="Footer Placeholder 7">
            <a:extLst>
              <a:ext uri="{FF2B5EF4-FFF2-40B4-BE49-F238E27FC236}">
                <a16:creationId xmlns:a16="http://schemas.microsoft.com/office/drawing/2014/main" id="{D86E47AA-A902-4B46-1232-0F1B576DC59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9632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16000" algn="l" defTabSz="914400" rtl="0" eaLnBrk="1" latinLnBrk="0" hangingPunct="1">
      <a:defRPr sz="1200" kern="1200">
        <a:solidFill>
          <a:schemeClr val="tx1"/>
        </a:solidFill>
        <a:latin typeface="+mn-lt"/>
        <a:ea typeface="+mn-ea"/>
        <a:cs typeface="+mn-cs"/>
      </a:defRPr>
    </a:lvl2pPr>
    <a:lvl3pPr marL="432000" algn="l" defTabSz="914400" rtl="0" eaLnBrk="1" latinLnBrk="0" hangingPunct="1">
      <a:defRPr sz="1200" kern="1200">
        <a:solidFill>
          <a:schemeClr val="tx1"/>
        </a:solidFill>
        <a:latin typeface="+mn-lt"/>
        <a:ea typeface="+mn-ea"/>
        <a:cs typeface="+mn-cs"/>
      </a:defRPr>
    </a:lvl3pPr>
    <a:lvl4pPr marL="648000" algn="l" defTabSz="914400" rtl="0" eaLnBrk="1" latinLnBrk="0" hangingPunct="1">
      <a:defRPr sz="1200" kern="1200">
        <a:solidFill>
          <a:schemeClr val="tx1"/>
        </a:solidFill>
        <a:latin typeface="+mn-lt"/>
        <a:ea typeface="+mn-ea"/>
        <a:cs typeface="+mn-cs"/>
      </a:defRPr>
    </a:lvl4pPr>
    <a:lvl5pPr marL="864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512763"/>
            <a:ext cx="6764337" cy="3805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a:t>
            </a:fld>
            <a:endParaRPr lang="en-GB" dirty="0"/>
          </a:p>
        </p:txBody>
      </p:sp>
    </p:spTree>
    <p:extLst>
      <p:ext uri="{BB962C8B-B14F-4D97-AF65-F5344CB8AC3E}">
        <p14:creationId xmlns:p14="http://schemas.microsoft.com/office/powerpoint/2010/main" val="155625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12</a:t>
            </a:fld>
            <a:endParaRPr lang="en-GB" dirty="0"/>
          </a:p>
        </p:txBody>
      </p:sp>
    </p:spTree>
    <p:extLst>
      <p:ext uri="{BB962C8B-B14F-4D97-AF65-F5344CB8AC3E}">
        <p14:creationId xmlns:p14="http://schemas.microsoft.com/office/powerpoint/2010/main" val="1325979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mailto:customersuccess@omdia.com" TargetMode="External"/><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423E7E9-6226-1C1C-5F7E-6DC3D78542C3}"/>
              </a:ext>
            </a:extLst>
          </p:cNvPr>
          <p:cNvSpPr>
            <a:spLocks noGrp="1"/>
          </p:cNvSpPr>
          <p:nvPr>
            <p:ph type="body" sz="quarter" idx="12"/>
          </p:nvPr>
        </p:nvSpPr>
        <p:spPr>
          <a:xfrm>
            <a:off x="355600" y="5602835"/>
            <a:ext cx="3329940" cy="914400"/>
          </a:xfrm>
          <a:prstGeom prst="rect">
            <a:avLst/>
          </a:prstGeom>
        </p:spPr>
        <p:txBody>
          <a:bodyPr anchor="b" anchorCtr="0">
            <a:noAutofit/>
          </a:bodyPr>
          <a:lstStyle>
            <a:lvl1pPr marL="0" indent="0">
              <a:lnSpc>
                <a:spcPct val="105000"/>
              </a:lnSpc>
              <a:spcBef>
                <a:spcPts val="0"/>
              </a:spcBef>
              <a:buFontTx/>
              <a:buNone/>
              <a:defRPr sz="1300" b="1">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a:t>Click to edit Master text styles</a:t>
            </a:r>
          </a:p>
          <a:p>
            <a:pPr lvl="1"/>
            <a:r>
              <a:rPr lang="en-US"/>
              <a:t>Second level</a:t>
            </a:r>
          </a:p>
        </p:txBody>
      </p:sp>
      <p:pic>
        <p:nvPicPr>
          <p:cNvPr id="27" name="Picture 26">
            <a:extLst>
              <a:ext uri="{FF2B5EF4-FFF2-40B4-BE49-F238E27FC236}">
                <a16:creationId xmlns:a16="http://schemas.microsoft.com/office/drawing/2014/main" id="{5C985277-BCD1-4BF4-8A94-3462E836F8B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264375" y="5577195"/>
            <a:ext cx="2568497" cy="942017"/>
          </a:xfrm>
          <a:prstGeom prst="rect">
            <a:avLst/>
          </a:prstGeom>
        </p:spPr>
      </p:pic>
      <p:sp>
        <p:nvSpPr>
          <p:cNvPr id="29" name="Footer Placeholder 4">
            <a:extLst>
              <a:ext uri="{FF2B5EF4-FFF2-40B4-BE49-F238E27FC236}">
                <a16:creationId xmlns:a16="http://schemas.microsoft.com/office/drawing/2014/main" id="{CE3924CA-29DF-E289-6B37-F98EB2A4D207}"/>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3" name="Title 1">
            <a:extLst>
              <a:ext uri="{FF2B5EF4-FFF2-40B4-BE49-F238E27FC236}">
                <a16:creationId xmlns:a16="http://schemas.microsoft.com/office/drawing/2014/main" id="{C4058837-FF3F-A06E-C177-958868F7D2C2}"/>
              </a:ext>
            </a:extLst>
          </p:cNvPr>
          <p:cNvSpPr>
            <a:spLocks noGrp="1"/>
          </p:cNvSpPr>
          <p:nvPr>
            <p:ph type="ctrTitle"/>
          </p:nvPr>
        </p:nvSpPr>
        <p:spPr>
          <a:xfrm>
            <a:off x="351930" y="476250"/>
            <a:ext cx="7596683" cy="3372736"/>
          </a:xfrm>
          <a:prstGeom prst="rect">
            <a:avLst/>
          </a:prstGeom>
        </p:spPr>
        <p:txBody>
          <a:bodyPr anchor="b" anchorCtr="0">
            <a:noAutofit/>
          </a:bodyPr>
          <a:lstStyle>
            <a:lvl1pPr algn="l">
              <a:lnSpc>
                <a:spcPct val="80000"/>
              </a:lnSpc>
              <a:defRPr sz="5400" b="1" spc="-20" baseline="0">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19654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s - Horizontal">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388C6A-0692-4A21-A456-3C27B1891783}"/>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FCFB497F-B1A8-4992-933E-D4B44415F307}"/>
              </a:ext>
            </a:extLst>
          </p:cNvPr>
          <p:cNvSpPr>
            <a:spLocks noGrp="1"/>
          </p:cNvSpPr>
          <p:nvPr>
            <p:ph idx="11"/>
          </p:nvPr>
        </p:nvSpPr>
        <p:spPr>
          <a:xfrm>
            <a:off x="348314" y="3802942"/>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1CBE4924-BE30-7254-A30B-A8065A3A97F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81960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A5E9D3D-E391-43B0-9335-27AB8D181717}"/>
              </a:ext>
            </a:extLst>
          </p:cNvPr>
          <p:cNvSpPr>
            <a:spLocks noGrp="1"/>
          </p:cNvSpPr>
          <p:nvPr>
            <p:ph sz="half" idx="2"/>
          </p:nvPr>
        </p:nvSpPr>
        <p:spPr>
          <a:xfrm>
            <a:off x="8129588" y="476250"/>
            <a:ext cx="3705225" cy="5508625"/>
          </a:xfrm>
          <a:prstGeom prst="rect">
            <a:avLst/>
          </a:prstGeom>
        </p:spPr>
        <p:txBody>
          <a:bodyPr t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a:extLst>
              <a:ext uri="{FF2B5EF4-FFF2-40B4-BE49-F238E27FC236}">
                <a16:creationId xmlns:a16="http://schemas.microsoft.com/office/drawing/2014/main" id="{9412406D-D13B-8D1D-3BA5-340BD69A1BCD}"/>
              </a:ext>
            </a:extLst>
          </p:cNvPr>
          <p:cNvSpPr>
            <a:spLocks noGrp="1"/>
          </p:cNvSpPr>
          <p:nvPr>
            <p:ph type="title"/>
          </p:nvPr>
        </p:nvSpPr>
        <p:spPr>
          <a:xfrm>
            <a:off x="348314" y="476250"/>
            <a:ext cx="7600486"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3289BAA1-9492-5262-04CC-FD1DD769C6F3}"/>
              </a:ext>
            </a:extLst>
          </p:cNvPr>
          <p:cNvSpPr>
            <a:spLocks noGrp="1"/>
          </p:cNvSpPr>
          <p:nvPr>
            <p:ph idx="1"/>
          </p:nvPr>
        </p:nvSpPr>
        <p:spPr>
          <a:xfrm>
            <a:off x="348314" y="1419909"/>
            <a:ext cx="75996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833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E4477052-1501-4E26-852F-71F0C0E6E944}"/>
              </a:ext>
            </a:extLst>
          </p:cNvPr>
          <p:cNvSpPr>
            <a:spLocks noGrp="1"/>
          </p:cNvSpPr>
          <p:nvPr>
            <p:ph sz="half" idx="2"/>
          </p:nvPr>
        </p:nvSpPr>
        <p:spPr>
          <a:xfrm>
            <a:off x="6188077" y="476250"/>
            <a:ext cx="5646736" cy="5508625"/>
          </a:xfrm>
          <a:prstGeom prst="rect">
            <a:avLst/>
          </a:prstGeom>
        </p:spPr>
        <p:txBody>
          <a:bodyPr/>
          <a:lstStyle>
            <a:lvl1pPr marL="216000" indent="-216000">
              <a:buFont typeface="Calibri" panose="020F050202020403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31788F59-82C9-5062-E29F-74962262CAC1}"/>
              </a:ext>
            </a:extLst>
          </p:cNvPr>
          <p:cNvSpPr>
            <a:spLocks noGrp="1"/>
          </p:cNvSpPr>
          <p:nvPr>
            <p:ph type="title"/>
          </p:nvPr>
        </p:nvSpPr>
        <p:spPr>
          <a:xfrm>
            <a:off x="348314" y="476250"/>
            <a:ext cx="56484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06A5CC0F-E306-05B4-78E4-AA128A57F12A}"/>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453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D0E12FD-03AF-4087-AFA2-EA9EE8CFB1A2}"/>
              </a:ext>
            </a:extLst>
          </p:cNvPr>
          <p:cNvSpPr>
            <a:spLocks noGrp="1"/>
          </p:cNvSpPr>
          <p:nvPr>
            <p:ph sz="half" idx="2"/>
          </p:nvPr>
        </p:nvSpPr>
        <p:spPr>
          <a:xfrm>
            <a:off x="4238625" y="476250"/>
            <a:ext cx="7598175" cy="55086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8FAFF4E0-5C86-12AE-2382-2817358EDF53}"/>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4D35201E-3D50-5C2D-369C-163E9789F7FE}"/>
              </a:ext>
            </a:extLst>
          </p:cNvPr>
          <p:cNvSpPr>
            <a:spLocks noGrp="1"/>
          </p:cNvSpPr>
          <p:nvPr>
            <p:ph type="title"/>
          </p:nvPr>
        </p:nvSpPr>
        <p:spPr>
          <a:xfrm>
            <a:off x="348314" y="476250"/>
            <a:ext cx="370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97220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D6752F1-DD44-6064-E954-1F249773F056}"/>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74038C46-1B7F-5C1A-91C4-575D5C407648}"/>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96966B4-BF13-2584-7087-AF61FF06D2DA}"/>
              </a:ext>
            </a:extLst>
          </p:cNvPr>
          <p:cNvSpPr>
            <a:spLocks noGrp="1"/>
          </p:cNvSpPr>
          <p:nvPr>
            <p:ph idx="10"/>
          </p:nvPr>
        </p:nvSpPr>
        <p:spPr>
          <a:xfrm>
            <a:off x="4242290"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CD6C70AC-AF90-A359-385D-D372D83AC6EC}"/>
              </a:ext>
            </a:extLst>
          </p:cNvPr>
          <p:cNvSpPr>
            <a:spLocks noGrp="1"/>
          </p:cNvSpPr>
          <p:nvPr>
            <p:ph idx="11"/>
          </p:nvPr>
        </p:nvSpPr>
        <p:spPr>
          <a:xfrm>
            <a:off x="8130045"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3859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 version 2">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9AF4AA3-BF4E-4E58-A98B-459E5414BF18}"/>
              </a:ext>
            </a:extLst>
          </p:cNvPr>
          <p:cNvSpPr>
            <a:spLocks noGrp="1"/>
          </p:cNvSpPr>
          <p:nvPr>
            <p:ph idx="13"/>
          </p:nvPr>
        </p:nvSpPr>
        <p:spPr>
          <a:xfrm>
            <a:off x="6188075" y="1412875"/>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E6335D6-10EE-4312-850E-C74CE43D14F8}"/>
              </a:ext>
            </a:extLst>
          </p:cNvPr>
          <p:cNvSpPr>
            <a:spLocks noGrp="1"/>
          </p:cNvSpPr>
          <p:nvPr>
            <p:ph idx="14"/>
          </p:nvPr>
        </p:nvSpPr>
        <p:spPr>
          <a:xfrm>
            <a:off x="6188075" y="3788874"/>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1879340F-A91E-793B-DB2C-E6319A106949}"/>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A2C2C05F-BE7E-FCC8-E4F1-534D47BA6E0D}"/>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641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s - version 3">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D2B6EB0-1257-0B88-6CEA-A907F527CBDB}"/>
              </a:ext>
            </a:extLst>
          </p:cNvPr>
          <p:cNvSpPr>
            <a:spLocks noGrp="1"/>
          </p:cNvSpPr>
          <p:nvPr>
            <p:ph idx="15"/>
          </p:nvPr>
        </p:nvSpPr>
        <p:spPr>
          <a:xfrm>
            <a:off x="348314" y="1419909"/>
            <a:ext cx="56484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C25A15FD-FCFE-41A1-C6B5-5CE0B91372C2}"/>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26B50135-6C53-A72F-F914-BC2FE80FC5BE}"/>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8D553A3B-2E82-66B7-1344-9CE126DC630F}"/>
              </a:ext>
            </a:extLst>
          </p:cNvPr>
          <p:cNvSpPr>
            <a:spLocks noGrp="1"/>
          </p:cNvSpPr>
          <p:nvPr>
            <p:ph idx="13"/>
          </p:nvPr>
        </p:nvSpPr>
        <p:spPr>
          <a:xfrm>
            <a:off x="6188075" y="1412875"/>
            <a:ext cx="5648229" cy="45792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5534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s - version 4">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1222AB4-9340-5454-7108-89E9C3E75E77}"/>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D430803C-7B10-D218-299D-C6BE2C2AC02D}"/>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2B34803A-446A-9522-63F2-BEBAAE518E5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109B04A6-5503-A4A1-4CF4-971EF8FA16C5}"/>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185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 version 5">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AE64EF5-5F1A-0748-C19A-D17FD5B3B8AA}"/>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D47C667E-1397-1DA9-3B09-017C13575DFE}"/>
              </a:ext>
            </a:extLst>
          </p:cNvPr>
          <p:cNvSpPr>
            <a:spLocks noGrp="1"/>
          </p:cNvSpPr>
          <p:nvPr>
            <p:ph sz="quarter" idx="10"/>
          </p:nvPr>
        </p:nvSpPr>
        <p:spPr>
          <a:xfrm>
            <a:off x="348314"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9CD144C4-8F84-3E49-3D70-373B26E67F70}"/>
              </a:ext>
            </a:extLst>
          </p:cNvPr>
          <p:cNvSpPr>
            <a:spLocks noGrp="1"/>
          </p:cNvSpPr>
          <p:nvPr>
            <p:ph sz="quarter" idx="11"/>
          </p:nvPr>
        </p:nvSpPr>
        <p:spPr>
          <a:xfrm>
            <a:off x="6184900"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Content Placeholder 2">
            <a:extLst>
              <a:ext uri="{FF2B5EF4-FFF2-40B4-BE49-F238E27FC236}">
                <a16:creationId xmlns:a16="http://schemas.microsoft.com/office/drawing/2014/main" id="{0A1A845D-9959-78DB-063F-DF993E4428A4}"/>
              </a:ext>
            </a:extLst>
          </p:cNvPr>
          <p:cNvSpPr>
            <a:spLocks noGrp="1"/>
          </p:cNvSpPr>
          <p:nvPr>
            <p:ph idx="16"/>
          </p:nvPr>
        </p:nvSpPr>
        <p:spPr>
          <a:xfrm>
            <a:off x="348314" y="3777909"/>
            <a:ext cx="11480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0194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s">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C24616C-D896-B389-2FF8-A59BB8B1091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2DEA4315-570C-6B44-BDDB-41375F3F5AEB}"/>
              </a:ext>
            </a:extLst>
          </p:cNvPr>
          <p:cNvSpPr>
            <a:spLocks noGrp="1"/>
          </p:cNvSpPr>
          <p:nvPr>
            <p:ph sz="quarter" idx="10"/>
          </p:nvPr>
        </p:nvSpPr>
        <p:spPr>
          <a:xfrm>
            <a:off x="348314"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1D8A4818-0C5C-40B5-49C6-65569B842DC3}"/>
              </a:ext>
            </a:extLst>
          </p:cNvPr>
          <p:cNvSpPr>
            <a:spLocks noGrp="1"/>
          </p:cNvSpPr>
          <p:nvPr>
            <p:ph sz="quarter" idx="11"/>
          </p:nvPr>
        </p:nvSpPr>
        <p:spPr>
          <a:xfrm>
            <a:off x="6184900" y="1419910"/>
            <a:ext cx="5655611" cy="219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2">
            <a:extLst>
              <a:ext uri="{FF2B5EF4-FFF2-40B4-BE49-F238E27FC236}">
                <a16:creationId xmlns:a16="http://schemas.microsoft.com/office/drawing/2014/main" id="{AE0C6272-6D2F-5D5B-9A93-1AC45668F99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222670B-0248-6CAD-DF27-1D8E9B639466}"/>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36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2FBD648-5013-C295-2F48-541924D8C0C4}"/>
              </a:ext>
            </a:extLst>
          </p:cNvPr>
          <p:cNvSpPr>
            <a:spLocks noGrp="1"/>
          </p:cNvSpPr>
          <p:nvPr>
            <p:ph type="title" hasCustomPrompt="1"/>
          </p:nvPr>
        </p:nvSpPr>
        <p:spPr>
          <a:xfrm>
            <a:off x="347664" y="2086928"/>
            <a:ext cx="7600949" cy="3204210"/>
          </a:xfrm>
          <a:prstGeom prst="rect">
            <a:avLst/>
          </a:prstGeom>
        </p:spPr>
        <p:txBody>
          <a:bodyPr anchor="t" anchorCtr="0">
            <a:noAutofit/>
          </a:bodyPr>
          <a:lstStyle>
            <a:lvl1pPr>
              <a:lnSpc>
                <a:spcPct val="80000"/>
              </a:lnSpc>
              <a:defRPr sz="5600" b="1" spc="-20" baseline="0">
                <a:solidFill>
                  <a:schemeClr val="accent1"/>
                </a:solidFill>
              </a:defRPr>
            </a:lvl1pPr>
          </a:lstStyle>
          <a:p>
            <a:r>
              <a:rPr lang="en-GB"/>
              <a:t>Divider slide title</a:t>
            </a:r>
            <a:br>
              <a:rPr lang="en-GB"/>
            </a:br>
            <a:r>
              <a:rPr lang="en-GB"/>
              <a:t>goes here</a:t>
            </a:r>
          </a:p>
        </p:txBody>
      </p:sp>
      <p:cxnSp>
        <p:nvCxnSpPr>
          <p:cNvPr id="6" name="Straight Connector 5">
            <a:extLst>
              <a:ext uri="{FF2B5EF4-FFF2-40B4-BE49-F238E27FC236}">
                <a16:creationId xmlns:a16="http://schemas.microsoft.com/office/drawing/2014/main" id="{C70FC7FE-DA8A-596F-40AE-4B7176FB2918}"/>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64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64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8201E-7E81-0F56-A54D-740CE49AEE03}"/>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11016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27A14-54A1-758A-0CFC-53E929FBE1CF}"/>
              </a:ext>
            </a:extLst>
          </p:cNvPr>
          <p:cNvSpPr txBox="1"/>
          <p:nvPr userDrawn="1"/>
        </p:nvSpPr>
        <p:spPr>
          <a:xfrm>
            <a:off x="268189" y="1889701"/>
            <a:ext cx="5659436" cy="954107"/>
          </a:xfrm>
          <a:prstGeom prst="rect">
            <a:avLst/>
          </a:prstGeom>
          <a:noFill/>
        </p:spPr>
        <p:txBody>
          <a:bodyPr wrap="square" rtlCol="0">
            <a:spAutoFit/>
          </a:bodyPr>
          <a:lstStyle/>
          <a:p>
            <a:r>
              <a:rPr lang="en-US" sz="5600" b="1" dirty="0">
                <a:solidFill>
                  <a:schemeClr val="accent1"/>
                </a:solidFill>
                <a:latin typeface="+mn-lt"/>
              </a:rPr>
              <a:t>Appendix</a:t>
            </a:r>
          </a:p>
        </p:txBody>
      </p:sp>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2024</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F4459E0-3C42-1528-682F-0631964AF215}"/>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535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lid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8A449E67-25F4-0115-8786-3325B66EE76D}"/>
              </a:ext>
            </a:extLst>
          </p:cNvPr>
          <p:cNvSpPr>
            <a:spLocks noGrp="1"/>
          </p:cNvSpPr>
          <p:nvPr>
            <p:ph sz="quarter" idx="10"/>
          </p:nvPr>
        </p:nvSpPr>
        <p:spPr>
          <a:xfrm>
            <a:off x="348314" y="1412875"/>
            <a:ext cx="11480800" cy="4575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3" name="Title Placeholder 1">
            <a:extLst>
              <a:ext uri="{FF2B5EF4-FFF2-40B4-BE49-F238E27FC236}">
                <a16:creationId xmlns:a16="http://schemas.microsoft.com/office/drawing/2014/main" id="{422B2C43-9BC6-A9C0-A310-150EA6DCB2DC}"/>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10502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53201F-D277-FA1F-012C-2688183E2CB8}"/>
              </a:ext>
            </a:extLst>
          </p:cNvPr>
          <p:cNvSpPr txBox="1"/>
          <p:nvPr userDrawn="1"/>
        </p:nvSpPr>
        <p:spPr>
          <a:xfrm>
            <a:off x="256585" y="3884093"/>
            <a:ext cx="7676153" cy="2308324"/>
          </a:xfrm>
          <a:prstGeom prst="rect">
            <a:avLst/>
          </a:prstGeom>
          <a:noFill/>
        </p:spPr>
        <p:txBody>
          <a:bodyPr wrap="square" numCol="3" rtlCol="0" anchor="b">
            <a:spAutoFit/>
          </a:bodyPr>
          <a:lstStyle/>
          <a:p>
            <a:endParaRPr lang="en-US" sz="1200" b="1" dirty="0">
              <a:solidFill>
                <a:schemeClr val="accent1"/>
              </a:solidFill>
            </a:endParaRPr>
          </a:p>
          <a:p>
            <a:r>
              <a:rPr lang="en-US" sz="1200" b="1" dirty="0">
                <a:solidFill>
                  <a:schemeClr val="accent1"/>
                </a:solidFill>
              </a:rPr>
              <a:t>Get in touch</a:t>
            </a:r>
          </a:p>
          <a:p>
            <a:r>
              <a:rPr lang="en-US" sz="1200" dirty="0">
                <a:solidFill>
                  <a:schemeClr val="tx1"/>
                </a:solidFill>
              </a:rPr>
              <a:t>Americas</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tx1"/>
                </a:solidFill>
              </a:rPr>
              <a:t> </a:t>
            </a:r>
          </a:p>
          <a:p>
            <a:r>
              <a:rPr lang="en-US" sz="1200" dirty="0">
                <a:solidFill>
                  <a:schemeClr val="tx1"/>
                </a:solidFill>
              </a:rPr>
              <a:t>08:00 – 18:00 GMT -5</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Europe, Middle East &amp; Africa</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8:00 – 18:00 GMT</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Asia Pacific</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08:00 – 18:00 GMT + 8</a:t>
            </a:r>
          </a:p>
        </p:txBody>
      </p:sp>
      <p:sp>
        <p:nvSpPr>
          <p:cNvPr id="6" name="TextBox 5">
            <a:extLst>
              <a:ext uri="{FF2B5EF4-FFF2-40B4-BE49-F238E27FC236}">
                <a16:creationId xmlns:a16="http://schemas.microsoft.com/office/drawing/2014/main" id="{C21B1634-6E67-DC76-63DC-3549CE45D3CA}"/>
              </a:ext>
            </a:extLst>
          </p:cNvPr>
          <p:cNvSpPr txBox="1"/>
          <p:nvPr userDrawn="1"/>
        </p:nvSpPr>
        <p:spPr>
          <a:xfrm>
            <a:off x="256585" y="483116"/>
            <a:ext cx="9635127" cy="3370153"/>
          </a:xfrm>
          <a:prstGeom prst="rect">
            <a:avLst/>
          </a:prstGeom>
          <a:noFill/>
        </p:spPr>
        <p:txBody>
          <a:bodyPr wrap="square" tIns="0" rtlCol="0">
            <a:spAutoFit/>
          </a:bodyPr>
          <a:lstStyle/>
          <a:p>
            <a:r>
              <a:rPr lang="en-US" sz="1200" b="1" dirty="0">
                <a:solidFill>
                  <a:schemeClr val="accent1"/>
                </a:solidFill>
              </a:rPr>
              <a:t>Disclaimer</a:t>
            </a:r>
            <a:br>
              <a:rPr lang="en-US" sz="1200" dirty="0">
                <a:solidFill>
                  <a:schemeClr val="tx1"/>
                </a:solidFill>
              </a:rPr>
            </a:br>
            <a:br>
              <a:rPr lang="en-US" sz="1200" dirty="0">
                <a:solidFill>
                  <a:schemeClr val="tx1"/>
                </a:solidFill>
              </a:rPr>
            </a:br>
            <a:r>
              <a:rPr lang="en-GB" sz="1200" dirty="0">
                <a:solidFill>
                  <a:schemeClr val="tx1"/>
                </a:solidFill>
              </a:rPr>
              <a:t>The Omdia research, data and information referenced herein (the “Omdia Materials”) are the copyrighted property of Informa Tech and its subsidiaries or affiliates (together “Informa Tech”) or its third party data providers and represent data, research, opinions, or viewpoints published by Informa Tech, and are not representations of fact.</a:t>
            </a:r>
          </a:p>
          <a:p>
            <a:endParaRPr lang="en-GB" sz="1200" dirty="0">
              <a:solidFill>
                <a:schemeClr val="tx1"/>
              </a:solidFill>
            </a:endParaRPr>
          </a:p>
          <a:p>
            <a:r>
              <a:rPr lang="en-GB" sz="1200" dirty="0">
                <a:solidFill>
                  <a:schemeClr val="tx1"/>
                </a:solidFill>
              </a:rPr>
              <a:t>The Omdia Materials reflect information and opinions from the original publication date and not from the date of this document. The information and opinions expressed in the Omdia Materials are subject to change without notice and Informa Tech does not have any duty or responsibility to update the Omdia Materials or this publication as a result. </a:t>
            </a:r>
          </a:p>
          <a:p>
            <a:endParaRPr lang="en-GB" sz="1200" dirty="0">
              <a:solidFill>
                <a:schemeClr val="tx1"/>
              </a:solidFill>
            </a:endParaRPr>
          </a:p>
          <a:p>
            <a:r>
              <a:rPr lang="en-GB" sz="1200" dirty="0">
                <a:solidFill>
                  <a:schemeClr val="tx1"/>
                </a:solidFill>
              </a:rPr>
              <a:t>Omdia Materials are delivered on an “as-is” and “as-available” basis. No representation or warranty, express or implied, is made as to the fairness, accuracy, completeness, or correctness of the information, opinions, and conclusions contained in Omdia Materials. </a:t>
            </a:r>
          </a:p>
          <a:p>
            <a:endParaRPr lang="en-GB" sz="1200" dirty="0">
              <a:solidFill>
                <a:schemeClr val="tx1"/>
              </a:solidFill>
            </a:endParaRPr>
          </a:p>
          <a:p>
            <a:r>
              <a:rPr lang="en-GB" sz="1200" dirty="0">
                <a:solidFill>
                  <a:schemeClr val="tx1"/>
                </a:solidFill>
              </a:rPr>
              <a:t>To the maximum extent permitted by law, Informa Tech and its affiliates, officers, directors, employees, agents, and third party data providers disclaim any liability (including, without limitation, any liability arising from fault or negligence) as to the accuracy or completeness or use of the Omdia Materials. Informa Tech will not, under any circumstance whatsoever, be liable for any trading, investment, commercial, or other decisions based on or made in reliance of the Omdia Materials.</a:t>
            </a:r>
          </a:p>
          <a:p>
            <a:endParaRPr lang="en-GB" sz="1200" dirty="0">
              <a:solidFill>
                <a:schemeClr val="tx1"/>
              </a:solidFill>
            </a:endParaRPr>
          </a:p>
        </p:txBody>
      </p:sp>
      <p:cxnSp>
        <p:nvCxnSpPr>
          <p:cNvPr id="17" name="Straight Connector 16">
            <a:extLst>
              <a:ext uri="{FF2B5EF4-FFF2-40B4-BE49-F238E27FC236}">
                <a16:creationId xmlns:a16="http://schemas.microsoft.com/office/drawing/2014/main" id="{F1929A7B-7AA3-37E6-4A32-E1BE42055872}"/>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8E1B4304-3246-96A1-6FAB-4DB13DB092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70000" y="6247807"/>
            <a:ext cx="1166400" cy="250323"/>
          </a:xfrm>
          <a:prstGeom prst="rect">
            <a:avLst/>
          </a:prstGeom>
        </p:spPr>
      </p:pic>
      <p:sp>
        <p:nvSpPr>
          <p:cNvPr id="19" name="Footer Placeholder 4">
            <a:extLst>
              <a:ext uri="{FF2B5EF4-FFF2-40B4-BE49-F238E27FC236}">
                <a16:creationId xmlns:a16="http://schemas.microsoft.com/office/drawing/2014/main" id="{DA247BFF-6DF6-E7B6-57ED-81C28558DE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20" name="Slide Number Placeholder 5">
            <a:extLst>
              <a:ext uri="{FF2B5EF4-FFF2-40B4-BE49-F238E27FC236}">
                <a16:creationId xmlns:a16="http://schemas.microsoft.com/office/drawing/2014/main" id="{C3541C01-2163-8CDB-015B-E40D545A65A0}"/>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330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FE22-3D98-58BA-0310-630442A9E996}"/>
              </a:ext>
            </a:extLst>
          </p:cNvPr>
          <p:cNvSpPr>
            <a:spLocks noGrp="1"/>
          </p:cNvSpPr>
          <p:nvPr>
            <p:ph type="title" hasCustomPrompt="1"/>
          </p:nvPr>
        </p:nvSpPr>
        <p:spPr>
          <a:xfrm>
            <a:off x="338473" y="465696"/>
            <a:ext cx="9544050" cy="3373200"/>
          </a:xfrm>
        </p:spPr>
        <p:txBody>
          <a:bodyPr anchor="b"/>
          <a:lstStyle>
            <a:lvl1pPr>
              <a:defRPr sz="5600">
                <a:solidFill>
                  <a:schemeClr val="bg1"/>
                </a:solidFill>
              </a:defRPr>
            </a:lvl1pPr>
          </a:lstStyle>
          <a:p>
            <a:r>
              <a:rPr lang="en-US"/>
              <a:t>“Example catalyst text of up to six lines; that is, no more than 25 words or so.”</a:t>
            </a:r>
            <a:endParaRPr lang="en-GB"/>
          </a:p>
        </p:txBody>
      </p:sp>
      <p:sp>
        <p:nvSpPr>
          <p:cNvPr id="13" name="Slide Number Placeholder 5">
            <a:extLst>
              <a:ext uri="{FF2B5EF4-FFF2-40B4-BE49-F238E27FC236}">
                <a16:creationId xmlns:a16="http://schemas.microsoft.com/office/drawing/2014/main" id="{A29FA0C4-737C-755A-3EFF-97CA2ACA45D6}"/>
              </a:ext>
            </a:extLst>
          </p:cNvPr>
          <p:cNvSpPr>
            <a:spLocks noGrp="1"/>
          </p:cNvSpPr>
          <p:nvPr>
            <p:ph type="sldNum" sz="quarter" idx="4"/>
          </p:nvPr>
        </p:nvSpPr>
        <p:spPr>
          <a:xfrm>
            <a:off x="347663" y="6171324"/>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A30585B2-4AE5-4E24-B2F9-21CF896AC489}" type="slidenum">
              <a:rPr lang="en-GB" smtClean="0"/>
              <a:pPr/>
              <a:t>‹#›</a:t>
            </a:fld>
            <a:endParaRPr lang="en-GB" dirty="0"/>
          </a:p>
        </p:txBody>
      </p:sp>
      <p:cxnSp>
        <p:nvCxnSpPr>
          <p:cNvPr id="14" name="Straight Connector 13">
            <a:extLst>
              <a:ext uri="{FF2B5EF4-FFF2-40B4-BE49-F238E27FC236}">
                <a16:creationId xmlns:a16="http://schemas.microsoft.com/office/drawing/2014/main" id="{1C196BFC-8080-32FA-0E02-68757B424FBF}"/>
              </a:ext>
            </a:extLst>
          </p:cNvPr>
          <p:cNvCxnSpPr>
            <a:cxnSpLocks/>
          </p:cNvCxnSpPr>
          <p:nvPr userDrawn="1"/>
        </p:nvCxnSpPr>
        <p:spPr>
          <a:xfrm>
            <a:off x="347663" y="6087665"/>
            <a:ext cx="11487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22E54122-2FEC-83B1-42E6-6EC85FB928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0000" y="6247807"/>
            <a:ext cx="1166400" cy="250323"/>
          </a:xfrm>
          <a:prstGeom prst="rect">
            <a:avLst/>
          </a:prstGeom>
        </p:spPr>
      </p:pic>
      <p:sp>
        <p:nvSpPr>
          <p:cNvPr id="16" name="Footer Placeholder 4">
            <a:extLst>
              <a:ext uri="{FF2B5EF4-FFF2-40B4-BE49-F238E27FC236}">
                <a16:creationId xmlns:a16="http://schemas.microsoft.com/office/drawing/2014/main" id="{99824E61-7832-7346-5B5C-A5219D43CF0B}"/>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2024</a:t>
            </a:fld>
            <a:r>
              <a:rPr lang="en-US" dirty="0">
                <a:solidFill>
                  <a:schemeClr val="bg1"/>
                </a:solidFill>
              </a:rPr>
              <a:t>. All rights reserved. Informa Tech, a trading division of Informa PLC</a:t>
            </a:r>
            <a:endParaRPr lang="en-GB" dirty="0">
              <a:solidFill>
                <a:schemeClr val="bg1"/>
              </a:solidFill>
            </a:endParaRPr>
          </a:p>
        </p:txBody>
      </p:sp>
      <p:sp>
        <p:nvSpPr>
          <p:cNvPr id="5" name="Text Placeholder 4">
            <a:extLst>
              <a:ext uri="{FF2B5EF4-FFF2-40B4-BE49-F238E27FC236}">
                <a16:creationId xmlns:a16="http://schemas.microsoft.com/office/drawing/2014/main" id="{FE52003F-2F27-11FA-751E-3CBF5E06A262}"/>
              </a:ext>
            </a:extLst>
          </p:cNvPr>
          <p:cNvSpPr>
            <a:spLocks noGrp="1"/>
          </p:cNvSpPr>
          <p:nvPr>
            <p:ph type="body" sz="quarter" idx="10" hasCustomPrompt="1"/>
          </p:nvPr>
        </p:nvSpPr>
        <p:spPr>
          <a:xfrm>
            <a:off x="338473" y="4010252"/>
            <a:ext cx="4043362" cy="1333499"/>
          </a:xfrm>
          <a:prstGeom prst="rect">
            <a:avLst/>
          </a:prstGeom>
        </p:spPr>
        <p:txBody>
          <a:bodyPr wrap="square" anchor="b"/>
          <a:lstStyle>
            <a:lvl1pPr marL="0" indent="0">
              <a:buNone/>
              <a:defRPr sz="2800">
                <a:solidFill>
                  <a:schemeClr val="bg1"/>
                </a:solidFill>
              </a:defRPr>
            </a:lvl1pPr>
            <a:lvl2pPr marL="216000" indent="0">
              <a:buNone/>
              <a:defRPr/>
            </a:lvl2pPr>
          </a:lstStyle>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Analyst Name</a:t>
            </a:r>
          </a:p>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Role Title, Sector</a:t>
            </a:r>
            <a:endParaRPr lang="en-US" sz="2800" dirty="0">
              <a:solidFill>
                <a:schemeClr val="bg1"/>
              </a:solidFill>
            </a:endParaRPr>
          </a:p>
        </p:txBody>
      </p:sp>
    </p:spTree>
    <p:extLst>
      <p:ext uri="{BB962C8B-B14F-4D97-AF65-F5344CB8AC3E}">
        <p14:creationId xmlns:p14="http://schemas.microsoft.com/office/powerpoint/2010/main" val="69445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 One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BB78D-AEEB-DEC9-569A-79A415181A75}"/>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
        <p:nvSpPr>
          <p:cNvPr id="3" name="Text Placeholder 6">
            <a:extLst>
              <a:ext uri="{FF2B5EF4-FFF2-40B4-BE49-F238E27FC236}">
                <a16:creationId xmlns:a16="http://schemas.microsoft.com/office/drawing/2014/main" id="{6EAB8A3E-6336-8B27-A565-D1625BD4FB65}"/>
              </a:ext>
            </a:extLst>
          </p:cNvPr>
          <p:cNvSpPr>
            <a:spLocks noGrp="1"/>
          </p:cNvSpPr>
          <p:nvPr>
            <p:ph type="body" sz="quarter" idx="13" hasCustomPrompt="1"/>
          </p:nvPr>
        </p:nvSpPr>
        <p:spPr>
          <a:xfrm>
            <a:off x="348314" y="1419907"/>
            <a:ext cx="11480400" cy="4572001"/>
          </a:xfrm>
          <a:prstGeom prst="rect">
            <a:avLst/>
          </a:prstGeom>
        </p:spPr>
        <p:txBody>
          <a:bodyPr tIns="72000" numCol="1"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Tree>
    <p:extLst>
      <p:ext uri="{BB962C8B-B14F-4D97-AF65-F5344CB8AC3E}">
        <p14:creationId xmlns:p14="http://schemas.microsoft.com/office/powerpoint/2010/main" val="96822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 Two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0343F1F-042F-7000-4A7D-4687BB5FA694}"/>
              </a:ext>
            </a:extLst>
          </p:cNvPr>
          <p:cNvSpPr>
            <a:spLocks noGrp="1"/>
          </p:cNvSpPr>
          <p:nvPr>
            <p:ph type="body" sz="quarter" idx="13" hasCustomPrompt="1"/>
          </p:nvPr>
        </p:nvSpPr>
        <p:spPr>
          <a:xfrm>
            <a:off x="348314" y="1419907"/>
            <a:ext cx="11480400" cy="4572001"/>
          </a:xfrm>
          <a:prstGeom prst="rect">
            <a:avLst/>
          </a:prstGeom>
        </p:spPr>
        <p:txBody>
          <a:bodyPr tIns="72000" numCol="2"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endParaRPr lang="en-GB" b="0" dirty="0"/>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
        <p:nvSpPr>
          <p:cNvPr id="2" name="Title Placeholder 1">
            <a:extLst>
              <a:ext uri="{FF2B5EF4-FFF2-40B4-BE49-F238E27FC236}">
                <a16:creationId xmlns:a16="http://schemas.microsoft.com/office/drawing/2014/main" id="{5957B806-2CAB-DB3D-63A7-EEBBC5135202}"/>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Tree>
    <p:extLst>
      <p:ext uri="{BB962C8B-B14F-4D97-AF65-F5344CB8AC3E}">
        <p14:creationId xmlns:p14="http://schemas.microsoft.com/office/powerpoint/2010/main" val="169287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12">
            <a:extLst>
              <a:ext uri="{FF2B5EF4-FFF2-40B4-BE49-F238E27FC236}">
                <a16:creationId xmlns:a16="http://schemas.microsoft.com/office/drawing/2014/main" id="{3EE18CC7-2617-AD9C-56F0-AE501EF6B411}"/>
              </a:ext>
            </a:extLst>
          </p:cNvPr>
          <p:cNvSpPr>
            <a:spLocks noGrp="1"/>
          </p:cNvSpPr>
          <p:nvPr>
            <p:ph sz="quarter" idx="10"/>
          </p:nvPr>
        </p:nvSpPr>
        <p:spPr>
          <a:xfrm>
            <a:off x="348314" y="1419910"/>
            <a:ext cx="11480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2" name="Title Placeholder 1">
            <a:extLst>
              <a:ext uri="{FF2B5EF4-FFF2-40B4-BE49-F238E27FC236}">
                <a16:creationId xmlns:a16="http://schemas.microsoft.com/office/drawing/2014/main" id="{036C8517-D0E3-E80F-C5C5-CB7149F9B52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06494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42826192-6EF0-434F-97E7-2C81FB49C31D}"/>
              </a:ext>
            </a:extLst>
          </p:cNvPr>
          <p:cNvSpPr>
            <a:spLocks noGrp="1"/>
          </p:cNvSpPr>
          <p:nvPr>
            <p:ph type="pic" sz="quarter" idx="13"/>
          </p:nvPr>
        </p:nvSpPr>
        <p:spPr>
          <a:xfrm>
            <a:off x="348314" y="1419909"/>
            <a:ext cx="11480400" cy="4572000"/>
          </a:xfrm>
          <a:prstGeom prst="rect">
            <a:avLst/>
          </a:prstGeom>
        </p:spPr>
        <p:txBody>
          <a:bodyPr/>
          <a:lstStyle>
            <a:lvl1pPr marL="0" indent="0">
              <a:buNone/>
              <a:defRPr/>
            </a:lvl1pPr>
          </a:lstStyle>
          <a:p>
            <a:r>
              <a:rPr lang="en-US" dirty="0"/>
              <a:t>Click icon to add picture</a:t>
            </a:r>
            <a:endParaRPr lang="en-GB" dirty="0"/>
          </a:p>
        </p:txBody>
      </p:sp>
      <p:sp>
        <p:nvSpPr>
          <p:cNvPr id="2" name="Title Placeholder 1">
            <a:extLst>
              <a:ext uri="{FF2B5EF4-FFF2-40B4-BE49-F238E27FC236}">
                <a16:creationId xmlns:a16="http://schemas.microsoft.com/office/drawing/2014/main" id="{5A0179D3-73E6-6588-C5D0-B120EA2BDDEB}"/>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07437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9194FFAD-5375-4C7F-9939-52C9F0D52544}"/>
              </a:ext>
            </a:extLst>
          </p:cNvPr>
          <p:cNvSpPr>
            <a:spLocks noGrp="1"/>
          </p:cNvSpPr>
          <p:nvPr>
            <p:ph type="tbl" sz="quarter" idx="17"/>
          </p:nvPr>
        </p:nvSpPr>
        <p:spPr>
          <a:xfrm>
            <a:off x="348314" y="1418921"/>
            <a:ext cx="11479213" cy="4583678"/>
          </a:xfrm>
          <a:prstGeom prst="rect">
            <a:avLst/>
          </a:prstGeom>
        </p:spPr>
        <p:txBody>
          <a:bodyPr/>
          <a:lstStyle>
            <a:lvl1pPr marL="0" indent="0">
              <a:buNone/>
              <a:defRPr/>
            </a:lvl1pPr>
          </a:lstStyle>
          <a:p>
            <a:r>
              <a:rPr lang="en-US" dirty="0"/>
              <a:t>Click icon to add table</a:t>
            </a:r>
            <a:endParaRPr lang="en-GB" dirty="0"/>
          </a:p>
        </p:txBody>
      </p:sp>
      <p:sp>
        <p:nvSpPr>
          <p:cNvPr id="3" name="Title Placeholder 1">
            <a:extLst>
              <a:ext uri="{FF2B5EF4-FFF2-40B4-BE49-F238E27FC236}">
                <a16:creationId xmlns:a16="http://schemas.microsoft.com/office/drawing/2014/main" id="{FBE86F77-8F63-93E4-66C9-FE2496CB1D9E}"/>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5419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One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E711-2F60-F8AC-B7DA-EFF97C206C9D}"/>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12">
            <a:extLst>
              <a:ext uri="{FF2B5EF4-FFF2-40B4-BE49-F238E27FC236}">
                <a16:creationId xmlns:a16="http://schemas.microsoft.com/office/drawing/2014/main" id="{B459BF06-05D7-F36E-7F15-3CC62F57977B}"/>
              </a:ext>
            </a:extLst>
          </p:cNvPr>
          <p:cNvSpPr>
            <a:spLocks noGrp="1"/>
          </p:cNvSpPr>
          <p:nvPr>
            <p:ph sz="quarter" idx="10"/>
          </p:nvPr>
        </p:nvSpPr>
        <p:spPr>
          <a:xfrm>
            <a:off x="348314"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12">
            <a:extLst>
              <a:ext uri="{FF2B5EF4-FFF2-40B4-BE49-F238E27FC236}">
                <a16:creationId xmlns:a16="http://schemas.microsoft.com/office/drawing/2014/main" id="{2EF11368-C9D4-63F2-75C4-5A0420F34CE9}"/>
              </a:ext>
            </a:extLst>
          </p:cNvPr>
          <p:cNvSpPr>
            <a:spLocks noGrp="1"/>
          </p:cNvSpPr>
          <p:nvPr>
            <p:ph sz="quarter" idx="11"/>
          </p:nvPr>
        </p:nvSpPr>
        <p:spPr>
          <a:xfrm>
            <a:off x="6184900"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72512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Two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490D6FB7-0622-72A4-FE04-61E5048FBCC8}"/>
              </a:ext>
            </a:extLst>
          </p:cNvPr>
          <p:cNvSpPr>
            <a:spLocks noGrp="1"/>
          </p:cNvSpPr>
          <p:nvPr>
            <p:ph type="body" sz="quarter" idx="13"/>
          </p:nvPr>
        </p:nvSpPr>
        <p:spPr>
          <a:xfrm>
            <a:off x="6192494" y="476296"/>
            <a:ext cx="5642319" cy="684000"/>
          </a:xfrm>
          <a:prstGeom prst="rect">
            <a:avLst/>
          </a:prstGeom>
        </p:spPr>
        <p:txBody>
          <a:bodyPr tIns="0"/>
          <a:lstStyle>
            <a:lvl1pPr marL="0" indent="0">
              <a:lnSpc>
                <a:spcPct val="85000"/>
              </a:lnSpc>
              <a:spcBef>
                <a:spcPts val="0"/>
              </a:spcBef>
              <a:buNone/>
              <a:defRPr sz="2800" b="1" spc="-20" baseline="0">
                <a:solidFill>
                  <a:schemeClr val="accent1"/>
                </a:solidFill>
                <a:latin typeface="+mj-lt"/>
              </a:defRPr>
            </a:lvl1pPr>
          </a:lstStyle>
          <a:p>
            <a:pPr lvl="0"/>
            <a:r>
              <a:rPr lang="en-US"/>
              <a:t>Click to edit Master text styles</a:t>
            </a:r>
          </a:p>
        </p:txBody>
      </p:sp>
      <p:sp>
        <p:nvSpPr>
          <p:cNvPr id="3" name="Title Placeholder 1">
            <a:extLst>
              <a:ext uri="{FF2B5EF4-FFF2-40B4-BE49-F238E27FC236}">
                <a16:creationId xmlns:a16="http://schemas.microsoft.com/office/drawing/2014/main" id="{711A7A63-A2AC-B922-2701-B56FB7CD4DB0}"/>
              </a:ext>
            </a:extLst>
          </p:cNvPr>
          <p:cNvSpPr>
            <a:spLocks noGrp="1"/>
          </p:cNvSpPr>
          <p:nvPr>
            <p:ph type="title"/>
          </p:nvPr>
        </p:nvSpPr>
        <p:spPr>
          <a:xfrm>
            <a:off x="348314" y="476250"/>
            <a:ext cx="5655611"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CA803BEC-197C-C066-252E-C664D1F6C873}"/>
              </a:ext>
            </a:extLst>
          </p:cNvPr>
          <p:cNvSpPr>
            <a:spLocks noGrp="1"/>
          </p:cNvSpPr>
          <p:nvPr>
            <p:ph sz="quarter" idx="10"/>
          </p:nvPr>
        </p:nvSpPr>
        <p:spPr>
          <a:xfrm>
            <a:off x="348314" y="1419910"/>
            <a:ext cx="5655611"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DECB1FEA-DEA4-7D23-CA61-D0F1FF2D3515}"/>
              </a:ext>
            </a:extLst>
          </p:cNvPr>
          <p:cNvSpPr>
            <a:spLocks noGrp="1"/>
          </p:cNvSpPr>
          <p:nvPr>
            <p:ph sz="quarter" idx="11"/>
          </p:nvPr>
        </p:nvSpPr>
        <p:spPr>
          <a:xfrm>
            <a:off x="6184900" y="1419910"/>
            <a:ext cx="5658786"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201954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alphaModFix amt="35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418154-5715-4432-A305-AF6A9522326B}"/>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1669225-F85E-4F0C-A433-4F3B4CCF31F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670000" y="6247807"/>
            <a:ext cx="1166400" cy="250323"/>
          </a:xfrm>
          <a:prstGeom prst="rect">
            <a:avLst/>
          </a:prstGeom>
        </p:spPr>
      </p:pic>
      <p:sp>
        <p:nvSpPr>
          <p:cNvPr id="10" name="Footer Placeholder 4" descr="HeaderReportName">
            <a:extLst>
              <a:ext uri="{FF2B5EF4-FFF2-40B4-BE49-F238E27FC236}">
                <a16:creationId xmlns:a16="http://schemas.microsoft.com/office/drawing/2014/main" id="{1813931E-ACE3-4B4B-B4F5-14CD8D1D6E9C}"/>
              </a:ext>
            </a:extLst>
          </p:cNvPr>
          <p:cNvSpPr txBox="1">
            <a:spLocks/>
          </p:cNvSpPr>
          <p:nvPr userDrawn="1"/>
        </p:nvSpPr>
        <p:spPr>
          <a:xfrm>
            <a:off x="6242049" y="-1"/>
            <a:ext cx="5592764" cy="498157"/>
          </a:xfrm>
          <a:prstGeom prst="rect">
            <a:avLst/>
          </a:prstGeom>
        </p:spPr>
        <p:txBody>
          <a:bodyPr vert="horz" wrap="none" lIns="0" tIns="0" rIns="0" bIns="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Smartphone Need-To-Know – November 2024 </a:t>
            </a:r>
            <a:r>
              <a:rPr lang="en-GB" dirty="0">
                <a:solidFill>
                  <a:schemeClr val="tx1"/>
                </a:solidFill>
              </a:rPr>
              <a:t>| November 2024</a:t>
            </a:r>
            <a:endParaRPr lang="en-US" dirty="0">
              <a:solidFill>
                <a:schemeClr val="tx1"/>
              </a:solidFill>
            </a:endParaRPr>
          </a:p>
        </p:txBody>
      </p:sp>
      <p:sp>
        <p:nvSpPr>
          <p:cNvPr id="4" name="Footer Placeholder 4">
            <a:extLst>
              <a:ext uri="{FF2B5EF4-FFF2-40B4-BE49-F238E27FC236}">
                <a16:creationId xmlns:a16="http://schemas.microsoft.com/office/drawing/2014/main" id="{DCB451DF-0933-ED26-4A6D-E7F683B19A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2024</a:t>
            </a:fld>
            <a:r>
              <a:rPr lang="en-US" dirty="0"/>
              <a:t>. All rights reserved. Informa Tech, a trading division of Informa PLC</a:t>
            </a:r>
            <a:endParaRPr lang="en-GB" dirty="0"/>
          </a:p>
        </p:txBody>
      </p:sp>
      <p:sp>
        <p:nvSpPr>
          <p:cNvPr id="17" name="Slide Number Placeholder 5">
            <a:extLst>
              <a:ext uri="{FF2B5EF4-FFF2-40B4-BE49-F238E27FC236}">
                <a16:creationId xmlns:a16="http://schemas.microsoft.com/office/drawing/2014/main" id="{AF1849B4-428F-3DAD-6BD4-27B3FC35912C}"/>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2B28AB8E-24F9-C9EF-4C75-C5E5393F6B26}"/>
              </a:ext>
            </a:extLst>
          </p:cNvPr>
          <p:cNvSpPr>
            <a:spLocks noGrp="1"/>
          </p:cNvSpPr>
          <p:nvPr>
            <p:ph type="title"/>
          </p:nvPr>
        </p:nvSpPr>
        <p:spPr>
          <a:xfrm>
            <a:off x="341590"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 name="Text Placeholder 1">
            <a:extLst>
              <a:ext uri="{FF2B5EF4-FFF2-40B4-BE49-F238E27FC236}">
                <a16:creationId xmlns:a16="http://schemas.microsoft.com/office/drawing/2014/main" id="{069BD909-7C0F-A085-04FD-52D504564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10952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9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5" r:id="rId20"/>
    <p:sldLayoutId id="2147483991" r:id="rId21"/>
    <p:sldLayoutId id="2147483992" r:id="rId22"/>
    <p:sldLayoutId id="2147483993" r:id="rId23"/>
    <p:sldLayoutId id="2147483994" r:id="rId24"/>
    <p:sldLayoutId id="2147483997" r:id="rId25"/>
  </p:sldLayoutIdLst>
  <p:hf sldNum="0" hdr="0" ftr="0" dt="0"/>
  <p:txStyles>
    <p:titleStyle>
      <a:lvl1pPr algn="l" defTabSz="914400" rtl="0" eaLnBrk="1" latinLnBrk="0" hangingPunct="1">
        <a:lnSpc>
          <a:spcPct val="8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3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2pPr>
      <a:lvl3pPr marL="504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648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792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31" userDrawn="1">
          <p15:clr>
            <a:srgbClr val="F26B43"/>
          </p15:clr>
        </p15:guide>
        <p15:guide id="3" pos="3896">
          <p15:clr>
            <a:srgbClr val="F26B43"/>
          </p15:clr>
        </p15:guide>
        <p15:guide id="4" pos="3782">
          <p15:clr>
            <a:srgbClr val="F26B43"/>
          </p15:clr>
        </p15:guide>
        <p15:guide id="5" pos="5007">
          <p15:clr>
            <a:srgbClr val="F26B43"/>
          </p15:clr>
        </p15:guide>
        <p15:guide id="6" pos="5121">
          <p15:clr>
            <a:srgbClr val="F26B43"/>
          </p15:clr>
        </p15:guide>
        <p15:guide id="7" pos="6231">
          <p15:clr>
            <a:srgbClr val="F26B43"/>
          </p15:clr>
        </p15:guide>
        <p15:guide id="8" pos="6344">
          <p15:clr>
            <a:srgbClr val="F26B43"/>
          </p15:clr>
        </p15:guide>
        <p15:guide id="9" pos="7455">
          <p15:clr>
            <a:srgbClr val="F26B43"/>
          </p15:clr>
        </p15:guide>
        <p15:guide id="10" pos="2670">
          <p15:clr>
            <a:srgbClr val="F26B43"/>
          </p15:clr>
        </p15:guide>
        <p15:guide id="11" pos="2556">
          <p15:clr>
            <a:srgbClr val="F26B43"/>
          </p15:clr>
        </p15:guide>
        <p15:guide id="12" pos="1445">
          <p15:clr>
            <a:srgbClr val="F26B43"/>
          </p15:clr>
        </p15:guide>
        <p15:guide id="13" pos="1331">
          <p15:clr>
            <a:srgbClr val="F26B43"/>
          </p15:clr>
        </p15:guide>
        <p15:guide id="14" pos="212" userDrawn="1">
          <p15:clr>
            <a:srgbClr val="F26B43"/>
          </p15:clr>
        </p15:guide>
        <p15:guide id="15" orient="horz" pos="3778" userDrawn="1">
          <p15:clr>
            <a:srgbClr val="F26B43"/>
          </p15:clr>
        </p15:guide>
        <p15:guide id="16" orient="horz" pos="292" userDrawn="1">
          <p15:clr>
            <a:srgbClr val="F26B43"/>
          </p15:clr>
        </p15:guide>
        <p15:guide id="17" orient="horz" pos="89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skananalyst@omdi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mdia.tech.informa.com/om124018/global-smartphone-shipment-preliminary-result--3q24" TargetMode="External"/><Relationship Id="rId7" Type="http://schemas.openxmlformats.org/officeDocument/2006/relationships/hyperlink" Target="mailto:citations@omdia.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mailto:consulting@omdia.com" TargetMode="External"/><Relationship Id="rId5" Type="http://schemas.openxmlformats.org/officeDocument/2006/relationships/hyperlink" Target="mailto:askananalyst@omdia.com" TargetMode="External"/><Relationship Id="rId4" Type="http://schemas.openxmlformats.org/officeDocument/2006/relationships/hyperlink" Target="https://omdia.tech.informa.com/om124720/qualcomm-unveiled-the-new-mobile-soc-snapdragon-8-elit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76D43-51A3-B923-E7A9-B1801B6989B4}"/>
              </a:ext>
            </a:extLst>
          </p:cNvPr>
          <p:cNvSpPr>
            <a:spLocks noGrp="1"/>
          </p:cNvSpPr>
          <p:nvPr>
            <p:ph type="body" sz="quarter" idx="12"/>
          </p:nvPr>
        </p:nvSpPr>
        <p:spPr/>
        <p:txBody>
          <a:bodyPr/>
          <a:lstStyle/>
          <a:p>
            <a:pPr lvl="1"/>
            <a:r>
              <a:rPr lang="en-DE" b="1" dirty="0"/>
              <a:t>Jusy Hong</a:t>
            </a:r>
            <a:r>
              <a:rPr lang="en-MY" b="1" dirty="0"/>
              <a:t>, </a:t>
            </a:r>
            <a:r>
              <a:rPr lang="en-US" b="1" dirty="0"/>
              <a:t>Senior</a:t>
            </a:r>
            <a:r>
              <a:rPr lang="ko-KR" altLang="en-US" b="1" dirty="0"/>
              <a:t> </a:t>
            </a:r>
            <a:r>
              <a:rPr lang="en-US" altLang="ko-KR" b="1" dirty="0"/>
              <a:t>Research</a:t>
            </a:r>
            <a:r>
              <a:rPr lang="ko-KR" altLang="en-US" b="1" dirty="0"/>
              <a:t> </a:t>
            </a:r>
            <a:r>
              <a:rPr lang="en-US" altLang="ko-KR" b="1" dirty="0"/>
              <a:t>Manager</a:t>
            </a:r>
            <a:r>
              <a:rPr lang="en-US" b="1" dirty="0"/>
              <a:t>, Components &amp; Devices – Mobile Handsets</a:t>
            </a:r>
            <a:endParaRPr lang="en-DE" b="1" dirty="0"/>
          </a:p>
          <a:p>
            <a:pPr lvl="1"/>
            <a:r>
              <a:rPr lang="en-DE" b="1" dirty="0"/>
              <a:t>Zaker Li</a:t>
            </a:r>
            <a:r>
              <a:rPr lang="en-MY" b="1" dirty="0"/>
              <a:t>, </a:t>
            </a:r>
            <a:r>
              <a:rPr lang="en-US" b="1" dirty="0"/>
              <a:t>Principal A</a:t>
            </a:r>
            <a:r>
              <a:rPr lang="en-DE" b="1" dirty="0"/>
              <a:t>n</a:t>
            </a:r>
            <a:r>
              <a:rPr lang="en-US" b="1" dirty="0"/>
              <a:t>a</a:t>
            </a:r>
            <a:r>
              <a:rPr lang="en-DE" b="1" dirty="0"/>
              <a:t>l</a:t>
            </a:r>
            <a:r>
              <a:rPr lang="en-US" b="1" dirty="0"/>
              <a:t>y</a:t>
            </a:r>
            <a:r>
              <a:rPr lang="en-DE" b="1" dirty="0"/>
              <a:t>s</a:t>
            </a:r>
            <a:r>
              <a:rPr lang="en-US" b="1" dirty="0"/>
              <a:t>t, Components &amp; Devices – Mobile Handsets</a:t>
            </a:r>
          </a:p>
          <a:p>
            <a:pPr lvl="1"/>
            <a:r>
              <a:rPr lang="en-US" altLang="ko-KR" b="1" dirty="0"/>
              <a:t>Aaron West, Senior</a:t>
            </a:r>
            <a:r>
              <a:rPr lang="en-DE" altLang="ko-KR" b="1" dirty="0"/>
              <a:t> </a:t>
            </a:r>
            <a:r>
              <a:rPr lang="en-US" altLang="ko-KR" b="1" dirty="0"/>
              <a:t>A</a:t>
            </a:r>
            <a:r>
              <a:rPr lang="en-DE" altLang="ko-KR" b="1" dirty="0"/>
              <a:t>n</a:t>
            </a:r>
            <a:r>
              <a:rPr lang="en-US" altLang="ko-KR" b="1" dirty="0"/>
              <a:t>a</a:t>
            </a:r>
            <a:r>
              <a:rPr lang="en-DE" altLang="ko-KR" b="1" dirty="0"/>
              <a:t>l</a:t>
            </a:r>
            <a:r>
              <a:rPr lang="en-US" altLang="ko-KR" b="1" dirty="0"/>
              <a:t>y</a:t>
            </a:r>
            <a:r>
              <a:rPr lang="en-DE" altLang="ko-KR" b="1" dirty="0"/>
              <a:t>s</a:t>
            </a:r>
            <a:r>
              <a:rPr lang="en-US" altLang="ko-KR" b="1" dirty="0"/>
              <a:t>t, Components &amp; Devices – Mobile Handsets</a:t>
            </a:r>
            <a:endParaRPr lang="en-GB" altLang="ko-KR" b="1" dirty="0"/>
          </a:p>
          <a:p>
            <a:pPr lvl="1"/>
            <a:r>
              <a:rPr lang="en-US" dirty="0">
                <a:hlinkClick r:id="rId3"/>
              </a:rPr>
              <a:t>askananalyst@omdia.com</a:t>
            </a:r>
            <a:r>
              <a:rPr lang="en-US" dirty="0"/>
              <a:t> </a:t>
            </a:r>
            <a:endParaRPr lang="en-DE" dirty="0"/>
          </a:p>
        </p:txBody>
      </p:sp>
      <p:sp>
        <p:nvSpPr>
          <p:cNvPr id="7" name="Title 6">
            <a:extLst>
              <a:ext uri="{FF2B5EF4-FFF2-40B4-BE49-F238E27FC236}">
                <a16:creationId xmlns:a16="http://schemas.microsoft.com/office/drawing/2014/main" id="{DCAC3F87-04E4-4AC3-BFE6-7930A35061A2}"/>
              </a:ext>
            </a:extLst>
          </p:cNvPr>
          <p:cNvSpPr>
            <a:spLocks noGrp="1"/>
          </p:cNvSpPr>
          <p:nvPr>
            <p:ph type="ctrTitle"/>
          </p:nvPr>
        </p:nvSpPr>
        <p:spPr/>
        <p:txBody>
          <a:bodyPr/>
          <a:lstStyle/>
          <a:p>
            <a:r>
              <a:rPr lang="en-US" dirty="0"/>
              <a:t>Smartphone Need-To-Know – November 2024</a:t>
            </a:r>
          </a:p>
        </p:txBody>
      </p:sp>
    </p:spTree>
    <p:extLst>
      <p:ext uri="{BB962C8B-B14F-4D97-AF65-F5344CB8AC3E}">
        <p14:creationId xmlns:p14="http://schemas.microsoft.com/office/powerpoint/2010/main" val="87902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2" y="465696"/>
            <a:ext cx="9706279" cy="3373200"/>
          </a:xfrm>
        </p:spPr>
        <p:txBody>
          <a:bodyPr anchor="b"/>
          <a:lstStyle/>
          <a:p>
            <a:r>
              <a:rPr lang="en-GB" sz="2600" dirty="0"/>
              <a:t>“Oppo announced earlier this year that it is aiming to bring generative AI to 50 million of its smartphone users globally by the end of 2024, spanning the full-range of its devices. And now with 5,860 patent applications in the AI field, it’s clear that OPPO is investing heavily in AI R&amp;D. It’s up against some of the biggest tech players, though, with Apple partnering with OpenAI and Google leading AI research in the smartphone field. Introducing AI onto low-end devices could be a key differentiator for Oppo, though.”</a:t>
            </a:r>
            <a:endParaRPr lang="en-US" sz="26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pPr>
              <a:spcBef>
                <a:spcPts val="0"/>
              </a:spcBef>
              <a:spcAft>
                <a:spcPts val="0"/>
              </a:spcAft>
            </a:pPr>
            <a:r>
              <a:rPr lang="en-US" sz="2600" dirty="0"/>
              <a:t>Zaker Li</a:t>
            </a:r>
            <a:br>
              <a:rPr lang="en-MY" sz="2600" dirty="0"/>
            </a:br>
            <a:r>
              <a:rPr lang="en-MY" sz="2600" dirty="0"/>
              <a:t>Principle Analyst</a:t>
            </a:r>
            <a:r>
              <a:rPr lang="en-US" sz="2600" dirty="0"/>
              <a:t>,</a:t>
            </a:r>
          </a:p>
          <a:p>
            <a:pPr>
              <a:spcBef>
                <a:spcPts val="0"/>
              </a:spcBef>
              <a:spcAft>
                <a:spcPts val="0"/>
              </a:spcAft>
            </a:pPr>
            <a:r>
              <a:rPr lang="en-US" sz="2600" dirty="0"/>
              <a:t>Consumer Devices</a:t>
            </a:r>
          </a:p>
        </p:txBody>
      </p:sp>
    </p:spTree>
    <p:extLst>
      <p:ext uri="{BB962C8B-B14F-4D97-AF65-F5344CB8AC3E}">
        <p14:creationId xmlns:p14="http://schemas.microsoft.com/office/powerpoint/2010/main" val="1293089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75BD-32CA-31D9-A005-2251C42A2F96}"/>
              </a:ext>
            </a:extLst>
          </p:cNvPr>
          <p:cNvSpPr>
            <a:spLocks noGrp="1"/>
          </p:cNvSpPr>
          <p:nvPr>
            <p:ph type="title"/>
          </p:nvPr>
        </p:nvSpPr>
        <p:spPr/>
        <p:txBody>
          <a:bodyPr/>
          <a:lstStyle/>
          <a:p>
            <a:r>
              <a:rPr lang="en-MY" dirty="0"/>
              <a:t>Appendix</a:t>
            </a:r>
          </a:p>
        </p:txBody>
      </p:sp>
    </p:spTree>
    <p:extLst>
      <p:ext uri="{BB962C8B-B14F-4D97-AF65-F5344CB8AC3E}">
        <p14:creationId xmlns:p14="http://schemas.microsoft.com/office/powerpoint/2010/main" val="205430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F89A0-B580-B367-78E0-3C35496FAEFB}"/>
              </a:ext>
            </a:extLst>
          </p:cNvPr>
          <p:cNvSpPr>
            <a:spLocks noGrp="1"/>
          </p:cNvSpPr>
          <p:nvPr>
            <p:ph sz="quarter" idx="10"/>
          </p:nvPr>
        </p:nvSpPr>
        <p:spPr/>
        <p:txBody>
          <a:bodyPr>
            <a:normAutofit/>
          </a:bodyPr>
          <a:lstStyle/>
          <a:p>
            <a:pPr marL="0" lvl="0" indent="0">
              <a:lnSpc>
                <a:spcPct val="110000"/>
              </a:lnSpc>
              <a:spcBef>
                <a:spcPts val="1700"/>
              </a:spcBef>
              <a:spcAft>
                <a:spcPts val="0"/>
              </a:spcAft>
              <a:buSzPct val="100000"/>
              <a:buNone/>
            </a:pPr>
            <a:r>
              <a:rPr lang="en-GB" sz="1200" b="1" dirty="0">
                <a:solidFill>
                  <a:prstClr val="black"/>
                </a:solidFill>
              </a:rPr>
              <a:t>Further reading</a:t>
            </a:r>
          </a:p>
          <a:p>
            <a:pPr marL="0" lvl="1" indent="0">
              <a:spcBef>
                <a:spcPts val="600"/>
              </a:spcBef>
              <a:spcAft>
                <a:spcPts val="0"/>
              </a:spcAft>
              <a:buNone/>
            </a:pPr>
            <a:r>
              <a:rPr lang="en-GB" sz="1200" dirty="0">
                <a:hlinkClick r:id="rId3"/>
              </a:rPr>
              <a:t>Global Smartphone Shipment Preliminary Result – 3Q24</a:t>
            </a:r>
            <a:r>
              <a:rPr lang="en-GB" sz="1200" dirty="0"/>
              <a:t>, November 2024</a:t>
            </a:r>
          </a:p>
          <a:p>
            <a:pPr marL="0" lvl="1" indent="0">
              <a:spcBef>
                <a:spcPts val="600"/>
              </a:spcBef>
              <a:spcAft>
                <a:spcPts val="0"/>
              </a:spcAft>
              <a:buNone/>
            </a:pPr>
            <a:r>
              <a:rPr lang="en-GB" sz="1200" dirty="0">
                <a:solidFill>
                  <a:prstClr val="black"/>
                </a:solidFill>
                <a:hlinkClick r:id="rId4"/>
              </a:rPr>
              <a:t>Qualcomm unveiled the new mobile SoC, Snapdragon 8 Elite</a:t>
            </a:r>
            <a:r>
              <a:rPr lang="en-GB" sz="1200" dirty="0">
                <a:solidFill>
                  <a:prstClr val="black"/>
                </a:solidFill>
              </a:rPr>
              <a:t>, October 2024</a:t>
            </a:r>
          </a:p>
          <a:p>
            <a:pPr marL="0" lvl="1" indent="0">
              <a:spcBef>
                <a:spcPts val="600"/>
              </a:spcBef>
              <a:spcAft>
                <a:spcPts val="0"/>
              </a:spcAft>
              <a:buNone/>
            </a:pPr>
            <a:endParaRPr lang="en-GB" sz="1200" dirty="0">
              <a:solidFill>
                <a:prstClr val="black"/>
              </a:solidFill>
            </a:endParaRPr>
          </a:p>
          <a:p>
            <a:pPr marL="0" lvl="1" indent="0">
              <a:spcBef>
                <a:spcPts val="600"/>
              </a:spcBef>
              <a:spcAft>
                <a:spcPts val="0"/>
              </a:spcAft>
              <a:buNone/>
            </a:pPr>
            <a:r>
              <a:rPr lang="en-GB" sz="1200" b="1" dirty="0">
                <a:solidFill>
                  <a:prstClr val="black"/>
                </a:solidFill>
              </a:rPr>
              <a:t>Authors</a:t>
            </a:r>
          </a:p>
          <a:p>
            <a:pPr marL="0" lvl="1" indent="0">
              <a:spcBef>
                <a:spcPts val="600"/>
              </a:spcBef>
              <a:spcAft>
                <a:spcPts val="0"/>
              </a:spcAft>
              <a:buNone/>
            </a:pPr>
            <a:r>
              <a:rPr lang="sv-SE" sz="1200" dirty="0"/>
              <a:t>Jusy Hong, Senior Research Manager, Components &amp; Devices – Wireless Devices</a:t>
            </a:r>
          </a:p>
          <a:p>
            <a:pPr marL="0" lvl="1" indent="0">
              <a:spcBef>
                <a:spcPts val="600"/>
              </a:spcBef>
              <a:spcAft>
                <a:spcPts val="0"/>
              </a:spcAft>
              <a:buNone/>
            </a:pPr>
            <a:r>
              <a:rPr lang="sv-SE" sz="1200" dirty="0"/>
              <a:t>Zaker Li, Principal Analyst, Components &amp; Devices – Mobile Handsets</a:t>
            </a:r>
          </a:p>
          <a:p>
            <a:pPr marL="0" lvl="1" indent="0">
              <a:spcBef>
                <a:spcPts val="600"/>
              </a:spcBef>
              <a:spcAft>
                <a:spcPts val="0"/>
              </a:spcAft>
              <a:buNone/>
            </a:pPr>
            <a:r>
              <a:rPr lang="sv-SE" altLang="ko-KR" sz="1200" dirty="0"/>
              <a:t>Aaron West, Senior Analyst, Components &amp; Devices – Mobile Handsets</a:t>
            </a:r>
          </a:p>
          <a:p>
            <a:pPr marL="0" lvl="1" indent="0">
              <a:spcBef>
                <a:spcPts val="600"/>
              </a:spcBef>
              <a:spcAft>
                <a:spcPts val="0"/>
              </a:spcAft>
              <a:buNone/>
            </a:pPr>
            <a:r>
              <a:rPr lang="en-GB" sz="1200" dirty="0">
                <a:hlinkClick r:id="rId5"/>
              </a:rPr>
              <a:t>askananalyst@omdia.com</a:t>
            </a:r>
            <a:r>
              <a:rPr lang="en-GB" sz="1200" dirty="0"/>
              <a:t> </a:t>
            </a:r>
          </a:p>
          <a:p>
            <a:pPr marL="0" lvl="1" indent="0">
              <a:spcBef>
                <a:spcPts val="600"/>
              </a:spcBef>
              <a:spcAft>
                <a:spcPts val="0"/>
              </a:spcAft>
              <a:buNone/>
            </a:pPr>
            <a:endParaRPr lang="en-GB" sz="1200" dirty="0"/>
          </a:p>
          <a:p>
            <a:pPr marL="0" lvl="1" indent="0">
              <a:lnSpc>
                <a:spcPct val="110000"/>
              </a:lnSpc>
              <a:spcAft>
                <a:spcPts val="0"/>
              </a:spcAft>
              <a:buNone/>
            </a:pPr>
            <a:r>
              <a:rPr lang="en-GB" sz="1200" b="1" dirty="0">
                <a:solidFill>
                  <a:prstClr val="black"/>
                </a:solidFill>
              </a:rPr>
              <a:t>Omdia Consulting</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We hope that this analysis will help you make informed and imaginative business decisions. If you have further requirements, Omdia's consulting team may be able to help you. For more information about Omdia's consulting capabilities, please contact us directly at </a:t>
            </a:r>
            <a:r>
              <a:rPr lang="en-GB" sz="1200" dirty="0">
                <a:solidFill>
                  <a:prstClr val="black"/>
                </a:solidFill>
                <a:hlinkClick r:id="rId6"/>
              </a:rPr>
              <a:t>consulting@omdia.com</a:t>
            </a:r>
            <a:r>
              <a:rPr lang="en-GB" sz="1200" dirty="0">
                <a:solidFill>
                  <a:prstClr val="black"/>
                </a:solidFill>
              </a:rPr>
              <a:t>.</a:t>
            </a:r>
          </a:p>
          <a:p>
            <a:pPr marL="0" lvl="1" indent="0">
              <a:lnSpc>
                <a:spcPct val="110000"/>
              </a:lnSpc>
              <a:spcAft>
                <a:spcPts val="0"/>
              </a:spcAft>
              <a:buNone/>
            </a:pPr>
            <a:endParaRPr lang="en-GB" sz="1200" dirty="0">
              <a:solidFill>
                <a:prstClr val="black"/>
              </a:solidFill>
            </a:endParaRPr>
          </a:p>
          <a:p>
            <a:pPr marL="0" lvl="1" indent="0">
              <a:lnSpc>
                <a:spcPct val="110000"/>
              </a:lnSpc>
              <a:spcAft>
                <a:spcPts val="0"/>
              </a:spcAft>
              <a:buNone/>
            </a:pPr>
            <a:r>
              <a:rPr lang="en-GB" sz="1200" b="1" dirty="0">
                <a:solidFill>
                  <a:prstClr val="black"/>
                </a:solidFill>
              </a:rPr>
              <a:t>Citation Policy</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Request external citation and usage of Omdia research and data via </a:t>
            </a:r>
            <a:r>
              <a:rPr lang="en-GB" sz="1200" dirty="0">
                <a:solidFill>
                  <a:prstClr val="black"/>
                </a:solidFill>
                <a:hlinkClick r:id="rId7"/>
              </a:rPr>
              <a:t>citations@omdia.com</a:t>
            </a:r>
            <a:r>
              <a:rPr lang="en-GB" sz="1200" dirty="0">
                <a:solidFill>
                  <a:prstClr val="black"/>
                </a:solidFill>
              </a:rPr>
              <a:t>.</a:t>
            </a:r>
          </a:p>
          <a:p>
            <a:pPr marL="0" indent="0">
              <a:buNone/>
            </a:pPr>
            <a:endParaRPr lang="en-US" sz="1200" i="0" dirty="0">
              <a:effectLst/>
            </a:endParaRPr>
          </a:p>
          <a:p>
            <a:pPr marL="0" indent="0">
              <a:buNone/>
            </a:pPr>
            <a:endParaRPr lang="en-US" sz="1200" i="0" dirty="0">
              <a:effectLst/>
            </a:endParaRPr>
          </a:p>
          <a:p>
            <a:pPr marL="0" indent="0">
              <a:buNone/>
            </a:pPr>
            <a:endParaRPr lang="en-MY" sz="1200" dirty="0"/>
          </a:p>
        </p:txBody>
      </p:sp>
      <p:sp>
        <p:nvSpPr>
          <p:cNvPr id="2" name="Title 1">
            <a:extLst>
              <a:ext uri="{FF2B5EF4-FFF2-40B4-BE49-F238E27FC236}">
                <a16:creationId xmlns:a16="http://schemas.microsoft.com/office/drawing/2014/main" id="{8279D411-A44B-ECF6-52C0-E3D180A3F25A}"/>
              </a:ext>
            </a:extLst>
          </p:cNvPr>
          <p:cNvSpPr>
            <a:spLocks noGrp="1"/>
          </p:cNvSpPr>
          <p:nvPr>
            <p:ph type="title"/>
          </p:nvPr>
        </p:nvSpPr>
        <p:spPr/>
        <p:txBody>
          <a:bodyPr/>
          <a:lstStyle/>
          <a:p>
            <a:r>
              <a:rPr lang="en-GB" dirty="0"/>
              <a:t>Appendix</a:t>
            </a:r>
            <a:endParaRPr lang="en-MY" dirty="0"/>
          </a:p>
        </p:txBody>
      </p:sp>
    </p:spTree>
    <p:extLst>
      <p:ext uri="{BB962C8B-B14F-4D97-AF65-F5344CB8AC3E}">
        <p14:creationId xmlns:p14="http://schemas.microsoft.com/office/powerpoint/2010/main" val="133896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7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2F72F-2B30-9CFD-83DC-5447CE42E330}"/>
              </a:ext>
            </a:extLst>
          </p:cNvPr>
          <p:cNvSpPr>
            <a:spLocks noGrp="1"/>
          </p:cNvSpPr>
          <p:nvPr>
            <p:ph type="title"/>
          </p:nvPr>
        </p:nvSpPr>
        <p:spPr/>
        <p:txBody>
          <a:bodyPr/>
          <a:lstStyle/>
          <a:p>
            <a:r>
              <a:rPr lang="en-US" dirty="0"/>
              <a:t>Contents</a:t>
            </a:r>
          </a:p>
        </p:txBody>
      </p:sp>
      <p:sp>
        <p:nvSpPr>
          <p:cNvPr id="4" name="Text Placeholder 3">
            <a:extLst>
              <a:ext uri="{FF2B5EF4-FFF2-40B4-BE49-F238E27FC236}">
                <a16:creationId xmlns:a16="http://schemas.microsoft.com/office/drawing/2014/main" id="{6D3D4FB7-3D99-EF9D-1365-E132B3BE26DB}"/>
              </a:ext>
            </a:extLst>
          </p:cNvPr>
          <p:cNvSpPr>
            <a:spLocks noGrp="1"/>
          </p:cNvSpPr>
          <p:nvPr>
            <p:ph type="body" sz="quarter" idx="13"/>
          </p:nvPr>
        </p:nvSpPr>
        <p:spPr/>
        <p:txBody>
          <a:bodyPr/>
          <a:lstStyle/>
          <a:p>
            <a:r>
              <a:rPr lang="en-GB" sz="1600" dirty="0"/>
              <a:t>Global smartphone market continues to grow in 3Q24, with a 6.6% increase from the previous quarter			3</a:t>
            </a:r>
          </a:p>
          <a:p>
            <a:r>
              <a:rPr lang="en-GB" sz="1600" dirty="0"/>
              <a:t>Qualcomm unveiled the new mobile SoC, Snapdragon 8 Elite 				 			5</a:t>
            </a:r>
          </a:p>
          <a:p>
            <a:r>
              <a:rPr lang="en-GB" sz="1600" dirty="0"/>
              <a:t>Apple investment into GlobalStar satellite services and local Indonesia supplier 					7</a:t>
            </a:r>
          </a:p>
          <a:p>
            <a:r>
              <a:rPr lang="en-GB" sz="1600" dirty="0"/>
              <a:t>Oppo claims on-device AI breakthrough with ‘Mixture of Experts’ AI architecture 					9</a:t>
            </a:r>
          </a:p>
        </p:txBody>
      </p:sp>
    </p:spTree>
    <p:extLst>
      <p:ext uri="{BB962C8B-B14F-4D97-AF65-F5344CB8AC3E}">
        <p14:creationId xmlns:p14="http://schemas.microsoft.com/office/powerpoint/2010/main" val="188828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5BFA72-9F05-4435-A877-F3A6A58E0003}"/>
              </a:ext>
            </a:extLst>
          </p:cNvPr>
          <p:cNvSpPr>
            <a:spLocks noGrp="1"/>
          </p:cNvSpPr>
          <p:nvPr>
            <p:ph type="title"/>
          </p:nvPr>
        </p:nvSpPr>
        <p:spPr>
          <a:xfrm>
            <a:off x="348314" y="476250"/>
            <a:ext cx="11480800" cy="735714"/>
          </a:xfrm>
        </p:spPr>
        <p:txBody>
          <a:bodyPr>
            <a:spAutoFit/>
          </a:bodyPr>
          <a:lstStyle/>
          <a:p>
            <a:r>
              <a:rPr lang="en-US" dirty="0"/>
              <a:t>Global smartphone market continues to grow in 3Q24, with a 6.6% increase from the previous quarter</a:t>
            </a:r>
            <a:endParaRPr lang="ko-KR" altLang="en-US" dirty="0"/>
          </a:p>
        </p:txBody>
      </p:sp>
      <p:graphicFrame>
        <p:nvGraphicFramePr>
          <p:cNvPr id="9" name="Content Placeholder 8">
            <a:extLst>
              <a:ext uri="{FF2B5EF4-FFF2-40B4-BE49-F238E27FC236}">
                <a16:creationId xmlns:a16="http://schemas.microsoft.com/office/drawing/2014/main" id="{7F1E705C-72B2-4498-A20A-1C45C90F6EDD}"/>
              </a:ext>
            </a:extLst>
          </p:cNvPr>
          <p:cNvGraphicFramePr>
            <a:graphicFrameLocks noGrp="1"/>
          </p:cNvGraphicFramePr>
          <p:nvPr>
            <p:ph sz="quarter" idx="10"/>
          </p:nvPr>
        </p:nvGraphicFramePr>
        <p:xfrm>
          <a:off x="347663" y="1419225"/>
          <a:ext cx="5656257" cy="4614939"/>
        </p:xfrm>
        <a:graphic>
          <a:graphicData uri="http://schemas.openxmlformats.org/drawingml/2006/table">
            <a:tbl>
              <a:tblPr bandRow="1">
                <a:tableStyleId>{D51ADE6A-740E-44AE-83CC-AE7238B6C88D}</a:tableStyleId>
              </a:tblPr>
              <a:tblGrid>
                <a:gridCol w="347301">
                  <a:extLst>
                    <a:ext uri="{9D8B030D-6E8A-4147-A177-3AD203B41FA5}">
                      <a16:colId xmlns:a16="http://schemas.microsoft.com/office/drawing/2014/main" val="884078768"/>
                    </a:ext>
                  </a:extLst>
                </a:gridCol>
                <a:gridCol w="605330">
                  <a:extLst>
                    <a:ext uri="{9D8B030D-6E8A-4147-A177-3AD203B41FA5}">
                      <a16:colId xmlns:a16="http://schemas.microsoft.com/office/drawing/2014/main" val="1288551"/>
                    </a:ext>
                  </a:extLst>
                </a:gridCol>
                <a:gridCol w="784557">
                  <a:extLst>
                    <a:ext uri="{9D8B030D-6E8A-4147-A177-3AD203B41FA5}">
                      <a16:colId xmlns:a16="http://schemas.microsoft.com/office/drawing/2014/main" val="1811921578"/>
                    </a:ext>
                  </a:extLst>
                </a:gridCol>
                <a:gridCol w="559867">
                  <a:extLst>
                    <a:ext uri="{9D8B030D-6E8A-4147-A177-3AD203B41FA5}">
                      <a16:colId xmlns:a16="http://schemas.microsoft.com/office/drawing/2014/main" val="1084771976"/>
                    </a:ext>
                  </a:extLst>
                </a:gridCol>
                <a:gridCol w="719267">
                  <a:extLst>
                    <a:ext uri="{9D8B030D-6E8A-4147-A177-3AD203B41FA5}">
                      <a16:colId xmlns:a16="http://schemas.microsoft.com/office/drawing/2014/main" val="999379975"/>
                    </a:ext>
                  </a:extLst>
                </a:gridCol>
                <a:gridCol w="400467">
                  <a:extLst>
                    <a:ext uri="{9D8B030D-6E8A-4147-A177-3AD203B41FA5}">
                      <a16:colId xmlns:a16="http://schemas.microsoft.com/office/drawing/2014/main" val="482647640"/>
                    </a:ext>
                  </a:extLst>
                </a:gridCol>
                <a:gridCol w="723658">
                  <a:extLst>
                    <a:ext uri="{9D8B030D-6E8A-4147-A177-3AD203B41FA5}">
                      <a16:colId xmlns:a16="http://schemas.microsoft.com/office/drawing/2014/main" val="2086455659"/>
                    </a:ext>
                  </a:extLst>
                </a:gridCol>
                <a:gridCol w="396076">
                  <a:extLst>
                    <a:ext uri="{9D8B030D-6E8A-4147-A177-3AD203B41FA5}">
                      <a16:colId xmlns:a16="http://schemas.microsoft.com/office/drawing/2014/main" val="3794476913"/>
                    </a:ext>
                  </a:extLst>
                </a:gridCol>
                <a:gridCol w="559867">
                  <a:extLst>
                    <a:ext uri="{9D8B030D-6E8A-4147-A177-3AD203B41FA5}">
                      <a16:colId xmlns:a16="http://schemas.microsoft.com/office/drawing/2014/main" val="1845333343"/>
                    </a:ext>
                  </a:extLst>
                </a:gridCol>
                <a:gridCol w="559867">
                  <a:extLst>
                    <a:ext uri="{9D8B030D-6E8A-4147-A177-3AD203B41FA5}">
                      <a16:colId xmlns:a16="http://schemas.microsoft.com/office/drawing/2014/main" val="1633551203"/>
                    </a:ext>
                  </a:extLst>
                </a:gridCol>
              </a:tblGrid>
              <a:tr h="374822">
                <a:tc gridSpan="10">
                  <a:txBody>
                    <a:bodyPr/>
                    <a:lstStyle/>
                    <a:p>
                      <a:pPr algn="l" fontAlgn="ctr"/>
                      <a:r>
                        <a:rPr lang="en-US" sz="1200" b="1" u="none" strike="noStrike" dirty="0">
                          <a:solidFill>
                            <a:srgbClr val="6D2CA7"/>
                          </a:solidFill>
                          <a:effectLst/>
                        </a:rPr>
                        <a:t>Quarterly results, 3Q24</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ko-KR" sz="1000" b="0" u="none" strike="noStrike" dirty="0">
                          <a:solidFill>
                            <a:srgbClr val="000000"/>
                          </a:solidFill>
                          <a:effectLst/>
                        </a:rPr>
                        <a:t>(millions of units)</a:t>
                      </a:r>
                      <a:endParaRPr lang="en-US" altLang="ko-KR" sz="1000" b="0" i="0" u="none" strike="noStrike" dirty="0">
                        <a:solidFill>
                          <a:srgbClr val="000000"/>
                        </a:solidFill>
                        <a:effectLst/>
                        <a:latin typeface="Calibri" panose="020F0502020204030204" pitchFamily="34" charset="0"/>
                      </a:endParaRPr>
                    </a:p>
                  </a:txBody>
                  <a:tcPr marL="8207" marR="8207" marT="8207"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482674658"/>
                  </a:ext>
                </a:extLst>
              </a:tr>
              <a:tr h="271387">
                <a:tc rowSpan="2">
                  <a:txBody>
                    <a:bodyPr/>
                    <a:lstStyle/>
                    <a:p>
                      <a:pPr algn="l" fontAlgn="ctr"/>
                      <a:r>
                        <a:rPr lang="en-GB" sz="1000" b="1" u="none" strike="noStrike" dirty="0">
                          <a:solidFill>
                            <a:srgbClr val="000000"/>
                          </a:solidFill>
                          <a:effectLst/>
                        </a:rPr>
                        <a:t>Rank</a:t>
                      </a:r>
                      <a:endParaRPr lang="en-GB" sz="1000" b="1"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rowSpan="2">
                  <a:txBody>
                    <a:bodyPr/>
                    <a:lstStyle/>
                    <a:p>
                      <a:pPr algn="l" fontAlgn="ctr"/>
                      <a:r>
                        <a:rPr lang="en-GB" sz="1000" b="1" u="none" strike="noStrike" dirty="0">
                          <a:solidFill>
                            <a:srgbClr val="000000"/>
                          </a:solidFill>
                          <a:effectLst/>
                        </a:rPr>
                        <a:t>OEM</a:t>
                      </a:r>
                      <a:endParaRPr lang="en-GB" sz="1000" b="1"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gridSpan="2">
                  <a:txBody>
                    <a:bodyPr/>
                    <a:lstStyle/>
                    <a:p>
                      <a:pPr marL="0" algn="ctr" defTabSz="914400" rtl="0" eaLnBrk="1" fontAlgn="ctr" latinLnBrk="0" hangingPunct="1"/>
                      <a:r>
                        <a:rPr lang="en-GB" sz="1000" b="1" i="0" u="none" strike="noStrike" kern="1200" dirty="0">
                          <a:solidFill>
                            <a:srgbClr val="000000"/>
                          </a:solidFill>
                          <a:effectLst/>
                          <a:latin typeface="+mn-lt"/>
                          <a:ea typeface="+mn-ea"/>
                          <a:cs typeface="+mn-cs"/>
                        </a:rPr>
                        <a:t>3Q'24</a:t>
                      </a:r>
                    </a:p>
                  </a:txBody>
                  <a:tcPr marL="9525" marR="9525" marT="9525" marB="0" anchor="ctr"/>
                </a:tc>
                <a:tc hMerge="1">
                  <a:txBody>
                    <a:bodyPr/>
                    <a:lstStyle/>
                    <a:p>
                      <a:pPr latinLnBrk="1"/>
                      <a:endParaRPr lang="ko-KR" altLang="en-US"/>
                    </a:p>
                  </a:txBody>
                  <a:tcPr/>
                </a:tc>
                <a:tc gridSpan="2">
                  <a:txBody>
                    <a:bodyPr/>
                    <a:lstStyle/>
                    <a:p>
                      <a:pPr marL="0" algn="ctr" defTabSz="914400" rtl="0" eaLnBrk="1" fontAlgn="ctr" latinLnBrk="0" hangingPunct="1"/>
                      <a:r>
                        <a:rPr lang="en-GB" sz="1000" b="1" i="0" u="none" strike="noStrike" kern="1200">
                          <a:solidFill>
                            <a:srgbClr val="000000"/>
                          </a:solidFill>
                          <a:effectLst/>
                          <a:latin typeface="+mn-lt"/>
                          <a:ea typeface="+mn-ea"/>
                          <a:cs typeface="+mn-cs"/>
                        </a:rPr>
                        <a:t>2Q'24</a:t>
                      </a:r>
                    </a:p>
                  </a:txBody>
                  <a:tcPr marL="9525" marR="9525" marT="9525" marB="0" anchor="ctr"/>
                </a:tc>
                <a:tc hMerge="1">
                  <a:txBody>
                    <a:bodyPr/>
                    <a:lstStyle/>
                    <a:p>
                      <a:pPr latinLnBrk="1"/>
                      <a:endParaRPr lang="ko-KR" altLang="en-US"/>
                    </a:p>
                  </a:txBody>
                  <a:tcPr/>
                </a:tc>
                <a:tc gridSpan="2">
                  <a:txBody>
                    <a:bodyPr/>
                    <a:lstStyle/>
                    <a:p>
                      <a:pPr marL="0" algn="ctr" defTabSz="914400" rtl="0" eaLnBrk="1" fontAlgn="ctr" latinLnBrk="0" hangingPunct="1"/>
                      <a:r>
                        <a:rPr lang="en-GB" sz="1000" b="1" i="0" u="none" strike="noStrike" kern="1200" dirty="0">
                          <a:solidFill>
                            <a:srgbClr val="000000"/>
                          </a:solidFill>
                          <a:effectLst/>
                          <a:latin typeface="+mn-lt"/>
                          <a:ea typeface="+mn-ea"/>
                          <a:cs typeface="+mn-cs"/>
                        </a:rPr>
                        <a:t>3Q'23</a:t>
                      </a:r>
                    </a:p>
                  </a:txBody>
                  <a:tcPr marL="9525" marR="9525" marT="9525" marB="0" anchor="ctr"/>
                </a:tc>
                <a:tc hMerge="1">
                  <a:txBody>
                    <a:bodyPr/>
                    <a:lstStyle/>
                    <a:p>
                      <a:pPr latinLnBrk="1"/>
                      <a:endParaRPr lang="ko-KR" altLang="en-US"/>
                    </a:p>
                  </a:txBody>
                  <a:tcPr/>
                </a:tc>
                <a:tc rowSpan="2">
                  <a:txBody>
                    <a:bodyPr/>
                    <a:lstStyle/>
                    <a:p>
                      <a:pPr algn="r" fontAlgn="ctr"/>
                      <a:r>
                        <a:rPr lang="en-GB" sz="1000" b="1" u="none" strike="noStrike" dirty="0">
                          <a:solidFill>
                            <a:srgbClr val="000000"/>
                          </a:solidFill>
                          <a:effectLst/>
                        </a:rPr>
                        <a:t>QoQ</a:t>
                      </a:r>
                      <a:endParaRPr lang="en-GB" sz="1000" b="1"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rowSpan="2">
                  <a:txBody>
                    <a:bodyPr/>
                    <a:lstStyle/>
                    <a:p>
                      <a:pPr algn="r" fontAlgn="ctr"/>
                      <a:r>
                        <a:rPr lang="en-GB" sz="1000" b="1" u="none" strike="noStrike">
                          <a:solidFill>
                            <a:srgbClr val="000000"/>
                          </a:solidFill>
                          <a:effectLst/>
                        </a:rPr>
                        <a:t>YoY</a:t>
                      </a:r>
                      <a:endParaRPr lang="en-GB"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extLst>
                  <a:ext uri="{0D108BD9-81ED-4DB2-BD59-A6C34878D82A}">
                    <a16:rowId xmlns:a16="http://schemas.microsoft.com/office/drawing/2014/main" val="3439534504"/>
                  </a:ext>
                </a:extLst>
              </a:tr>
              <a:tr h="259627">
                <a:tc vMerge="1">
                  <a:txBody>
                    <a:bodyPr/>
                    <a:lstStyle/>
                    <a:p>
                      <a:pPr latinLnBrk="1"/>
                      <a:endParaRPr lang="ko-KR" altLang="en-US"/>
                    </a:p>
                  </a:txBody>
                  <a:tcPr/>
                </a:tc>
                <a:tc vMerge="1">
                  <a:txBody>
                    <a:bodyPr/>
                    <a:lstStyle/>
                    <a:p>
                      <a:pPr latinLnBrk="1"/>
                      <a:endParaRPr lang="ko-KR" altLang="en-US"/>
                    </a:p>
                  </a:txBody>
                  <a:tcPr/>
                </a:tc>
                <a:tc>
                  <a:txBody>
                    <a:bodyPr/>
                    <a:lstStyle/>
                    <a:p>
                      <a:pPr marL="0" algn="ctr" defTabSz="914400" rtl="0" eaLnBrk="1" fontAlgn="ctr" latinLnBrk="0" hangingPunct="1"/>
                      <a:r>
                        <a:rPr lang="en-GB" sz="1000" b="1" i="0" u="none" strike="noStrike" kern="1200" dirty="0">
                          <a:solidFill>
                            <a:srgbClr val="000000"/>
                          </a:solidFill>
                          <a:effectLst/>
                          <a:latin typeface="+mn-lt"/>
                          <a:ea typeface="+mn-ea"/>
                          <a:cs typeface="+mn-cs"/>
                        </a:rPr>
                        <a:t>Shipment</a:t>
                      </a:r>
                    </a:p>
                  </a:txBody>
                  <a:tcPr marL="9525" marR="9525" marT="9525" marB="0" anchor="ctr"/>
                </a:tc>
                <a:tc>
                  <a:txBody>
                    <a:bodyPr/>
                    <a:lstStyle/>
                    <a:p>
                      <a:pPr marL="0" algn="ctr" defTabSz="914400" rtl="0" eaLnBrk="1" fontAlgn="ctr" latinLnBrk="0" hangingPunct="1"/>
                      <a:r>
                        <a:rPr lang="en-GB" sz="1000" b="1" i="0" u="none" strike="noStrike" kern="1200">
                          <a:solidFill>
                            <a:srgbClr val="000000"/>
                          </a:solidFill>
                          <a:effectLst/>
                          <a:latin typeface="+mn-lt"/>
                          <a:ea typeface="+mn-ea"/>
                          <a:cs typeface="+mn-cs"/>
                        </a:rPr>
                        <a:t>M/S</a:t>
                      </a:r>
                    </a:p>
                  </a:txBody>
                  <a:tcPr marL="9525" marR="9525" marT="9525" marB="0" anchor="ctr"/>
                </a:tc>
                <a:tc>
                  <a:txBody>
                    <a:bodyPr/>
                    <a:lstStyle/>
                    <a:p>
                      <a:pPr marL="0" algn="ctr" defTabSz="914400" rtl="0" eaLnBrk="1" fontAlgn="ctr" latinLnBrk="0" hangingPunct="1"/>
                      <a:r>
                        <a:rPr lang="en-GB" sz="1000" b="1" i="0" u="none" strike="noStrike" kern="1200">
                          <a:solidFill>
                            <a:srgbClr val="000000"/>
                          </a:solidFill>
                          <a:effectLst/>
                          <a:latin typeface="+mn-lt"/>
                          <a:ea typeface="+mn-ea"/>
                          <a:cs typeface="+mn-cs"/>
                        </a:rPr>
                        <a:t>Shipment</a:t>
                      </a:r>
                    </a:p>
                  </a:txBody>
                  <a:tcPr marL="9525" marR="9525" marT="9525" marB="0" anchor="ctr"/>
                </a:tc>
                <a:tc>
                  <a:txBody>
                    <a:bodyPr/>
                    <a:lstStyle/>
                    <a:p>
                      <a:pPr marL="0" algn="ctr" defTabSz="914400" rtl="0" eaLnBrk="1" fontAlgn="ctr" latinLnBrk="0" hangingPunct="1"/>
                      <a:r>
                        <a:rPr lang="en-GB" sz="1000" b="1" i="0" u="none" strike="noStrike" kern="1200">
                          <a:solidFill>
                            <a:srgbClr val="000000"/>
                          </a:solidFill>
                          <a:effectLst/>
                          <a:latin typeface="+mn-lt"/>
                          <a:ea typeface="+mn-ea"/>
                          <a:cs typeface="+mn-cs"/>
                        </a:rPr>
                        <a:t>M/S</a:t>
                      </a:r>
                    </a:p>
                  </a:txBody>
                  <a:tcPr marL="9525" marR="9525" marT="9525" marB="0" anchor="ctr"/>
                </a:tc>
                <a:tc>
                  <a:txBody>
                    <a:bodyPr/>
                    <a:lstStyle/>
                    <a:p>
                      <a:pPr marL="0" algn="ctr" defTabSz="914400" rtl="0" eaLnBrk="1" fontAlgn="ctr" latinLnBrk="0" hangingPunct="1"/>
                      <a:r>
                        <a:rPr lang="en-GB" sz="1000" b="1" i="0" u="none" strike="noStrike" kern="1200" dirty="0">
                          <a:solidFill>
                            <a:srgbClr val="000000"/>
                          </a:solidFill>
                          <a:effectLst/>
                          <a:latin typeface="+mn-lt"/>
                          <a:ea typeface="+mn-ea"/>
                          <a:cs typeface="+mn-cs"/>
                        </a:rPr>
                        <a:t>Shipment</a:t>
                      </a:r>
                    </a:p>
                  </a:txBody>
                  <a:tcPr marL="9525" marR="9525" marT="9525" marB="0" anchor="ctr"/>
                </a:tc>
                <a:tc>
                  <a:txBody>
                    <a:bodyPr/>
                    <a:lstStyle/>
                    <a:p>
                      <a:pPr marL="0" algn="ctr" defTabSz="914400" rtl="0" eaLnBrk="1" fontAlgn="ctr" latinLnBrk="0" hangingPunct="1"/>
                      <a:r>
                        <a:rPr lang="en-GB" sz="1000" b="1" i="0" u="none" strike="noStrike" kern="1200" dirty="0">
                          <a:solidFill>
                            <a:srgbClr val="000000"/>
                          </a:solidFill>
                          <a:effectLst/>
                          <a:latin typeface="+mn-lt"/>
                          <a:ea typeface="+mn-ea"/>
                          <a:cs typeface="+mn-cs"/>
                        </a:rPr>
                        <a:t>M/S</a:t>
                      </a:r>
                    </a:p>
                  </a:txBody>
                  <a:tcPr marL="9525" marR="9525" marT="9525" marB="0" anchor="ct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2994745862"/>
                  </a:ext>
                </a:extLst>
              </a:tr>
              <a:tr h="271387">
                <a:tc>
                  <a:txBody>
                    <a:bodyPr/>
                    <a:lstStyle/>
                    <a:p>
                      <a:pPr algn="l" fontAlgn="ctr"/>
                      <a:r>
                        <a:rPr lang="en-US" altLang="ko-KR" sz="1000" b="1" u="none" strike="noStrike" dirty="0">
                          <a:solidFill>
                            <a:srgbClr val="000000"/>
                          </a:solidFill>
                          <a:effectLst/>
                        </a:rPr>
                        <a:t>1</a:t>
                      </a:r>
                      <a:endParaRPr lang="en-US" altLang="ko-KR" sz="1000" b="1"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l" fontAlgn="ctr"/>
                      <a:r>
                        <a:rPr lang="en-GB" sz="1000" b="1" u="none" strike="noStrike">
                          <a:solidFill>
                            <a:srgbClr val="000000"/>
                          </a:solidFill>
                          <a:effectLst/>
                        </a:rPr>
                        <a:t>Samsung</a:t>
                      </a:r>
                      <a:endParaRPr lang="en-GB"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dirty="0">
                          <a:solidFill>
                            <a:srgbClr val="000000"/>
                          </a:solidFill>
                          <a:effectLst/>
                        </a:rPr>
                        <a:t>57.5 </a:t>
                      </a:r>
                      <a:endParaRPr lang="en-US" altLang="ko-KR" sz="1000" b="0"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dirty="0">
                          <a:solidFill>
                            <a:srgbClr val="000000"/>
                          </a:solidFill>
                          <a:effectLst/>
                        </a:rPr>
                        <a:t>19%</a:t>
                      </a:r>
                      <a:endParaRPr lang="en-US" altLang="ko-KR" sz="1000" b="0"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dirty="0">
                          <a:solidFill>
                            <a:srgbClr val="000000"/>
                          </a:solidFill>
                          <a:effectLst/>
                        </a:rPr>
                        <a:t>53.7 </a:t>
                      </a:r>
                      <a:endParaRPr lang="en-US" altLang="ko-KR" sz="1000" b="0"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dirty="0">
                          <a:solidFill>
                            <a:srgbClr val="000000"/>
                          </a:solidFill>
                          <a:effectLst/>
                        </a:rPr>
                        <a:t>18%</a:t>
                      </a:r>
                      <a:endParaRPr lang="en-US" altLang="ko-KR" sz="1000" b="0"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58.5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19%</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7.0%</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-1.7%</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extLst>
                  <a:ext uri="{0D108BD9-81ED-4DB2-BD59-A6C34878D82A}">
                    <a16:rowId xmlns:a16="http://schemas.microsoft.com/office/drawing/2014/main" val="115062326"/>
                  </a:ext>
                </a:extLst>
              </a:tr>
              <a:tr h="271387">
                <a:tc>
                  <a:txBody>
                    <a:bodyPr/>
                    <a:lstStyle/>
                    <a:p>
                      <a:pPr algn="l" fontAlgn="ctr"/>
                      <a:r>
                        <a:rPr lang="en-US" altLang="ko-KR" sz="1000" b="1" u="none" strike="noStrike" dirty="0">
                          <a:solidFill>
                            <a:srgbClr val="000000"/>
                          </a:solidFill>
                          <a:effectLst/>
                        </a:rPr>
                        <a:t>2</a:t>
                      </a:r>
                      <a:endParaRPr lang="en-US" altLang="ko-KR" sz="1000" b="1"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l" fontAlgn="ctr"/>
                      <a:r>
                        <a:rPr lang="en-GB" sz="1000" b="1" u="none" strike="noStrike">
                          <a:solidFill>
                            <a:srgbClr val="000000"/>
                          </a:solidFill>
                          <a:effectLst/>
                        </a:rPr>
                        <a:t>Apple</a:t>
                      </a:r>
                      <a:endParaRPr lang="en-GB"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54.5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18%</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45.6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16%</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53.4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18%</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19.4%</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2.0%</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extLst>
                  <a:ext uri="{0D108BD9-81ED-4DB2-BD59-A6C34878D82A}">
                    <a16:rowId xmlns:a16="http://schemas.microsoft.com/office/drawing/2014/main" val="2530664272"/>
                  </a:ext>
                </a:extLst>
              </a:tr>
              <a:tr h="271387">
                <a:tc>
                  <a:txBody>
                    <a:bodyPr/>
                    <a:lstStyle/>
                    <a:p>
                      <a:pPr algn="l" fontAlgn="ctr"/>
                      <a:r>
                        <a:rPr lang="en-US" altLang="ko-KR" sz="1000" b="1" u="none" strike="noStrike" dirty="0">
                          <a:solidFill>
                            <a:srgbClr val="000000"/>
                          </a:solidFill>
                          <a:effectLst/>
                        </a:rPr>
                        <a:t>3</a:t>
                      </a:r>
                      <a:endParaRPr lang="en-US" altLang="ko-KR" sz="1000" b="1"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l" fontAlgn="ctr"/>
                      <a:r>
                        <a:rPr lang="en-GB" sz="1000" b="1" u="none" strike="noStrike">
                          <a:solidFill>
                            <a:srgbClr val="000000"/>
                          </a:solidFill>
                          <a:effectLst/>
                        </a:rPr>
                        <a:t>Xiaomi</a:t>
                      </a:r>
                      <a:endParaRPr lang="en-GB"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42.8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14%</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42.3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15%</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41.8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14%</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1.3%</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2.5%</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extLst>
                  <a:ext uri="{0D108BD9-81ED-4DB2-BD59-A6C34878D82A}">
                    <a16:rowId xmlns:a16="http://schemas.microsoft.com/office/drawing/2014/main" val="2562576739"/>
                  </a:ext>
                </a:extLst>
              </a:tr>
              <a:tr h="271387">
                <a:tc>
                  <a:txBody>
                    <a:bodyPr/>
                    <a:lstStyle/>
                    <a:p>
                      <a:pPr algn="l" fontAlgn="ctr"/>
                      <a:r>
                        <a:rPr lang="en-US" altLang="ko-KR" sz="1000" b="1" u="none" strike="noStrike" dirty="0">
                          <a:solidFill>
                            <a:srgbClr val="000000"/>
                          </a:solidFill>
                          <a:effectLst/>
                        </a:rPr>
                        <a:t>4</a:t>
                      </a:r>
                      <a:endParaRPr lang="en-US" altLang="ko-KR" sz="1000" b="1"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l" fontAlgn="ctr"/>
                      <a:r>
                        <a:rPr lang="en-GB" sz="1000" b="1" u="none" strike="noStrike">
                          <a:solidFill>
                            <a:srgbClr val="000000"/>
                          </a:solidFill>
                          <a:effectLst/>
                        </a:rPr>
                        <a:t>Oppo Group</a:t>
                      </a:r>
                      <a:endParaRPr lang="en-GB"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28.6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9%</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25.2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9%</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26.6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9%</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13.5%</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7.5%</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extLst>
                  <a:ext uri="{0D108BD9-81ED-4DB2-BD59-A6C34878D82A}">
                    <a16:rowId xmlns:a16="http://schemas.microsoft.com/office/drawing/2014/main" val="3048647959"/>
                  </a:ext>
                </a:extLst>
              </a:tr>
              <a:tr h="271387">
                <a:tc>
                  <a:txBody>
                    <a:bodyPr/>
                    <a:lstStyle/>
                    <a:p>
                      <a:pPr algn="l" fontAlgn="ctr"/>
                      <a:r>
                        <a:rPr lang="en-US" altLang="ko-KR" sz="1000" b="1" u="none" strike="noStrike" dirty="0">
                          <a:solidFill>
                            <a:srgbClr val="000000"/>
                          </a:solidFill>
                          <a:effectLst/>
                        </a:rPr>
                        <a:t>5</a:t>
                      </a:r>
                      <a:endParaRPr lang="en-US" altLang="ko-KR" sz="1000" b="1"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l" fontAlgn="ctr"/>
                      <a:r>
                        <a:rPr lang="en-GB" sz="1000" b="1" u="none" strike="noStrike">
                          <a:solidFill>
                            <a:srgbClr val="000000"/>
                          </a:solidFill>
                          <a:effectLst/>
                        </a:rPr>
                        <a:t>vivo</a:t>
                      </a:r>
                      <a:endParaRPr lang="en-GB"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27.2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9%</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26.0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9%</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22.6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7%</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4.7%</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20.4%</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extLst>
                  <a:ext uri="{0D108BD9-81ED-4DB2-BD59-A6C34878D82A}">
                    <a16:rowId xmlns:a16="http://schemas.microsoft.com/office/drawing/2014/main" val="3949907283"/>
                  </a:ext>
                </a:extLst>
              </a:tr>
              <a:tr h="271387">
                <a:tc>
                  <a:txBody>
                    <a:bodyPr/>
                    <a:lstStyle/>
                    <a:p>
                      <a:pPr algn="l" fontAlgn="ctr"/>
                      <a:r>
                        <a:rPr lang="en-US" altLang="ko-KR" sz="1000" b="1" u="none" strike="noStrike" dirty="0">
                          <a:solidFill>
                            <a:srgbClr val="000000"/>
                          </a:solidFill>
                          <a:effectLst/>
                        </a:rPr>
                        <a:t>6</a:t>
                      </a:r>
                      <a:endParaRPr lang="en-US" altLang="ko-KR" sz="1000" b="1"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l" fontAlgn="ctr"/>
                      <a:r>
                        <a:rPr lang="en-GB" sz="1000" b="1" u="none" strike="noStrike">
                          <a:solidFill>
                            <a:srgbClr val="000000"/>
                          </a:solidFill>
                          <a:effectLst/>
                        </a:rPr>
                        <a:t>Transsion</a:t>
                      </a:r>
                      <a:endParaRPr lang="en-GB"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25.5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8%</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25.5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9%</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27.1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9%</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0.0%</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-5.9%</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extLst>
                  <a:ext uri="{0D108BD9-81ED-4DB2-BD59-A6C34878D82A}">
                    <a16:rowId xmlns:a16="http://schemas.microsoft.com/office/drawing/2014/main" val="1317042187"/>
                  </a:ext>
                </a:extLst>
              </a:tr>
              <a:tr h="271387">
                <a:tc>
                  <a:txBody>
                    <a:bodyPr/>
                    <a:lstStyle/>
                    <a:p>
                      <a:pPr algn="l" fontAlgn="ctr"/>
                      <a:r>
                        <a:rPr lang="en-US" altLang="ko-KR" sz="1000" b="1" u="none" strike="noStrike" dirty="0">
                          <a:solidFill>
                            <a:srgbClr val="000000"/>
                          </a:solidFill>
                          <a:effectLst/>
                        </a:rPr>
                        <a:t>7</a:t>
                      </a:r>
                      <a:endParaRPr lang="en-US" altLang="ko-KR" sz="1000" b="1"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l" fontAlgn="ctr"/>
                      <a:r>
                        <a:rPr lang="en-GB" sz="1000" b="1" u="none" strike="noStrike">
                          <a:solidFill>
                            <a:srgbClr val="000000"/>
                          </a:solidFill>
                          <a:effectLst/>
                        </a:rPr>
                        <a:t>Motorola</a:t>
                      </a:r>
                      <a:endParaRPr lang="en-GB"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15.4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5%</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13.5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5%</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11.2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4%</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13.9%</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37.3%</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extLst>
                  <a:ext uri="{0D108BD9-81ED-4DB2-BD59-A6C34878D82A}">
                    <a16:rowId xmlns:a16="http://schemas.microsoft.com/office/drawing/2014/main" val="3965936253"/>
                  </a:ext>
                </a:extLst>
              </a:tr>
              <a:tr h="271387">
                <a:tc>
                  <a:txBody>
                    <a:bodyPr/>
                    <a:lstStyle/>
                    <a:p>
                      <a:pPr algn="l" fontAlgn="ctr"/>
                      <a:r>
                        <a:rPr lang="en-US" altLang="ko-KR" sz="1000" b="1" u="none" strike="noStrike" dirty="0">
                          <a:solidFill>
                            <a:srgbClr val="000000"/>
                          </a:solidFill>
                          <a:effectLst/>
                        </a:rPr>
                        <a:t>8</a:t>
                      </a:r>
                      <a:endParaRPr lang="en-US" altLang="ko-KR" sz="1000" b="1"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l" fontAlgn="ctr"/>
                      <a:r>
                        <a:rPr lang="en-GB" sz="1000" b="1" u="none" strike="noStrike">
                          <a:solidFill>
                            <a:srgbClr val="000000"/>
                          </a:solidFill>
                          <a:effectLst/>
                        </a:rPr>
                        <a:t>Honor</a:t>
                      </a:r>
                      <a:endParaRPr lang="en-GB"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14.9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5%</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15.5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5%</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15.8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5%</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-3.7%</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-5.6%</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extLst>
                  <a:ext uri="{0D108BD9-81ED-4DB2-BD59-A6C34878D82A}">
                    <a16:rowId xmlns:a16="http://schemas.microsoft.com/office/drawing/2014/main" val="3484441645"/>
                  </a:ext>
                </a:extLst>
              </a:tr>
              <a:tr h="271387">
                <a:tc>
                  <a:txBody>
                    <a:bodyPr/>
                    <a:lstStyle/>
                    <a:p>
                      <a:pPr algn="l" fontAlgn="ctr"/>
                      <a:r>
                        <a:rPr lang="en-US" altLang="ko-KR" sz="1000" b="1" u="none" strike="noStrike" dirty="0">
                          <a:solidFill>
                            <a:srgbClr val="000000"/>
                          </a:solidFill>
                          <a:effectLst/>
                        </a:rPr>
                        <a:t>9</a:t>
                      </a:r>
                      <a:endParaRPr lang="en-US" altLang="ko-KR" sz="1000" b="1"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l" fontAlgn="ctr"/>
                      <a:r>
                        <a:rPr lang="en-GB" sz="1000" b="1" u="none" strike="noStrike">
                          <a:solidFill>
                            <a:srgbClr val="000000"/>
                          </a:solidFill>
                          <a:effectLst/>
                        </a:rPr>
                        <a:t>Realme</a:t>
                      </a:r>
                      <a:endParaRPr lang="en-GB"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13.7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4%</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12.3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4%</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11.4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4%</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11.3%</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20.6%</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extLst>
                  <a:ext uri="{0D108BD9-81ED-4DB2-BD59-A6C34878D82A}">
                    <a16:rowId xmlns:a16="http://schemas.microsoft.com/office/drawing/2014/main" val="4036338221"/>
                  </a:ext>
                </a:extLst>
              </a:tr>
              <a:tr h="271387">
                <a:tc>
                  <a:txBody>
                    <a:bodyPr/>
                    <a:lstStyle/>
                    <a:p>
                      <a:pPr algn="l" fontAlgn="ctr"/>
                      <a:r>
                        <a:rPr lang="en-US" altLang="ko-KR" sz="1000" b="1" u="none" strike="noStrike" dirty="0">
                          <a:solidFill>
                            <a:srgbClr val="000000"/>
                          </a:solidFill>
                          <a:effectLst/>
                        </a:rPr>
                        <a:t>10</a:t>
                      </a:r>
                      <a:endParaRPr lang="en-US" altLang="ko-KR" sz="1000" b="1"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l" fontAlgn="ctr"/>
                      <a:r>
                        <a:rPr lang="en-GB" sz="1000" b="1" u="none" strike="noStrike">
                          <a:solidFill>
                            <a:srgbClr val="000000"/>
                          </a:solidFill>
                          <a:effectLst/>
                        </a:rPr>
                        <a:t>Huawei</a:t>
                      </a:r>
                      <a:endParaRPr lang="en-GB"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11.5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4%</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11.7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4%</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10.7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4%</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-1.7%</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7.5%</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extLst>
                  <a:ext uri="{0D108BD9-81ED-4DB2-BD59-A6C34878D82A}">
                    <a16:rowId xmlns:a16="http://schemas.microsoft.com/office/drawing/2014/main" val="2647896183"/>
                  </a:ext>
                </a:extLst>
              </a:tr>
              <a:tr h="271387">
                <a:tc>
                  <a:txBody>
                    <a:bodyPr/>
                    <a:lstStyle/>
                    <a:p>
                      <a:pPr algn="l" fontAlgn="ctr"/>
                      <a:r>
                        <a:rPr lang="ko-KR" altLang="en-US" sz="1000" b="1" u="none" strike="noStrike">
                          <a:solidFill>
                            <a:srgbClr val="000000"/>
                          </a:solidFill>
                          <a:effectLst/>
                        </a:rPr>
                        <a:t>　</a:t>
                      </a:r>
                      <a:endParaRPr lang="ko-KR" altLang="en-US"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l" fontAlgn="ctr"/>
                      <a:r>
                        <a:rPr lang="en-GB" sz="1000" b="1" u="none" strike="noStrike">
                          <a:solidFill>
                            <a:srgbClr val="000000"/>
                          </a:solidFill>
                          <a:effectLst/>
                        </a:rPr>
                        <a:t>Others</a:t>
                      </a:r>
                      <a:endParaRPr lang="en-GB"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18.3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6%</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19.4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7%</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22.9 </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8%</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-5.8%</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0" u="none" strike="noStrike">
                          <a:solidFill>
                            <a:srgbClr val="000000"/>
                          </a:solidFill>
                          <a:effectLst/>
                        </a:rPr>
                        <a:t>-20.2%</a:t>
                      </a:r>
                      <a:endParaRPr lang="en-US" altLang="ko-KR" sz="1000" b="0"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extLst>
                  <a:ext uri="{0D108BD9-81ED-4DB2-BD59-A6C34878D82A}">
                    <a16:rowId xmlns:a16="http://schemas.microsoft.com/office/drawing/2014/main" val="3027362629"/>
                  </a:ext>
                </a:extLst>
              </a:tr>
              <a:tr h="271387">
                <a:tc>
                  <a:txBody>
                    <a:bodyPr/>
                    <a:lstStyle/>
                    <a:p>
                      <a:pPr algn="l" fontAlgn="ctr"/>
                      <a:r>
                        <a:rPr lang="ko-KR" altLang="en-US" sz="1000" b="1" u="none" strike="noStrike">
                          <a:solidFill>
                            <a:srgbClr val="000000"/>
                          </a:solidFill>
                          <a:effectLst/>
                        </a:rPr>
                        <a:t>　</a:t>
                      </a:r>
                      <a:endParaRPr lang="ko-KR" altLang="en-US"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l" fontAlgn="ctr"/>
                      <a:r>
                        <a:rPr lang="en-GB" sz="1000" b="1" u="none" strike="noStrike">
                          <a:solidFill>
                            <a:srgbClr val="000000"/>
                          </a:solidFill>
                          <a:effectLst/>
                        </a:rPr>
                        <a:t>Total</a:t>
                      </a:r>
                      <a:endParaRPr lang="en-GB"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1" u="none" strike="noStrike">
                          <a:solidFill>
                            <a:srgbClr val="000000"/>
                          </a:solidFill>
                          <a:effectLst/>
                        </a:rPr>
                        <a:t>309.9 </a:t>
                      </a:r>
                      <a:endParaRPr lang="en-US" altLang="ko-KR"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1" u="none" strike="noStrike">
                          <a:solidFill>
                            <a:srgbClr val="000000"/>
                          </a:solidFill>
                          <a:effectLst/>
                        </a:rPr>
                        <a:t>100%</a:t>
                      </a:r>
                      <a:endParaRPr lang="en-US" altLang="ko-KR"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1" u="none" strike="noStrike">
                          <a:solidFill>
                            <a:srgbClr val="000000"/>
                          </a:solidFill>
                          <a:effectLst/>
                        </a:rPr>
                        <a:t>290.8 </a:t>
                      </a:r>
                      <a:endParaRPr lang="en-US" altLang="ko-KR"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1" u="none" strike="noStrike">
                          <a:solidFill>
                            <a:srgbClr val="000000"/>
                          </a:solidFill>
                          <a:effectLst/>
                        </a:rPr>
                        <a:t>100%</a:t>
                      </a:r>
                      <a:endParaRPr lang="en-US" altLang="ko-KR"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1" u="none" strike="noStrike">
                          <a:solidFill>
                            <a:srgbClr val="000000"/>
                          </a:solidFill>
                          <a:effectLst/>
                        </a:rPr>
                        <a:t>302.0 </a:t>
                      </a:r>
                      <a:endParaRPr lang="en-US" altLang="ko-KR"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1" u="none" strike="noStrike">
                          <a:solidFill>
                            <a:srgbClr val="000000"/>
                          </a:solidFill>
                          <a:effectLst/>
                        </a:rPr>
                        <a:t>100%</a:t>
                      </a:r>
                      <a:endParaRPr lang="en-US" altLang="ko-KR"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1" u="none" strike="noStrike">
                          <a:solidFill>
                            <a:srgbClr val="000000"/>
                          </a:solidFill>
                          <a:effectLst/>
                        </a:rPr>
                        <a:t>6.6%</a:t>
                      </a:r>
                      <a:endParaRPr lang="en-US" altLang="ko-KR" sz="1000" b="1" i="0" u="none" strike="noStrike">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tc>
                  <a:txBody>
                    <a:bodyPr/>
                    <a:lstStyle/>
                    <a:p>
                      <a:pPr algn="r" fontAlgn="ctr"/>
                      <a:r>
                        <a:rPr lang="en-US" altLang="ko-KR" sz="1000" b="1" u="none" strike="noStrike" dirty="0">
                          <a:solidFill>
                            <a:srgbClr val="000000"/>
                          </a:solidFill>
                          <a:effectLst/>
                        </a:rPr>
                        <a:t>2.6%</a:t>
                      </a:r>
                      <a:endParaRPr lang="en-US" altLang="ko-KR" sz="1000" b="1" i="0" u="none" strike="noStrike" dirty="0">
                        <a:solidFill>
                          <a:srgbClr val="000000"/>
                        </a:solidFill>
                        <a:effectLst/>
                        <a:latin typeface="Calibri" panose="020F0502020204030204" pitchFamily="34" charset="0"/>
                        <a:ea typeface="맑은 고딕" panose="020B0503020000020004" pitchFamily="50" charset="-127"/>
                      </a:endParaRPr>
                    </a:p>
                  </a:txBody>
                  <a:tcPr marL="9525" marR="9525" marT="9525" marB="0" anchor="ctr"/>
                </a:tc>
                <a:extLst>
                  <a:ext uri="{0D108BD9-81ED-4DB2-BD59-A6C34878D82A}">
                    <a16:rowId xmlns:a16="http://schemas.microsoft.com/office/drawing/2014/main" val="1916603821"/>
                  </a:ext>
                </a:extLst>
              </a:tr>
              <a:tr h="409521">
                <a:tc gridSpan="8">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ko-KR" sz="800" b="0" u="none" strike="noStrike" kern="1200" dirty="0">
                          <a:solidFill>
                            <a:srgbClr val="000000"/>
                          </a:solidFill>
                          <a:effectLst/>
                        </a:rPr>
                        <a:t>Notes: M/S stands for market share.</a:t>
                      </a:r>
                    </a:p>
                    <a:p>
                      <a:pPr marL="0" marR="0" lvl="0" indent="0" algn="l" defTabSz="914400" rtl="0" eaLnBrk="1" fontAlgn="t" latinLnBrk="0" hangingPunct="1">
                        <a:lnSpc>
                          <a:spcPct val="100000"/>
                        </a:lnSpc>
                        <a:spcBef>
                          <a:spcPts val="0"/>
                        </a:spcBef>
                        <a:spcAft>
                          <a:spcPts val="0"/>
                        </a:spcAft>
                        <a:buClrTx/>
                        <a:buSzTx/>
                        <a:buFontTx/>
                        <a:buNone/>
                        <a:tabLst/>
                        <a:defRPr/>
                      </a:pPr>
                      <a:r>
                        <a:rPr lang="en-US" altLang="ko-KR" sz="800" b="0" u="none" strike="noStrike" kern="1200" dirty="0">
                          <a:solidFill>
                            <a:srgbClr val="000000"/>
                          </a:solidFill>
                          <a:effectLst/>
                        </a:rPr>
                        <a:t>OPPO Group includes OPPO and OnePlus. Transsion includes Tecno, itel, and </a:t>
                      </a:r>
                      <a:r>
                        <a:rPr lang="en-US" altLang="ko-KR" sz="800" b="0" u="none" strike="noStrike" dirty="0">
                          <a:solidFill>
                            <a:srgbClr val="000000"/>
                          </a:solidFill>
                          <a:effectLst/>
                        </a:rPr>
                        <a:t>Infinix.</a:t>
                      </a:r>
                      <a:endParaRPr lang="ko-KR" altLang="en-US" sz="800" dirty="0"/>
                    </a:p>
                    <a:p>
                      <a:pPr algn="l" fontAlgn="t"/>
                      <a:r>
                        <a:rPr lang="en-US" sz="800" b="0" u="none" strike="noStrike" dirty="0">
                          <a:solidFill>
                            <a:srgbClr val="000000"/>
                          </a:solidFill>
                          <a:effectLst/>
                        </a:rPr>
                        <a:t>Source: Omdia</a:t>
                      </a:r>
                      <a:endParaRPr lang="en-US" sz="800" b="0" i="1" u="none" strike="noStrike" dirty="0">
                        <a:solidFill>
                          <a:srgbClr val="000000"/>
                        </a:solidFill>
                        <a:effectLst/>
                        <a:latin typeface="+mj-lt"/>
                        <a:ea typeface="맑은 고딕" panose="020B0503020000020004" pitchFamily="34" charset="-127"/>
                      </a:endParaRPr>
                    </a:p>
                  </a:txBody>
                  <a:tcPr marL="9525" marR="9525" marT="9525" marB="0"/>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gridSpan="2">
                  <a:txBody>
                    <a:bodyPr/>
                    <a:lstStyle/>
                    <a:p>
                      <a:pPr algn="r" fontAlgn="t"/>
                      <a:r>
                        <a:rPr lang="en-US" sz="800" b="0" u="none" strike="noStrike" dirty="0">
                          <a:solidFill>
                            <a:srgbClr val="000000"/>
                          </a:solidFill>
                          <a:effectLst/>
                        </a:rPr>
                        <a:t>© 2024 Omdia</a:t>
                      </a:r>
                      <a:endParaRPr lang="en-US" sz="800" b="0" i="0" u="none" strike="noStrike" dirty="0">
                        <a:solidFill>
                          <a:srgbClr val="000000"/>
                        </a:solidFill>
                        <a:effectLst/>
                        <a:latin typeface="+mj-lt"/>
                        <a:ea typeface="맑은 고딕" panose="020B0503020000020004" pitchFamily="34" charset="-127"/>
                      </a:endParaRPr>
                    </a:p>
                  </a:txBody>
                  <a:tcPr marL="9525" marR="9525" marT="9525" marB="0"/>
                </a:tc>
                <a:tc hMerge="1">
                  <a:txBody>
                    <a:bodyPr/>
                    <a:lstStyle/>
                    <a:p>
                      <a:pPr latinLnBrk="1"/>
                      <a:endParaRPr lang="ko-KR" altLang="en-US"/>
                    </a:p>
                  </a:txBody>
                  <a:tcPr/>
                </a:tc>
                <a:extLst>
                  <a:ext uri="{0D108BD9-81ED-4DB2-BD59-A6C34878D82A}">
                    <a16:rowId xmlns:a16="http://schemas.microsoft.com/office/drawing/2014/main" val="963477264"/>
                  </a:ext>
                </a:extLst>
              </a:tr>
            </a:tbl>
          </a:graphicData>
        </a:graphic>
      </p:graphicFrame>
      <p:sp>
        <p:nvSpPr>
          <p:cNvPr id="8" name="Content Placeholder 7">
            <a:extLst>
              <a:ext uri="{FF2B5EF4-FFF2-40B4-BE49-F238E27FC236}">
                <a16:creationId xmlns:a16="http://schemas.microsoft.com/office/drawing/2014/main" id="{F863DC15-42F5-43D6-A40F-E127E7164EAA}"/>
              </a:ext>
            </a:extLst>
          </p:cNvPr>
          <p:cNvSpPr>
            <a:spLocks noGrp="1"/>
          </p:cNvSpPr>
          <p:nvPr>
            <p:ph sz="quarter" idx="11"/>
          </p:nvPr>
        </p:nvSpPr>
        <p:spPr/>
        <p:txBody>
          <a:bodyPr>
            <a:noAutofit/>
          </a:bodyPr>
          <a:lstStyle/>
          <a:p>
            <a:pPr>
              <a:buClr>
                <a:srgbClr val="6D2CA7"/>
              </a:buClr>
            </a:pPr>
            <a:r>
              <a:rPr lang="en-US" altLang="ko-KR" sz="1200" dirty="0"/>
              <a:t>Global smartphone shipments totaled 309.9 million units in 3Q24. This is a 6.6% increase from the previous quarter, with Apple shipment growing most with its new release of the iPhone 16 series in September. </a:t>
            </a:r>
          </a:p>
          <a:p>
            <a:pPr>
              <a:buClr>
                <a:srgbClr val="6D2CA7"/>
              </a:buClr>
            </a:pPr>
            <a:r>
              <a:rPr lang="en-US" altLang="ko-KR" sz="1200" dirty="0"/>
              <a:t>Compared to the previous year it is a 2.6% increase, marking four-quarters or 1-year of continuous growth, with vivo, Motorola and Realme all recording double-digit increases. All other major OEMS also recorded growth, including Apple, Xiaomi and Oppo, with only Samsung, Transsion and Honor seeing falling shipments year-on-year compared to 3Q23.</a:t>
            </a:r>
          </a:p>
          <a:p>
            <a:pPr>
              <a:buClr>
                <a:srgbClr val="6D2CA7"/>
              </a:buClr>
            </a:pPr>
            <a:r>
              <a:rPr lang="en-US" altLang="ko-KR" sz="1200" dirty="0"/>
              <a:t>However, in contrast, shipments from Honor and Transsion fell short of expectations as competition intensified among OEMs.</a:t>
            </a:r>
          </a:p>
          <a:p>
            <a:pPr>
              <a:buClr>
                <a:srgbClr val="6D2CA7"/>
              </a:buClr>
            </a:pPr>
            <a:r>
              <a:rPr lang="en-GB" altLang="ko-KR" sz="1200" dirty="0"/>
              <a:t>Samsung still had the most shipments in 3Q24, with a 7.0% increase from the dip seen in 2Q24. This is not enough to reach shipment levels seen in 2022, though, with a 1.7% fall compared to 3Q23. Samsung’s declining market share in the past year can be attributed to the decline in the mid-end segment. More than two-thirds of Samsung’s shipments come from its mid-end A-series devices or below $400 smartphones. But demand for these devices has stagnated as a result of high inflation globally and the growing refurbished smartphone market. The high-end segment has also increased, but it wasn’t strong enough to offset the decreasing shipment of mid-end.</a:t>
            </a:r>
          </a:p>
          <a:p>
            <a:pPr>
              <a:buClr>
                <a:srgbClr val="6D2CA7"/>
              </a:buClr>
            </a:pPr>
            <a:endParaRPr lang="en-GB" altLang="ko-KR" sz="1200" dirty="0"/>
          </a:p>
        </p:txBody>
      </p:sp>
    </p:spTree>
    <p:extLst>
      <p:ext uri="{BB962C8B-B14F-4D97-AF65-F5344CB8AC3E}">
        <p14:creationId xmlns:p14="http://schemas.microsoft.com/office/powerpoint/2010/main" val="257033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3" y="465696"/>
            <a:ext cx="9753178" cy="3373200"/>
          </a:xfrm>
        </p:spPr>
        <p:txBody>
          <a:bodyPr anchor="b"/>
          <a:lstStyle/>
          <a:p>
            <a:r>
              <a:rPr lang="en-US" sz="2600" dirty="0"/>
              <a:t>“</a:t>
            </a:r>
            <a:r>
              <a:rPr lang="en-GB" sz="2600" dirty="0"/>
              <a:t>The smartphone shipments in the third quarter exceeded our initial expectations. This was due to the continued strong demand for budget smartphones, leading to higher-than-expected shipments from Oppo, Realme, and Motorola. Additionally, Vivo's shipments surpassed forecasts, supported by the recovery in the Chinese smartphone market. As such, smartphone shipments this year are expected to exceed our initial forecasts. The annual growth rate is now projected to be around 5%.”</a:t>
            </a:r>
            <a:endParaRPr lang="en-US" sz="26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pPr>
              <a:spcBef>
                <a:spcPts val="0"/>
              </a:spcBef>
              <a:spcAft>
                <a:spcPts val="0"/>
              </a:spcAft>
            </a:pPr>
            <a:r>
              <a:rPr lang="en-US" sz="2600" dirty="0"/>
              <a:t>Jusy Hong</a:t>
            </a:r>
            <a:br>
              <a:rPr lang="en-MY" sz="2600" dirty="0"/>
            </a:br>
            <a:r>
              <a:rPr lang="en-US" sz="2600" dirty="0"/>
              <a:t>Senior Research Manager,</a:t>
            </a:r>
          </a:p>
          <a:p>
            <a:pPr>
              <a:spcBef>
                <a:spcPts val="0"/>
              </a:spcBef>
              <a:spcAft>
                <a:spcPts val="0"/>
              </a:spcAft>
            </a:pPr>
            <a:r>
              <a:rPr lang="en-US" sz="2600" dirty="0"/>
              <a:t>Consumer Devices</a:t>
            </a:r>
          </a:p>
        </p:txBody>
      </p:sp>
    </p:spTree>
    <p:extLst>
      <p:ext uri="{BB962C8B-B14F-4D97-AF65-F5344CB8AC3E}">
        <p14:creationId xmlns:p14="http://schemas.microsoft.com/office/powerpoint/2010/main" val="286664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p:txBody>
          <a:bodyPr/>
          <a:lstStyle/>
          <a:p>
            <a:r>
              <a:rPr lang="en-GB" sz="2800" dirty="0"/>
              <a:t>Qualcomm unveiled the new mobile SoC, Snapdragon 8 Elite</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idx="1"/>
          </p:nvPr>
        </p:nvSpPr>
        <p:spPr>
          <a:xfrm>
            <a:off x="348317" y="1160464"/>
            <a:ext cx="5008688" cy="4787409"/>
          </a:xfrm>
        </p:spPr>
        <p:txBody>
          <a:bodyPr>
            <a:noAutofit/>
          </a:bodyPr>
          <a:lstStyle/>
          <a:p>
            <a:r>
              <a:rPr lang="en-GB" sz="1200" dirty="0"/>
              <a:t>Qualcomm announced its second on-device AI SoC, the Snapdragon 8 Elite. Unlike its predecessor, the Snapdragon 8 Gen 3, it has not been named Gen 4; instead, it adopts the Elite branding, unifying Qualcomm's flagship SoCs across smartphones, PCs, and automotive applications.</a:t>
            </a:r>
          </a:p>
          <a:p>
            <a:r>
              <a:rPr lang="en-GB" sz="1200" dirty="0"/>
              <a:t>It focuses on reducing power consumption through AI, enhancing gaming experiences, and improving image and video performance.</a:t>
            </a:r>
          </a:p>
          <a:p>
            <a:r>
              <a:rPr lang="en-GB" sz="1200" dirty="0"/>
              <a:t>The Snapdragon 8 Elite features Qualcomm’s second-generation </a:t>
            </a:r>
            <a:r>
              <a:rPr lang="en-GB" sz="1200" dirty="0" err="1"/>
              <a:t>Oryon</a:t>
            </a:r>
            <a:r>
              <a:rPr lang="en-GB" sz="1200" dirty="0"/>
              <a:t> CPU, boasting peak speeds of 4.32GHz, a 45% increase in CPU performance, and a 44% improvement in power efficiency. Qualcomm emphasizes enhanced gaming experiences based on this power efficiency. The combination of the </a:t>
            </a:r>
            <a:r>
              <a:rPr lang="en-GB" sz="1200" dirty="0" err="1"/>
              <a:t>Oryon</a:t>
            </a:r>
            <a:r>
              <a:rPr lang="en-GB" sz="1200" dirty="0"/>
              <a:t> CPU and Adreno GPU delivers a 40% performance improvement and 40% greater power efficiency for the GPU. Additionally, low-latency, lag-free spatial audio enriches the gaming experience even further.</a:t>
            </a:r>
          </a:p>
          <a:p>
            <a:r>
              <a:rPr lang="en-GB" sz="1200" dirty="0"/>
              <a:t>The Snapdragon 8 Elite will support eight years of software and Android version updates – one year more than Google implemented last year with its Tensor chipsets, and Samsung followed this year with their flagship models. This is a win for sustainability and cybersecurity, extending the lifespan of smartphones, delivery security updates to consumers for longer, and allowing for longer reselling as used or refurbished devices. </a:t>
            </a:r>
          </a:p>
          <a:p>
            <a:r>
              <a:rPr lang="en-GB" sz="1200" dirty="0"/>
              <a:t>Qualcomm announced that smartphone OEMs and brands such as ASUS, Honor, </a:t>
            </a:r>
            <a:r>
              <a:rPr lang="en-GB" sz="1200" dirty="0" err="1"/>
              <a:t>iQOO</a:t>
            </a:r>
            <a:r>
              <a:rPr lang="en-GB" sz="1200" dirty="0"/>
              <a:t>, OnePlus, OPPO, </a:t>
            </a:r>
            <a:r>
              <a:rPr lang="en-GB" sz="1200" dirty="0" err="1"/>
              <a:t>RealMe</a:t>
            </a:r>
            <a:r>
              <a:rPr lang="en-GB" sz="1200" dirty="0"/>
              <a:t>, Samsung, Vivo and Xiaomi plan to release smartphones featuring the newly unveiled Snapdragon 8 Elite. Xiaomi’s Mi 15, Honor Magic7 and Asus ROG 9 are the first models that are coming in a couple of months, powered by Snapdragon 8 Elite.</a:t>
            </a:r>
          </a:p>
          <a:p>
            <a:endParaRPr lang="en-GB" sz="1200" dirty="0"/>
          </a:p>
        </p:txBody>
      </p:sp>
      <p:sp>
        <p:nvSpPr>
          <p:cNvPr id="16" name="TextBox 15">
            <a:extLst>
              <a:ext uri="{FF2B5EF4-FFF2-40B4-BE49-F238E27FC236}">
                <a16:creationId xmlns:a16="http://schemas.microsoft.com/office/drawing/2014/main" id="{1E09C8FE-FB1B-6012-8A52-F589BC294E96}"/>
              </a:ext>
            </a:extLst>
          </p:cNvPr>
          <p:cNvSpPr txBox="1"/>
          <p:nvPr/>
        </p:nvSpPr>
        <p:spPr>
          <a:xfrm>
            <a:off x="5431290" y="5132717"/>
            <a:ext cx="1609464" cy="215444"/>
          </a:xfrm>
          <a:prstGeom prst="rect">
            <a:avLst/>
          </a:prstGeom>
          <a:noFill/>
          <a:effectLst/>
        </p:spPr>
        <p:txBody>
          <a:bodyPr wrap="square">
            <a:spAutoFit/>
          </a:bodyPr>
          <a:lstStyle/>
          <a:p>
            <a:r>
              <a:rPr lang="en-GB" sz="800" dirty="0">
                <a:latin typeface="Calibri" panose="020F0502020204030204" pitchFamily="34" charset="0"/>
              </a:rPr>
              <a:t>Image source</a:t>
            </a:r>
            <a:r>
              <a:rPr lang="en-GB" sz="800" dirty="0">
                <a:solidFill>
                  <a:srgbClr val="000000"/>
                </a:solidFill>
                <a:latin typeface="Calibri" panose="020F0502020204030204" pitchFamily="34" charset="0"/>
              </a:rPr>
              <a:t>: Qualcomm</a:t>
            </a:r>
            <a:endParaRPr lang="en-GB" dirty="0"/>
          </a:p>
        </p:txBody>
      </p:sp>
      <p:sp>
        <p:nvSpPr>
          <p:cNvPr id="4" name="TextBox 3">
            <a:extLst>
              <a:ext uri="{FF2B5EF4-FFF2-40B4-BE49-F238E27FC236}">
                <a16:creationId xmlns:a16="http://schemas.microsoft.com/office/drawing/2014/main" id="{19B03236-ECBE-2F70-F464-41EB9FAD857B}"/>
              </a:ext>
            </a:extLst>
          </p:cNvPr>
          <p:cNvSpPr txBox="1"/>
          <p:nvPr/>
        </p:nvSpPr>
        <p:spPr>
          <a:xfrm>
            <a:off x="5431290" y="1310317"/>
            <a:ext cx="5312431" cy="276999"/>
          </a:xfrm>
          <a:prstGeom prst="rect">
            <a:avLst/>
          </a:prstGeom>
          <a:noFill/>
          <a:effectLst/>
        </p:spPr>
        <p:txBody>
          <a:bodyPr wrap="square">
            <a:spAutoFit/>
          </a:bodyPr>
          <a:lstStyle/>
          <a:p>
            <a:r>
              <a:rPr lang="en-US" sz="1200" dirty="0">
                <a:solidFill>
                  <a:schemeClr val="accent1"/>
                </a:solidFill>
              </a:rPr>
              <a:t>Qualcomm Snapdragon 8 Elite specifications and performance improvements</a:t>
            </a:r>
          </a:p>
        </p:txBody>
      </p:sp>
      <p:pic>
        <p:nvPicPr>
          <p:cNvPr id="1028" name="Picture 4" descr="Qualcomm announces Snapdragon 8 Elite chip with Oryon CPU, 40% fater GPU and Unreal Engine 5.3 support ">
            <a:extLst>
              <a:ext uri="{FF2B5EF4-FFF2-40B4-BE49-F238E27FC236}">
                <a16:creationId xmlns:a16="http://schemas.microsoft.com/office/drawing/2014/main" id="{6B002025-B663-4587-7FCA-A8E68631C7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31290" y="1587316"/>
            <a:ext cx="6302936" cy="354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13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481B4-CF44-8E6E-527E-A71D394798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A1CF7-2FE5-990A-64AE-076A93EDC673}"/>
              </a:ext>
            </a:extLst>
          </p:cNvPr>
          <p:cNvSpPr>
            <a:spLocks noGrp="1"/>
          </p:cNvSpPr>
          <p:nvPr>
            <p:ph type="title"/>
          </p:nvPr>
        </p:nvSpPr>
        <p:spPr>
          <a:xfrm>
            <a:off x="338473" y="465696"/>
            <a:ext cx="9753178" cy="3373200"/>
          </a:xfrm>
        </p:spPr>
        <p:txBody>
          <a:bodyPr anchor="b"/>
          <a:lstStyle/>
          <a:p>
            <a:r>
              <a:rPr lang="en-US" sz="2600" dirty="0"/>
              <a:t>“</a:t>
            </a:r>
            <a:r>
              <a:rPr lang="en-GB" sz="2600" dirty="0"/>
              <a:t>Last year's Snapdragon 8 Gen 3 opened the era of on-device AI smartphones, and Elite chip only improves on this. Starting with Google's Pixel 8 Pro last year, a new trend emphasizing AI in smartphones has emerged, with Samsung's Galaxy S24 this year making on-device AI a key marketing point for premium devices. With increasing consumer interest in on-device AI, and as OEMs expand their sales of high-value products, the shipment of smartphones equipped with premium SoCs such as the Snapdragon 8 Elite is expected to see significant growth.</a:t>
            </a:r>
            <a:endParaRPr lang="en-US" sz="2600" dirty="0"/>
          </a:p>
        </p:txBody>
      </p:sp>
      <p:sp>
        <p:nvSpPr>
          <p:cNvPr id="4" name="Text Placeholder 3">
            <a:extLst>
              <a:ext uri="{FF2B5EF4-FFF2-40B4-BE49-F238E27FC236}">
                <a16:creationId xmlns:a16="http://schemas.microsoft.com/office/drawing/2014/main" id="{DBF8DB22-F3C1-1AF8-D6EF-C8C30FB65A5A}"/>
              </a:ext>
            </a:extLst>
          </p:cNvPr>
          <p:cNvSpPr>
            <a:spLocks noGrp="1"/>
          </p:cNvSpPr>
          <p:nvPr>
            <p:ph type="body" sz="quarter" idx="10"/>
          </p:nvPr>
        </p:nvSpPr>
        <p:spPr/>
        <p:txBody>
          <a:bodyPr>
            <a:normAutofit/>
          </a:bodyPr>
          <a:lstStyle/>
          <a:p>
            <a:pPr>
              <a:spcBef>
                <a:spcPts val="0"/>
              </a:spcBef>
              <a:spcAft>
                <a:spcPts val="0"/>
              </a:spcAft>
            </a:pPr>
            <a:r>
              <a:rPr lang="en-US" sz="2600" dirty="0"/>
              <a:t>Jusy Hong</a:t>
            </a:r>
            <a:br>
              <a:rPr lang="en-MY" sz="2600" dirty="0"/>
            </a:br>
            <a:r>
              <a:rPr lang="en-US" sz="2600" dirty="0"/>
              <a:t>Senior Research Manager,</a:t>
            </a:r>
          </a:p>
          <a:p>
            <a:pPr>
              <a:spcBef>
                <a:spcPts val="0"/>
              </a:spcBef>
              <a:spcAft>
                <a:spcPts val="0"/>
              </a:spcAft>
            </a:pPr>
            <a:r>
              <a:rPr lang="en-US" sz="2600" dirty="0"/>
              <a:t>Consumer Devices</a:t>
            </a:r>
          </a:p>
        </p:txBody>
      </p:sp>
    </p:spTree>
    <p:extLst>
      <p:ext uri="{BB962C8B-B14F-4D97-AF65-F5344CB8AC3E}">
        <p14:creationId xmlns:p14="http://schemas.microsoft.com/office/powerpoint/2010/main" val="1299361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a:xfrm>
            <a:off x="348313" y="476250"/>
            <a:ext cx="11367971" cy="684214"/>
          </a:xfrm>
        </p:spPr>
        <p:txBody>
          <a:bodyPr/>
          <a:lstStyle/>
          <a:p>
            <a:r>
              <a:rPr lang="en-GB" sz="2800" dirty="0"/>
              <a:t>Apple pours $1.1b investment into GlobalStar satellite services</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idx="1"/>
          </p:nvPr>
        </p:nvSpPr>
        <p:spPr>
          <a:xfrm>
            <a:off x="348315" y="1160464"/>
            <a:ext cx="6069877" cy="4787409"/>
          </a:xfrm>
        </p:spPr>
        <p:txBody>
          <a:bodyPr>
            <a:noAutofit/>
          </a:bodyPr>
          <a:lstStyle/>
          <a:p>
            <a:r>
              <a:rPr lang="en-GB" sz="1200" dirty="0"/>
              <a:t>Apple first introduced satellite communication with its iPhone 14 series in 2022 with the addition of its Emergency SOS feature. This allows for emergency services texts when you have no mobile or Wi-Fi coverage. This relies on the infrastructure of US-based satellite services provider GlobalStar.</a:t>
            </a:r>
          </a:p>
          <a:p>
            <a:r>
              <a:rPr lang="en-GB" sz="1200" dirty="0"/>
              <a:t>With this new commitment of $1.1 billion of investment from Apple, GlobalStar will expand its satellite infrastructure capacity, significantly boosting capacity to handle satellite messaging requests from iPhone users.</a:t>
            </a:r>
          </a:p>
          <a:p>
            <a:r>
              <a:rPr lang="en-GB" sz="1200" dirty="0"/>
              <a:t>In an SEC filing, Globalstar explained that this large investment from Apple will cover expand its satellite constellation, with more ground infrastructure and a greater capacity for global licensing deals.</a:t>
            </a:r>
          </a:p>
          <a:p>
            <a:r>
              <a:rPr lang="en-GB" sz="1200" dirty="0"/>
              <a:t>This investment secures Apple 85% of this new fleet capacity, with the remainder being free for GlobalStar to license to other customers. This is in addition to Apple now owning 20% of Globalstar via an equity deal worth $400 million. </a:t>
            </a:r>
          </a:p>
          <a:p>
            <a:r>
              <a:rPr lang="en-GB" sz="1200" dirty="0"/>
              <a:t>Apple’s Emergency SOS was initially promised for two years as a free service to consumers. This meant that day-one iPhone 14 buyers in 2022 would have lost support by now, but Apple has extended this free service for another year, meaning it will now last until November 2025.</a:t>
            </a:r>
          </a:p>
          <a:p>
            <a:r>
              <a:rPr lang="en-GB" sz="1200" dirty="0"/>
              <a:t>It is not yet clear if and how Apple will commercialise this service, and whether they will begin charging customers for the Emergency SOS or other new satellite communication features. </a:t>
            </a:r>
          </a:p>
        </p:txBody>
      </p:sp>
      <p:sp>
        <p:nvSpPr>
          <p:cNvPr id="16" name="TextBox 15">
            <a:extLst>
              <a:ext uri="{FF2B5EF4-FFF2-40B4-BE49-F238E27FC236}">
                <a16:creationId xmlns:a16="http://schemas.microsoft.com/office/drawing/2014/main" id="{1E09C8FE-FB1B-6012-8A52-F589BC294E96}"/>
              </a:ext>
            </a:extLst>
          </p:cNvPr>
          <p:cNvSpPr txBox="1"/>
          <p:nvPr/>
        </p:nvSpPr>
        <p:spPr>
          <a:xfrm>
            <a:off x="6577445" y="4088414"/>
            <a:ext cx="2170632" cy="215444"/>
          </a:xfrm>
          <a:prstGeom prst="rect">
            <a:avLst/>
          </a:prstGeom>
          <a:noFill/>
          <a:effectLst/>
        </p:spPr>
        <p:txBody>
          <a:bodyPr wrap="square">
            <a:spAutoFit/>
          </a:bodyPr>
          <a:lstStyle/>
          <a:p>
            <a:r>
              <a:rPr lang="en-GB" sz="800" dirty="0">
                <a:latin typeface="Calibri" panose="020F0502020204030204" pitchFamily="34" charset="0"/>
              </a:rPr>
              <a:t>Image source</a:t>
            </a:r>
            <a:r>
              <a:rPr lang="en-GB" sz="800" dirty="0">
                <a:solidFill>
                  <a:srgbClr val="000000"/>
                </a:solidFill>
                <a:latin typeface="Calibri" panose="020F0502020204030204" pitchFamily="34" charset="0"/>
              </a:rPr>
              <a:t>: Apple</a:t>
            </a:r>
            <a:endParaRPr lang="en-GB" dirty="0"/>
          </a:p>
        </p:txBody>
      </p:sp>
      <p:sp>
        <p:nvSpPr>
          <p:cNvPr id="14" name="TextBox 13">
            <a:extLst>
              <a:ext uri="{FF2B5EF4-FFF2-40B4-BE49-F238E27FC236}">
                <a16:creationId xmlns:a16="http://schemas.microsoft.com/office/drawing/2014/main" id="{EA701839-3142-4635-5977-477764E23431}"/>
              </a:ext>
            </a:extLst>
          </p:cNvPr>
          <p:cNvSpPr txBox="1"/>
          <p:nvPr/>
        </p:nvSpPr>
        <p:spPr>
          <a:xfrm>
            <a:off x="6634852" y="927396"/>
            <a:ext cx="4066162" cy="276999"/>
          </a:xfrm>
          <a:prstGeom prst="rect">
            <a:avLst/>
          </a:prstGeom>
          <a:noFill/>
          <a:effectLst/>
        </p:spPr>
        <p:txBody>
          <a:bodyPr wrap="square">
            <a:spAutoFit/>
          </a:bodyPr>
          <a:lstStyle/>
          <a:p>
            <a:r>
              <a:rPr lang="en-US" sz="1200" dirty="0">
                <a:solidFill>
                  <a:schemeClr val="accent1"/>
                </a:solidFill>
              </a:rPr>
              <a:t>Apple iPhone Emergency SOS feature</a:t>
            </a:r>
          </a:p>
        </p:txBody>
      </p:sp>
      <p:pic>
        <p:nvPicPr>
          <p:cNvPr id="2" name="Picture 1">
            <a:extLst>
              <a:ext uri="{FF2B5EF4-FFF2-40B4-BE49-F238E27FC236}">
                <a16:creationId xmlns:a16="http://schemas.microsoft.com/office/drawing/2014/main" id="{DA3AECC7-175F-7E27-9139-7A3FCFBE6D0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34852" y="1204395"/>
            <a:ext cx="4639873" cy="2896054"/>
          </a:xfrm>
          <a:prstGeom prst="rect">
            <a:avLst/>
          </a:prstGeom>
        </p:spPr>
      </p:pic>
      <p:pic>
        <p:nvPicPr>
          <p:cNvPr id="2050" name="Picture 2">
            <a:extLst>
              <a:ext uri="{FF2B5EF4-FFF2-40B4-BE49-F238E27FC236}">
                <a16:creationId xmlns:a16="http://schemas.microsoft.com/office/drawing/2014/main" id="{2B6BBB93-B947-CAE5-7C64-9D183DC7DE8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37954" y="4669352"/>
            <a:ext cx="3615906" cy="8708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BE7E55C-3B02-49D0-D58E-9A66CDE40DE0}"/>
              </a:ext>
            </a:extLst>
          </p:cNvPr>
          <p:cNvSpPr txBox="1"/>
          <p:nvPr/>
        </p:nvSpPr>
        <p:spPr>
          <a:xfrm>
            <a:off x="6667690" y="5840151"/>
            <a:ext cx="2170632" cy="215444"/>
          </a:xfrm>
          <a:prstGeom prst="rect">
            <a:avLst/>
          </a:prstGeom>
          <a:noFill/>
          <a:effectLst/>
        </p:spPr>
        <p:txBody>
          <a:bodyPr wrap="square">
            <a:spAutoFit/>
          </a:bodyPr>
          <a:lstStyle/>
          <a:p>
            <a:r>
              <a:rPr lang="en-GB" sz="800" dirty="0">
                <a:latin typeface="Calibri" panose="020F0502020204030204" pitchFamily="34" charset="0"/>
              </a:rPr>
              <a:t>Image source</a:t>
            </a:r>
            <a:r>
              <a:rPr lang="en-GB" sz="800" dirty="0">
                <a:solidFill>
                  <a:srgbClr val="000000"/>
                </a:solidFill>
                <a:latin typeface="Calibri" panose="020F0502020204030204" pitchFamily="34" charset="0"/>
              </a:rPr>
              <a:t>: GlobalStar</a:t>
            </a:r>
            <a:endParaRPr lang="en-GB" dirty="0"/>
          </a:p>
        </p:txBody>
      </p:sp>
      <p:sp>
        <p:nvSpPr>
          <p:cNvPr id="9" name="TextBox 8">
            <a:extLst>
              <a:ext uri="{FF2B5EF4-FFF2-40B4-BE49-F238E27FC236}">
                <a16:creationId xmlns:a16="http://schemas.microsoft.com/office/drawing/2014/main" id="{1E8463F8-225A-7CE2-B793-98C4196A37DA}"/>
              </a:ext>
            </a:extLst>
          </p:cNvPr>
          <p:cNvSpPr txBox="1"/>
          <p:nvPr/>
        </p:nvSpPr>
        <p:spPr>
          <a:xfrm>
            <a:off x="6652945" y="4392353"/>
            <a:ext cx="4066162" cy="276999"/>
          </a:xfrm>
          <a:prstGeom prst="rect">
            <a:avLst/>
          </a:prstGeom>
          <a:noFill/>
          <a:effectLst/>
        </p:spPr>
        <p:txBody>
          <a:bodyPr wrap="square">
            <a:spAutoFit/>
          </a:bodyPr>
          <a:lstStyle/>
          <a:p>
            <a:r>
              <a:rPr lang="en-US" sz="1200" dirty="0">
                <a:solidFill>
                  <a:schemeClr val="accent1"/>
                </a:solidFill>
              </a:rPr>
              <a:t>GlobalStar logo</a:t>
            </a:r>
          </a:p>
        </p:txBody>
      </p:sp>
    </p:spTree>
    <p:extLst>
      <p:ext uri="{BB962C8B-B14F-4D97-AF65-F5344CB8AC3E}">
        <p14:creationId xmlns:p14="http://schemas.microsoft.com/office/powerpoint/2010/main" val="167749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2" y="465696"/>
            <a:ext cx="9706279" cy="3373200"/>
          </a:xfrm>
        </p:spPr>
        <p:txBody>
          <a:bodyPr anchor="b"/>
          <a:lstStyle/>
          <a:p>
            <a:r>
              <a:rPr lang="en-GB" sz="2600" dirty="0"/>
              <a:t>“Apple’s huge investment into satellite communication may initially seem confusing because of how limited current use-cases are. Yet it seems that Apple is trying to future-proof its capabilities in this area. With 6G coming from 2030, satellite infrastructure could become more crucial. Elon Musk’s </a:t>
            </a:r>
            <a:r>
              <a:rPr lang="en-GB" sz="2600" dirty="0" err="1"/>
              <a:t>StarLink</a:t>
            </a:r>
            <a:r>
              <a:rPr lang="en-GB" sz="2600" dirty="0"/>
              <a:t> satellite services company is also rapidly expanding internet availability in under-served areas of the planet. In response, Apple may be considering what it can offer in this increasingly competitive area which seems primed for US government subsidies and investment.”</a:t>
            </a:r>
            <a:endParaRPr lang="en-US" sz="26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normAutofit/>
          </a:bodyPr>
          <a:lstStyle/>
          <a:p>
            <a:pPr>
              <a:spcBef>
                <a:spcPts val="0"/>
              </a:spcBef>
              <a:spcAft>
                <a:spcPts val="0"/>
              </a:spcAft>
            </a:pPr>
            <a:r>
              <a:rPr lang="en-US" sz="2600" dirty="0"/>
              <a:t>Aaron West</a:t>
            </a:r>
            <a:br>
              <a:rPr lang="en-MY" sz="2600" dirty="0"/>
            </a:br>
            <a:r>
              <a:rPr lang="en-MY" sz="2600" dirty="0"/>
              <a:t>Senior Analyst</a:t>
            </a:r>
            <a:r>
              <a:rPr lang="en-US" sz="2600" dirty="0"/>
              <a:t>,</a:t>
            </a:r>
          </a:p>
          <a:p>
            <a:pPr>
              <a:spcBef>
                <a:spcPts val="0"/>
              </a:spcBef>
              <a:spcAft>
                <a:spcPts val="0"/>
              </a:spcAft>
            </a:pPr>
            <a:r>
              <a:rPr lang="en-US" sz="2600" dirty="0"/>
              <a:t>Consumer Devices</a:t>
            </a:r>
          </a:p>
        </p:txBody>
      </p:sp>
    </p:spTree>
    <p:extLst>
      <p:ext uri="{BB962C8B-B14F-4D97-AF65-F5344CB8AC3E}">
        <p14:creationId xmlns:p14="http://schemas.microsoft.com/office/powerpoint/2010/main" val="224718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1FDF7-7735-79DF-51D6-496A9082561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40E8DCE-2933-043A-6149-8C27318135C3}"/>
              </a:ext>
            </a:extLst>
          </p:cNvPr>
          <p:cNvSpPr>
            <a:spLocks noGrp="1"/>
          </p:cNvSpPr>
          <p:nvPr>
            <p:ph type="title"/>
          </p:nvPr>
        </p:nvSpPr>
        <p:spPr>
          <a:xfrm>
            <a:off x="348313" y="476250"/>
            <a:ext cx="11367971" cy="684214"/>
          </a:xfrm>
        </p:spPr>
        <p:txBody>
          <a:bodyPr/>
          <a:lstStyle/>
          <a:p>
            <a:r>
              <a:rPr lang="en-GB" sz="2800" dirty="0"/>
              <a:t>Oppo claims on-device AI breakthrough with ‘Mixture of Experts’ AI architecture</a:t>
            </a:r>
            <a:endParaRPr lang="en-US" dirty="0"/>
          </a:p>
        </p:txBody>
      </p:sp>
      <p:sp>
        <p:nvSpPr>
          <p:cNvPr id="3" name="Content Placeholder 2">
            <a:extLst>
              <a:ext uri="{FF2B5EF4-FFF2-40B4-BE49-F238E27FC236}">
                <a16:creationId xmlns:a16="http://schemas.microsoft.com/office/drawing/2014/main" id="{697B68C8-E72E-A333-F503-185721741BAE}"/>
              </a:ext>
            </a:extLst>
          </p:cNvPr>
          <p:cNvSpPr>
            <a:spLocks noGrp="1"/>
          </p:cNvSpPr>
          <p:nvPr>
            <p:ph idx="1"/>
          </p:nvPr>
        </p:nvSpPr>
        <p:spPr>
          <a:xfrm>
            <a:off x="348315" y="1375456"/>
            <a:ext cx="11367969" cy="1621766"/>
          </a:xfrm>
        </p:spPr>
        <p:txBody>
          <a:bodyPr>
            <a:noAutofit/>
          </a:bodyPr>
          <a:lstStyle/>
          <a:p>
            <a:r>
              <a:rPr lang="en-GB" sz="1200" dirty="0"/>
              <a:t>The Chinese smartphone OEM announced in a press release on October 23rd that it has “achieved a significant breakthrough by becoming the first company to implement the Mixture of Experts (</a:t>
            </a:r>
            <a:r>
              <a:rPr lang="en-GB" sz="1200" dirty="0" err="1"/>
              <a:t>MoE</a:t>
            </a:r>
            <a:r>
              <a:rPr lang="en-GB" sz="1200" dirty="0"/>
              <a:t>) architecture on-device. This milestone enhances AI processing efficiency, opens new possibilities for more advanced and flexible on-device AI, laying the groundwork for future innovations in AI's integration with mobile hardware.”</a:t>
            </a:r>
          </a:p>
          <a:p>
            <a:r>
              <a:rPr lang="en-GB" sz="1200" dirty="0"/>
              <a:t>The architecture works by activating sub-models to handle specific tasks, rather than the whole model as is usually the case. Oppo cited laboratory tests which reveals this accelerates how quickly tasks can be completed by approximately 40 per cent. This would reduce resource demands and improve energy efficiency of the processor, leading to overall better battery life of the smartphone.</a:t>
            </a:r>
          </a:p>
          <a:p>
            <a:r>
              <a:rPr lang="en-GB" sz="1200" dirty="0"/>
              <a:t>By allowing more to be done on-device, it would allow for enhanced privacy protections, too, as user data does not have to be shared with cloud model servers.</a:t>
            </a:r>
          </a:p>
        </p:txBody>
      </p:sp>
      <p:pic>
        <p:nvPicPr>
          <p:cNvPr id="4" name="Picture 3">
            <a:extLst>
              <a:ext uri="{FF2B5EF4-FFF2-40B4-BE49-F238E27FC236}">
                <a16:creationId xmlns:a16="http://schemas.microsoft.com/office/drawing/2014/main" id="{5C5A4376-59C4-D824-1655-74BF69C6881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4184" y="3150974"/>
            <a:ext cx="5720789" cy="2914280"/>
          </a:xfrm>
          <a:prstGeom prst="rect">
            <a:avLst/>
          </a:prstGeom>
        </p:spPr>
      </p:pic>
      <p:pic>
        <p:nvPicPr>
          <p:cNvPr id="6" name="Picture 5">
            <a:extLst>
              <a:ext uri="{FF2B5EF4-FFF2-40B4-BE49-F238E27FC236}">
                <a16:creationId xmlns:a16="http://schemas.microsoft.com/office/drawing/2014/main" id="{2C915212-6ECA-E2B5-AA9A-C7DEC0CAAAC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096000" y="3176461"/>
            <a:ext cx="5799201" cy="2863306"/>
          </a:xfrm>
          <a:prstGeom prst="rect">
            <a:avLst/>
          </a:prstGeom>
        </p:spPr>
      </p:pic>
      <p:sp>
        <p:nvSpPr>
          <p:cNvPr id="16" name="TextBox 15">
            <a:extLst>
              <a:ext uri="{FF2B5EF4-FFF2-40B4-BE49-F238E27FC236}">
                <a16:creationId xmlns:a16="http://schemas.microsoft.com/office/drawing/2014/main" id="{A7D6EE70-B3AD-98B0-CFE1-E65B83A4B110}"/>
              </a:ext>
            </a:extLst>
          </p:cNvPr>
          <p:cNvSpPr txBox="1"/>
          <p:nvPr/>
        </p:nvSpPr>
        <p:spPr>
          <a:xfrm>
            <a:off x="435222" y="6068540"/>
            <a:ext cx="2170632" cy="215444"/>
          </a:xfrm>
          <a:prstGeom prst="rect">
            <a:avLst/>
          </a:prstGeom>
          <a:noFill/>
          <a:effectLst/>
        </p:spPr>
        <p:txBody>
          <a:bodyPr wrap="square">
            <a:spAutoFit/>
          </a:bodyPr>
          <a:lstStyle/>
          <a:p>
            <a:r>
              <a:rPr lang="en-GB" sz="800" dirty="0">
                <a:latin typeface="Calibri" panose="020F0502020204030204" pitchFamily="34" charset="0"/>
              </a:rPr>
              <a:t>Image source</a:t>
            </a:r>
            <a:r>
              <a:rPr lang="en-GB" sz="800" dirty="0">
                <a:solidFill>
                  <a:srgbClr val="000000"/>
                </a:solidFill>
                <a:latin typeface="Calibri" panose="020F0502020204030204" pitchFamily="34" charset="0"/>
              </a:rPr>
              <a:t>: Oppo</a:t>
            </a:r>
            <a:endParaRPr lang="en-GB" dirty="0"/>
          </a:p>
        </p:txBody>
      </p:sp>
      <p:sp>
        <p:nvSpPr>
          <p:cNvPr id="14" name="TextBox 13">
            <a:extLst>
              <a:ext uri="{FF2B5EF4-FFF2-40B4-BE49-F238E27FC236}">
                <a16:creationId xmlns:a16="http://schemas.microsoft.com/office/drawing/2014/main" id="{B83A1441-4E48-F0FE-6235-A73AFA26236B}"/>
              </a:ext>
            </a:extLst>
          </p:cNvPr>
          <p:cNvSpPr txBox="1"/>
          <p:nvPr/>
        </p:nvSpPr>
        <p:spPr>
          <a:xfrm>
            <a:off x="348313" y="2984612"/>
            <a:ext cx="4066162" cy="276999"/>
          </a:xfrm>
          <a:prstGeom prst="rect">
            <a:avLst/>
          </a:prstGeom>
          <a:noFill/>
          <a:effectLst/>
        </p:spPr>
        <p:txBody>
          <a:bodyPr wrap="square">
            <a:spAutoFit/>
          </a:bodyPr>
          <a:lstStyle/>
          <a:p>
            <a:r>
              <a:rPr lang="en-US" sz="1200" dirty="0">
                <a:solidFill>
                  <a:schemeClr val="accent1"/>
                </a:solidFill>
              </a:rPr>
              <a:t>Oppo ‘Mixture of Experts’ AI architecture</a:t>
            </a:r>
          </a:p>
        </p:txBody>
      </p:sp>
    </p:spTree>
    <p:extLst>
      <p:ext uri="{BB962C8B-B14F-4D97-AF65-F5344CB8AC3E}">
        <p14:creationId xmlns:p14="http://schemas.microsoft.com/office/powerpoint/2010/main" val="2255945130"/>
      </p:ext>
    </p:extLst>
  </p:cSld>
  <p:clrMapOvr>
    <a:masterClrMapping/>
  </p:clrMapOvr>
</p:sld>
</file>

<file path=ppt/theme/theme1.xml><?xml version="1.0" encoding="utf-8"?>
<a:theme xmlns:a="http://schemas.openxmlformats.org/drawingml/2006/main" name="1_Office Theme">
  <a:themeElements>
    <a:clrScheme name="Omdia Col Test">
      <a:dk1>
        <a:srgbClr val="000000"/>
      </a:dk1>
      <a:lt1>
        <a:srgbClr val="FFFFFF"/>
      </a:lt1>
      <a:dk2>
        <a:srgbClr val="4B4B4B"/>
      </a:dk2>
      <a:lt2>
        <a:srgbClr val="999999"/>
      </a:lt2>
      <a:accent1>
        <a:srgbClr val="6D2CA7"/>
      </a:accent1>
      <a:accent2>
        <a:srgbClr val="EB4EAC"/>
      </a:accent2>
      <a:accent3>
        <a:srgbClr val="3472E4"/>
      </a:accent3>
      <a:accent4>
        <a:srgbClr val="1DA786"/>
      </a:accent4>
      <a:accent5>
        <a:srgbClr val="EDA509"/>
      </a:accent5>
      <a:accent6>
        <a:srgbClr val="E44C24"/>
      </a:accent6>
      <a:hlink>
        <a:srgbClr val="6D2CA7"/>
      </a:hlink>
      <a:folHlink>
        <a:srgbClr val="A05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effectLst/>
      </a:spPr>
      <a:bodyPr wrap="square" lIns="90000" rIns="90000" rtlCol="0" anchor="t">
        <a:spAutoFit/>
      </a:bodyPr>
      <a:lstStyle>
        <a:defPPr algn="l">
          <a:defRPr sz="1400" dirty="0" err="1" smtClean="0"/>
        </a:defPPr>
      </a:lstStyle>
    </a:txDef>
  </a:objectDefaults>
  <a:extraClrSchemeLst/>
  <a:extLst>
    <a:ext uri="{05A4C25C-085E-4340-85A3-A5531E510DB2}">
      <thm15:themeFamily xmlns:thm15="http://schemas.microsoft.com/office/thememl/2012/main" name="modified_New_generic_PPT_12pt - Copy.pptx" id="{8F27BBBA-823C-4ACB-AE4C-1F1277CCB67D}" vid="{4B4B70D5-0C63-439A-A283-40009929CD61}"/>
    </a:ext>
  </a:extLst>
</a:theme>
</file>

<file path=ppt/theme/theme2.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09fcd7b-9823-4958-bf5f-d591278a32f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C21694DA8137468DDF94F7DF57B3FB" ma:contentTypeVersion="17" ma:contentTypeDescription="Create a new document." ma:contentTypeScope="" ma:versionID="4f9758b723f9ff4953f36cfa9e1ebad8">
  <xsd:schema xmlns:xsd="http://www.w3.org/2001/XMLSchema" xmlns:xs="http://www.w3.org/2001/XMLSchema" xmlns:p="http://schemas.microsoft.com/office/2006/metadata/properties" xmlns:ns3="009fcd7b-9823-4958-bf5f-d591278a32f3" xmlns:ns4="673c1a11-3c53-47ae-8d62-45e8e8cfe849" targetNamespace="http://schemas.microsoft.com/office/2006/metadata/properties" ma:root="true" ma:fieldsID="b062b0ae982b07ff03c4d513d5f5b645" ns3:_="" ns4:_="">
    <xsd:import namespace="009fcd7b-9823-4958-bf5f-d591278a32f3"/>
    <xsd:import namespace="673c1a11-3c53-47ae-8d62-45e8e8cfe84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fcd7b-9823-4958-bf5f-d591278a32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3c1a11-3c53-47ae-8d62-45e8e8cfe84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F0D6E3-A829-4C6B-AB47-2F56EBBDDB26}">
  <ds:schemaRefs>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 ds:uri="http://schemas.microsoft.com/office/2006/documentManagement/types"/>
    <ds:schemaRef ds:uri="673c1a11-3c53-47ae-8d62-45e8e8cfe849"/>
    <ds:schemaRef ds:uri="http://schemas.microsoft.com/office/infopath/2007/PartnerControls"/>
    <ds:schemaRef ds:uri="009fcd7b-9823-4958-bf5f-d591278a32f3"/>
  </ds:schemaRefs>
</ds:datastoreItem>
</file>

<file path=customXml/itemProps2.xml><?xml version="1.0" encoding="utf-8"?>
<ds:datastoreItem xmlns:ds="http://schemas.openxmlformats.org/officeDocument/2006/customXml" ds:itemID="{634A8BCF-5B78-4410-A2F4-0A8A26FED53F}">
  <ds:schemaRefs>
    <ds:schemaRef ds:uri="http://schemas.microsoft.com/sharepoint/v3/contenttype/forms"/>
  </ds:schemaRefs>
</ds:datastoreItem>
</file>

<file path=customXml/itemProps3.xml><?xml version="1.0" encoding="utf-8"?>
<ds:datastoreItem xmlns:ds="http://schemas.openxmlformats.org/officeDocument/2006/customXml" ds:itemID="{8DB9C9AB-7988-41DF-B295-4E0A6C5029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9fcd7b-9823-4958-bf5f-d591278a32f3"/>
    <ds:schemaRef ds:uri="673c1a11-3c53-47ae-8d62-45e8e8cfe8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1966</Words>
  <Application>Microsoft Office PowerPoint</Application>
  <PresentationFormat>Widescreen</PresentationFormat>
  <Paragraphs>211</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1_Office Theme</vt:lpstr>
      <vt:lpstr>Smartphone Need-To-Know – November 2024</vt:lpstr>
      <vt:lpstr>Contents</vt:lpstr>
      <vt:lpstr>Global smartphone market continues to grow in 3Q24, with a 6.6% increase from the previous quarter</vt:lpstr>
      <vt:lpstr>“The smartphone shipments in the third quarter exceeded our initial expectations. This was due to the continued strong demand for budget smartphones, leading to higher-than-expected shipments from Oppo, Realme, and Motorola. Additionally, Vivo's shipments surpassed forecasts, supported by the recovery in the Chinese smartphone market. As such, smartphone shipments this year are expected to exceed our initial forecasts. The annual growth rate is now projected to be around 5%.”</vt:lpstr>
      <vt:lpstr>Qualcomm unveiled the new mobile SoC, Snapdragon 8 Elite</vt:lpstr>
      <vt:lpstr>“Last year's Snapdragon 8 Gen 3 opened the era of on-device AI smartphones, and Elite chip only improves on this. Starting with Google's Pixel 8 Pro last year, a new trend emphasizing AI in smartphones has emerged, with Samsung's Galaxy S24 this year making on-device AI a key marketing point for premium devices. With increasing consumer interest in on-device AI, and as OEMs expand their sales of high-value products, the shipment of smartphones equipped with premium SoCs such as the Snapdragon 8 Elite is expected to see significant growth.</vt:lpstr>
      <vt:lpstr>Apple pours $1.1b investment into GlobalStar satellite services</vt:lpstr>
      <vt:lpstr>“Apple’s huge investment into satellite communication may initially seem confusing because of how limited current use-cases are. Yet it seems that Apple is trying to future-proof its capabilities in this area. With 6G coming from 2030, satellite infrastructure could become more crucial. Elon Musk’s StarLink satellite services company is also rapidly expanding internet availability in under-served areas of the planet. In response, Apple may be considering what it can offer in this increasingly competitive area which seems primed for US government subsidies and investment.”</vt:lpstr>
      <vt:lpstr>Oppo claims on-device AI breakthrough with ‘Mixture of Experts’ AI architecture</vt:lpstr>
      <vt:lpstr>“Oppo announced earlier this year that it is aiming to bring generative AI to 50 million of its smartphone users globally by the end of 2024, spanning the full-range of its devices. And now with 5,860 patent applications in the AI field, it’s clear that OPPO is investing heavily in AI R&amp;D. It’s up against some of the biggest tech players, though, with Apple partnering with OpenAI and Google leading AI research in the smartphone field. Introducing AI onto low-end devices could be a key differentiator for Oppo, though.”</vt:lpstr>
      <vt:lpstr>Appendix</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2024-03-19T09:47:41Z</dcterms:created>
  <dcterms:modified xsi:type="dcterms:W3CDTF">2024-11-25T10:37:23Z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1_Office Theme:6</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2024-03-19T09:48:09Z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c576b284-763c-4ecc-836c-1159effc464b</vt:lpwstr>
  </property>
  <property fmtid="{D5CDD505-2E9C-101B-9397-08002B2CF9AE}" pid="10" name="MSIP_Label_e1b4a6d7-967f-4d55-9d13-d94940dabb24_ContentBits">
    <vt:lpwstr>0</vt:lpwstr>
  </property>
  <property fmtid="{D5CDD505-2E9C-101B-9397-08002B2CF9AE}" pid="11" name="ContentTypeId">
    <vt:lpwstr>0x01010052C21694DA8137468DDF94F7DF57B3FB</vt:lpwstr>
  </property>
</Properties>
</file>