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053" r:id="rId1"/>
  </p:sldMasterIdLst>
  <p:notesMasterIdLst>
    <p:notesMasterId r:id="rId15"/>
  </p:notesMasterIdLst>
  <p:handoutMasterIdLst>
    <p:handoutMasterId r:id="rId16"/>
  </p:handoutMasterIdLst>
  <p:sldIdLst>
    <p:sldId id="6449" r:id="rId2"/>
    <p:sldId id="2147473218" r:id="rId3"/>
    <p:sldId id="376" r:id="rId4"/>
    <p:sldId id="2147473247" r:id="rId5"/>
    <p:sldId id="2147473237" r:id="rId6"/>
    <p:sldId id="2147473250" r:id="rId7"/>
    <p:sldId id="2147473242" r:id="rId8"/>
    <p:sldId id="2147473246" r:id="rId9"/>
    <p:sldId id="2147473251" r:id="rId10"/>
    <p:sldId id="2147473252" r:id="rId11"/>
    <p:sldId id="6394" r:id="rId12"/>
    <p:sldId id="2147473219"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2E4"/>
    <a:srgbClr val="93440F"/>
    <a:srgbClr val="25768F"/>
    <a:srgbClr val="F8D2B9"/>
    <a:srgbClr val="ADDCEA"/>
    <a:srgbClr val="6D2CA7"/>
    <a:srgbClr val="E44D25"/>
    <a:srgbClr val="7B260F"/>
    <a:srgbClr val="AE3716"/>
    <a:srgbClr val="C842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51ADE6A-740E-44AE-83CC-AE7238B6C88D}">
  <a:tblStyle styleId="{D51ADE6A-740E-44AE-83CC-AE7238B6C88D}" styleName="OMDIA">
    <a:tblBg/>
    <a:wholeTbl>
      <a:tcTxStyle b="off" i="off">
        <a:fontRef idx="minor">
          <a:srgbClr val="585858"/>
        </a:fontRef>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chemeClr val="lt1"/>
              </a:solidFill>
              <a:prstDash val="solid"/>
              <a:miter lim="400000"/>
            </a:ln>
          </a:top>
          <a:bottom>
            <a:ln w="6350" cap="flat">
              <a:solidFill>
                <a:schemeClr val="lt1"/>
              </a:solidFill>
              <a:prstDash val="solid"/>
              <a:miter lim="400000"/>
            </a:ln>
          </a:bottom>
          <a:insideH>
            <a:ln w="6350" cap="flat">
              <a:solidFill>
                <a:srgbClr val="6D2CA7"/>
              </a:solidFill>
              <a:prstDash val="solid"/>
              <a:miter lim="400000"/>
            </a:ln>
          </a:insideH>
          <a:insideV>
            <a:ln w="0" cap="flat">
              <a:solidFill>
                <a:srgbClr val="FFFFFF"/>
              </a:solidFill>
              <a:prstDash val="solid"/>
              <a:round/>
            </a:ln>
          </a:insideV>
        </a:tcBdr>
        <a:fill>
          <a:solidFill>
            <a:srgbClr val="FFFFFF"/>
          </a:solidFill>
        </a:fill>
      </a:tcStyle>
    </a:wholeTbl>
    <a:band1H>
      <a:tcTxStyle/>
      <a:tcStyle>
        <a:tcBdr/>
        <a:fill>
          <a:solidFill>
            <a:srgbClr val="EDE1F7"/>
          </a:solidFill>
        </a:fill>
      </a:tcStyle>
    </a:band1H>
    <a:band2H>
      <a:tcTxStyle/>
      <a:tcStyle>
        <a:tcBdr/>
        <a:fill>
          <a:solidFill>
            <a:srgbClr val="FFFFFF"/>
          </a:solidFill>
        </a:fill>
      </a:tcStyle>
    </a:band2H>
    <a:band1V>
      <a:tcStyle>
        <a:tcBdr/>
        <a:fill>
          <a:solidFill>
            <a:srgbClr val="EDE1F7"/>
          </a:solidFill>
        </a:fill>
      </a:tcStyle>
    </a:band1V>
    <a:band2V>
      <a:tcStyle>
        <a:tcBdr/>
        <a:fill>
          <a:solidFill>
            <a:srgbClr val="FFFFFF"/>
          </a:solidFill>
        </a:fill>
      </a:tcStyle>
    </a:band2V>
    <a:lastCol>
      <a:tcTxStyle b="off" i="off">
        <a:font>
          <a:latin typeface="Calibri (Body)"/>
          <a:ea typeface="Calibri (Body)"/>
          <a:cs typeface="Calibri (Body)"/>
        </a:font>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lastCol>
    <a:firstCol>
      <a:tcTxStyle b="off" i="off">
        <a:font>
          <a:latin typeface="Calibri (Body)"/>
          <a:ea typeface="Calibri (Body)"/>
          <a:cs typeface="Calibri (Body)"/>
        </a:font>
        <a:srgbClr val="333333"/>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firstCol>
    <a:lastRow>
      <a:tcTxStyle b="on" i="off">
        <a:font>
          <a:latin typeface="Calibri (Body)"/>
          <a:ea typeface="Calibri (Body)"/>
          <a:cs typeface="Calibri (Body)"/>
        </a:font>
        <a:srgbClr val="6D2CA7"/>
      </a:tcTxStyle>
      <a:tcStyle>
        <a:tcBdr>
          <a:left>
            <a:ln w="6350" cap="flat">
              <a:solidFill>
                <a:srgbClr val="FFFFFF"/>
              </a:solidFill>
              <a:prstDash val="solid"/>
              <a:round/>
            </a:ln>
          </a:left>
          <a:right>
            <a:ln w="6350" cap="flat">
              <a:solidFill>
                <a:srgbClr val="FFFFFF"/>
              </a:solidFill>
              <a:prstDash val="solid"/>
              <a:round/>
            </a:ln>
          </a:right>
          <a:top>
            <a:ln w="6350" cap="flat">
              <a:solidFill>
                <a:srgbClr val="6D2CA7"/>
              </a:solidFill>
              <a:prstDash val="solid"/>
              <a:round/>
            </a:ln>
          </a:top>
          <a:bottom>
            <a:ln w="6350" cap="flat">
              <a:solidFill>
                <a:srgbClr val="FFFFFF"/>
              </a:solidFill>
              <a:prstDash val="solid"/>
              <a:round/>
            </a:ln>
          </a:bottom>
          <a:insideH>
            <a:ln w="6350" cap="flat">
              <a:solidFill>
                <a:srgbClr val="FFFFFF"/>
              </a:solidFill>
              <a:prstDash val="solid"/>
              <a:round/>
            </a:ln>
          </a:insideH>
          <a:insideV>
            <a:ln w="0" cap="flat">
              <a:solidFill>
                <a:srgbClr val="FFFFFF"/>
              </a:solidFill>
              <a:prstDash val="solid"/>
              <a:round/>
            </a:ln>
          </a:insideV>
        </a:tcBdr>
        <a:fill>
          <a:solidFill>
            <a:srgbClr val="FFFFFF"/>
          </a:solidFill>
        </a:fill>
      </a:tcStyle>
    </a:lastRow>
    <a:firstRow>
      <a:tcTxStyle b="off" i="off">
        <a:fontRef idx="minor">
          <a:srgbClr val="6D2CA7"/>
        </a:fontRef>
        <a:srgbClr val="6D2CA7"/>
      </a:tcTxStyle>
      <a:tcStyle>
        <a:tcBdr>
          <a:left>
            <a:ln w="0" cap="flat">
              <a:solidFill>
                <a:srgbClr val="FFFFFF"/>
              </a:solidFill>
              <a:prstDash val="solid"/>
              <a:round/>
            </a:ln>
          </a:left>
          <a:right>
            <a:ln w="0" cap="flat">
              <a:solidFill>
                <a:srgbClr val="FFFFFF"/>
              </a:solidFill>
              <a:prstDash val="solid"/>
              <a:round/>
            </a:ln>
          </a:right>
          <a:top>
            <a:ln w="6350" cap="flat">
              <a:solidFill>
                <a:srgbClr val="FFFFFF"/>
              </a:solidFill>
              <a:prstDash val="solid"/>
              <a:miter lim="400000"/>
            </a:ln>
          </a:top>
          <a:bottom>
            <a:ln w="6350" cap="flat">
              <a:solidFill>
                <a:srgbClr val="6D2CA7"/>
              </a:solidFill>
              <a:prstDash val="solid"/>
              <a:round/>
            </a:ln>
          </a:bottom>
          <a:insideH>
            <a:ln w="0" cap="flat">
              <a:solidFill>
                <a:srgbClr val="FFFFFF"/>
              </a:solidFill>
              <a:prstDash val="solid"/>
              <a:round/>
            </a:ln>
          </a:insideH>
          <a:insideV>
            <a:ln w="10160" cap="flat">
              <a:solidFill>
                <a:srgbClr val="FFFFFF"/>
              </a:solidFill>
              <a:prstDash val="solid"/>
              <a:round/>
            </a:ln>
          </a:insideV>
        </a:tcBdr>
        <a:fill>
          <a:solidFill>
            <a:srgbClr val="FFFFFF"/>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88" autoAdjust="0"/>
    <p:restoredTop sz="96130" autoAdjust="0"/>
  </p:normalViewPr>
  <p:slideViewPr>
    <p:cSldViewPr snapToGrid="0">
      <p:cViewPr varScale="1">
        <p:scale>
          <a:sx n="104" d="100"/>
          <a:sy n="104" d="100"/>
        </p:scale>
        <p:origin x="648" y="96"/>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5320" y="15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484F23-5DF7-409F-AA71-1614122DB2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578E213-8DE2-47D2-9004-6F62F414D3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7DF3D5-09DC-4A7A-AE63-978A3E4855AF}" type="datetimeFigureOut">
              <a:rPr lang="en-GB" smtClean="0"/>
              <a:t>30/01/2025</a:t>
            </a:fld>
            <a:endParaRPr lang="en-GB"/>
          </a:p>
        </p:txBody>
      </p:sp>
      <p:sp>
        <p:nvSpPr>
          <p:cNvPr id="4" name="Footer Placeholder 3">
            <a:extLst>
              <a:ext uri="{FF2B5EF4-FFF2-40B4-BE49-F238E27FC236}">
                <a16:creationId xmlns:a16="http://schemas.microsoft.com/office/drawing/2014/main" id="{B12222FB-4C8D-4921-9561-7990662F95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3C6AE66-C725-4750-B57B-724BF5C98C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371DAD-D243-4334-A4EB-FD023C0B7D94}" type="slidenum">
              <a:rPr lang="en-GB" smtClean="0"/>
              <a:t>‹#›</a:t>
            </a:fld>
            <a:endParaRPr lang="en-GB"/>
          </a:p>
        </p:txBody>
      </p:sp>
    </p:spTree>
    <p:extLst>
      <p:ext uri="{BB962C8B-B14F-4D97-AF65-F5344CB8AC3E}">
        <p14:creationId xmlns:p14="http://schemas.microsoft.com/office/powerpoint/2010/main" val="2116111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EDD24-C05C-4689-888C-A18A1A14EA98}" type="datetimeFigureOut">
              <a:rPr lang="en-GB" smtClean="0"/>
              <a:t>30/01/2025</a:t>
            </a:fld>
            <a:endParaRPr lang="en-GB"/>
          </a:p>
        </p:txBody>
      </p:sp>
      <p:sp>
        <p:nvSpPr>
          <p:cNvPr id="4" name="Slide Image Placeholder 3"/>
          <p:cNvSpPr>
            <a:spLocks noGrp="1" noRot="1" noChangeAspect="1"/>
          </p:cNvSpPr>
          <p:nvPr>
            <p:ph type="sldImg" idx="2"/>
          </p:nvPr>
        </p:nvSpPr>
        <p:spPr>
          <a:xfrm>
            <a:off x="407736" y="458788"/>
            <a:ext cx="6042528" cy="339892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397040" y="4106779"/>
            <a:ext cx="6063920" cy="4578434"/>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6AA17-6443-4A5C-B72D-23A3C941D7AB}" type="slidenum">
              <a:rPr lang="en-GB" smtClean="0"/>
              <a:t>‹#›</a:t>
            </a:fld>
            <a:endParaRPr lang="en-GB"/>
          </a:p>
        </p:txBody>
      </p:sp>
    </p:spTree>
    <p:extLst>
      <p:ext uri="{BB962C8B-B14F-4D97-AF65-F5344CB8AC3E}">
        <p14:creationId xmlns:p14="http://schemas.microsoft.com/office/powerpoint/2010/main" val="349632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16000" algn="l" defTabSz="914400" rtl="0" eaLnBrk="1" latinLnBrk="0" hangingPunct="1">
      <a:defRPr sz="1200" kern="1200">
        <a:solidFill>
          <a:schemeClr val="tx1"/>
        </a:solidFill>
        <a:latin typeface="+mn-lt"/>
        <a:ea typeface="+mn-ea"/>
        <a:cs typeface="+mn-cs"/>
      </a:defRPr>
    </a:lvl2pPr>
    <a:lvl3pPr marL="432000" algn="l" defTabSz="914400" rtl="0" eaLnBrk="1" latinLnBrk="0" hangingPunct="1">
      <a:defRPr sz="1200" kern="1200">
        <a:solidFill>
          <a:schemeClr val="tx1"/>
        </a:solidFill>
        <a:latin typeface="+mn-lt"/>
        <a:ea typeface="+mn-ea"/>
        <a:cs typeface="+mn-cs"/>
      </a:defRPr>
    </a:lvl3pPr>
    <a:lvl4pPr marL="648000" algn="l" defTabSz="914400" rtl="0" eaLnBrk="1" latinLnBrk="0" hangingPunct="1">
      <a:defRPr sz="1200" kern="1200">
        <a:solidFill>
          <a:schemeClr val="tx1"/>
        </a:solidFill>
        <a:latin typeface="+mn-lt"/>
        <a:ea typeface="+mn-ea"/>
        <a:cs typeface="+mn-cs"/>
      </a:defRPr>
    </a:lvl4pPr>
    <a:lvl5pPr marL="8640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512763"/>
            <a:ext cx="6764337" cy="3805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a:t>
            </a:fld>
            <a:endParaRPr lang="en-GB" dirty="0"/>
          </a:p>
        </p:txBody>
      </p:sp>
    </p:spTree>
    <p:extLst>
      <p:ext uri="{BB962C8B-B14F-4D97-AF65-F5344CB8AC3E}">
        <p14:creationId xmlns:p14="http://schemas.microsoft.com/office/powerpoint/2010/main" val="155625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12</a:t>
            </a:fld>
            <a:endParaRPr lang="en-GB" dirty="0"/>
          </a:p>
        </p:txBody>
      </p:sp>
    </p:spTree>
    <p:extLst>
      <p:ext uri="{BB962C8B-B14F-4D97-AF65-F5344CB8AC3E}">
        <p14:creationId xmlns:p14="http://schemas.microsoft.com/office/powerpoint/2010/main" val="1325979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hyperlink" Target="mailto:customersuccess@omdia.com" TargetMode="External"/><Relationship Id="rId4" Type="http://schemas.openxmlformats.org/officeDocument/2006/relationships/image" Target="../media/image3.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423E7E9-6226-1C1C-5F7E-6DC3D78542C3}"/>
              </a:ext>
            </a:extLst>
          </p:cNvPr>
          <p:cNvSpPr>
            <a:spLocks noGrp="1"/>
          </p:cNvSpPr>
          <p:nvPr>
            <p:ph type="body" sz="quarter" idx="12"/>
          </p:nvPr>
        </p:nvSpPr>
        <p:spPr>
          <a:xfrm>
            <a:off x="355600" y="5602835"/>
            <a:ext cx="3329940" cy="914400"/>
          </a:xfrm>
          <a:prstGeom prst="rect">
            <a:avLst/>
          </a:prstGeom>
        </p:spPr>
        <p:txBody>
          <a:bodyPr anchor="b" anchorCtr="0">
            <a:noAutofit/>
          </a:bodyPr>
          <a:lstStyle>
            <a:lvl1pPr marL="0" indent="0">
              <a:lnSpc>
                <a:spcPct val="105000"/>
              </a:lnSpc>
              <a:spcBef>
                <a:spcPts val="0"/>
              </a:spcBef>
              <a:buFontTx/>
              <a:buNone/>
              <a:defRPr sz="1300" b="1">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a:t>Click to edit Master text styles</a:t>
            </a:r>
          </a:p>
          <a:p>
            <a:pPr lvl="1"/>
            <a:r>
              <a:rPr lang="en-US"/>
              <a:t>Second level</a:t>
            </a:r>
          </a:p>
        </p:txBody>
      </p:sp>
      <p:sp>
        <p:nvSpPr>
          <p:cNvPr id="29" name="Footer Placeholder 4">
            <a:extLst>
              <a:ext uri="{FF2B5EF4-FFF2-40B4-BE49-F238E27FC236}">
                <a16:creationId xmlns:a16="http://schemas.microsoft.com/office/drawing/2014/main" id="{CE3924CA-29DF-E289-6B37-F98EB2A4D207}"/>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a:t>
            </a:r>
            <a:r>
              <a:rPr lang="en-MY" b="0" i="0" u="none" strike="noStrike" dirty="0">
                <a:solidFill>
                  <a:srgbClr val="000000"/>
                </a:solidFill>
                <a:effectLst/>
                <a:latin typeface="Calibri" panose="020F0502020204030204" pitchFamily="34" charset="0"/>
              </a:rPr>
              <a:t>© 2025 TechTarget, Inc. or its subsidiaries. All rights reserved.</a:t>
            </a:r>
            <a:endParaRPr lang="en-GB" dirty="0"/>
          </a:p>
        </p:txBody>
      </p:sp>
      <p:sp>
        <p:nvSpPr>
          <p:cNvPr id="3" name="Title 1">
            <a:extLst>
              <a:ext uri="{FF2B5EF4-FFF2-40B4-BE49-F238E27FC236}">
                <a16:creationId xmlns:a16="http://schemas.microsoft.com/office/drawing/2014/main" id="{C4058837-FF3F-A06E-C177-958868F7D2C2}"/>
              </a:ext>
            </a:extLst>
          </p:cNvPr>
          <p:cNvSpPr>
            <a:spLocks noGrp="1"/>
          </p:cNvSpPr>
          <p:nvPr>
            <p:ph type="ctrTitle"/>
          </p:nvPr>
        </p:nvSpPr>
        <p:spPr>
          <a:xfrm>
            <a:off x="351930" y="476250"/>
            <a:ext cx="7596683" cy="3372736"/>
          </a:xfrm>
          <a:prstGeom prst="rect">
            <a:avLst/>
          </a:prstGeom>
        </p:spPr>
        <p:txBody>
          <a:bodyPr anchor="b" anchorCtr="0">
            <a:noAutofit/>
          </a:bodyPr>
          <a:lstStyle>
            <a:lvl1pPr algn="l">
              <a:lnSpc>
                <a:spcPct val="80000"/>
              </a:lnSpc>
              <a:defRPr sz="5400" b="1" spc="-20" baseline="0">
                <a:solidFill>
                  <a:srgbClr val="6D2CA7"/>
                </a:solidFill>
              </a:defRPr>
            </a:lvl1pPr>
          </a:lstStyle>
          <a:p>
            <a:r>
              <a:rPr lang="en-US"/>
              <a:t>Click to edit Master title style</a:t>
            </a:r>
            <a:endParaRPr lang="en-GB"/>
          </a:p>
        </p:txBody>
      </p:sp>
      <p:pic>
        <p:nvPicPr>
          <p:cNvPr id="6" name="Graphic 5">
            <a:extLst>
              <a:ext uri="{FF2B5EF4-FFF2-40B4-BE49-F238E27FC236}">
                <a16:creationId xmlns:a16="http://schemas.microsoft.com/office/drawing/2014/main" id="{72F0B733-C38C-3247-ABC8-E974DE193242}"/>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21800" y="5966645"/>
            <a:ext cx="2476500" cy="531486"/>
          </a:xfrm>
          <a:prstGeom prst="rect">
            <a:avLst/>
          </a:prstGeom>
        </p:spPr>
      </p:pic>
    </p:spTree>
    <p:extLst>
      <p:ext uri="{BB962C8B-B14F-4D97-AF65-F5344CB8AC3E}">
        <p14:creationId xmlns:p14="http://schemas.microsoft.com/office/powerpoint/2010/main" val="18458680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s - Horizontal">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A388C6A-0692-4A21-A456-3C27B1891783}"/>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2">
            <a:extLst>
              <a:ext uri="{FF2B5EF4-FFF2-40B4-BE49-F238E27FC236}">
                <a16:creationId xmlns:a16="http://schemas.microsoft.com/office/drawing/2014/main" id="{FCFB497F-B1A8-4992-933E-D4B44415F307}"/>
              </a:ext>
            </a:extLst>
          </p:cNvPr>
          <p:cNvSpPr>
            <a:spLocks noGrp="1"/>
          </p:cNvSpPr>
          <p:nvPr>
            <p:ph idx="11"/>
          </p:nvPr>
        </p:nvSpPr>
        <p:spPr>
          <a:xfrm>
            <a:off x="348314" y="3802942"/>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itle Placeholder 1">
            <a:extLst>
              <a:ext uri="{FF2B5EF4-FFF2-40B4-BE49-F238E27FC236}">
                <a16:creationId xmlns:a16="http://schemas.microsoft.com/office/drawing/2014/main" id="{1CBE4924-BE30-7254-A30B-A8065A3A97F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noProof="0" dirty="0"/>
              <a:t>Click to edit Master title style</a:t>
            </a:r>
          </a:p>
        </p:txBody>
      </p:sp>
    </p:spTree>
    <p:extLst>
      <p:ext uri="{BB962C8B-B14F-4D97-AF65-F5344CB8AC3E}">
        <p14:creationId xmlns:p14="http://schemas.microsoft.com/office/powerpoint/2010/main" val="51996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A5E9D3D-E391-43B0-9335-27AB8D181717}"/>
              </a:ext>
            </a:extLst>
          </p:cNvPr>
          <p:cNvSpPr>
            <a:spLocks noGrp="1"/>
          </p:cNvSpPr>
          <p:nvPr>
            <p:ph sz="half" idx="2"/>
          </p:nvPr>
        </p:nvSpPr>
        <p:spPr>
          <a:xfrm>
            <a:off x="8129588" y="476250"/>
            <a:ext cx="3705225" cy="5508625"/>
          </a:xfrm>
          <a:prstGeom prst="rect">
            <a:avLst/>
          </a:prstGeom>
        </p:spPr>
        <p:txBody>
          <a:bodyPr tIns="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1">
            <a:extLst>
              <a:ext uri="{FF2B5EF4-FFF2-40B4-BE49-F238E27FC236}">
                <a16:creationId xmlns:a16="http://schemas.microsoft.com/office/drawing/2014/main" id="{9412406D-D13B-8D1D-3BA5-340BD69A1BCD}"/>
              </a:ext>
            </a:extLst>
          </p:cNvPr>
          <p:cNvSpPr>
            <a:spLocks noGrp="1"/>
          </p:cNvSpPr>
          <p:nvPr>
            <p:ph type="title"/>
          </p:nvPr>
        </p:nvSpPr>
        <p:spPr>
          <a:xfrm>
            <a:off x="348314" y="476250"/>
            <a:ext cx="7600486" cy="684214"/>
          </a:xfrm>
          <a:prstGeom prst="rect">
            <a:avLst/>
          </a:prstGeom>
        </p:spPr>
        <p:txBody>
          <a:bodyPr vert="horz" lIns="0" tIns="0" rIns="0" bIns="0" rtlCol="0" anchor="t" anchorCtr="0">
            <a:noAutofit/>
          </a:bodyPr>
          <a:lstStyle/>
          <a:p>
            <a:r>
              <a:rPr lang="en-US" noProof="0" dirty="0"/>
              <a:t>Click to edit Master title style</a:t>
            </a:r>
          </a:p>
        </p:txBody>
      </p:sp>
      <p:sp>
        <p:nvSpPr>
          <p:cNvPr id="9" name="Content Placeholder 2">
            <a:extLst>
              <a:ext uri="{FF2B5EF4-FFF2-40B4-BE49-F238E27FC236}">
                <a16:creationId xmlns:a16="http://schemas.microsoft.com/office/drawing/2014/main" id="{3289BAA1-9492-5262-04CC-FD1DD769C6F3}"/>
              </a:ext>
            </a:extLst>
          </p:cNvPr>
          <p:cNvSpPr>
            <a:spLocks noGrp="1"/>
          </p:cNvSpPr>
          <p:nvPr>
            <p:ph idx="1"/>
          </p:nvPr>
        </p:nvSpPr>
        <p:spPr>
          <a:xfrm>
            <a:off x="348314" y="1419909"/>
            <a:ext cx="75996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390746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um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E4477052-1501-4E26-852F-71F0C0E6E944}"/>
              </a:ext>
            </a:extLst>
          </p:cNvPr>
          <p:cNvSpPr>
            <a:spLocks noGrp="1"/>
          </p:cNvSpPr>
          <p:nvPr>
            <p:ph sz="half" idx="2"/>
          </p:nvPr>
        </p:nvSpPr>
        <p:spPr>
          <a:xfrm>
            <a:off x="6188077" y="476250"/>
            <a:ext cx="5646736" cy="5508625"/>
          </a:xfrm>
          <a:prstGeom prst="rect">
            <a:avLst/>
          </a:prstGeom>
        </p:spPr>
        <p:txBody>
          <a:bodyPr/>
          <a:lstStyle>
            <a:lvl1pPr marL="216000" indent="-216000">
              <a:buFont typeface="Calibri" panose="020F0502020204030204" pitchFamily="34" charset="0"/>
              <a:buChar char="•"/>
              <a:defRPr/>
            </a:lvl1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itle Placeholder 1">
            <a:extLst>
              <a:ext uri="{FF2B5EF4-FFF2-40B4-BE49-F238E27FC236}">
                <a16:creationId xmlns:a16="http://schemas.microsoft.com/office/drawing/2014/main" id="{31788F59-82C9-5062-E29F-74962262CAC1}"/>
              </a:ext>
            </a:extLst>
          </p:cNvPr>
          <p:cNvSpPr>
            <a:spLocks noGrp="1"/>
          </p:cNvSpPr>
          <p:nvPr>
            <p:ph type="title"/>
          </p:nvPr>
        </p:nvSpPr>
        <p:spPr>
          <a:xfrm>
            <a:off x="348314" y="476250"/>
            <a:ext cx="5648400" cy="684214"/>
          </a:xfrm>
          <a:prstGeom prst="rect">
            <a:avLst/>
          </a:prstGeom>
        </p:spPr>
        <p:txBody>
          <a:bodyPr vert="horz" lIns="0" tIns="0" rIns="0" bIns="0" rtlCol="0" anchor="t" anchorCtr="0">
            <a:noAutofit/>
          </a:bodyPr>
          <a:lstStyle/>
          <a:p>
            <a:r>
              <a:rPr lang="en-US" noProof="0" dirty="0"/>
              <a:t>Click to edit Master title style</a:t>
            </a:r>
          </a:p>
        </p:txBody>
      </p:sp>
      <p:sp>
        <p:nvSpPr>
          <p:cNvPr id="5" name="Content Placeholder 2">
            <a:extLst>
              <a:ext uri="{FF2B5EF4-FFF2-40B4-BE49-F238E27FC236}">
                <a16:creationId xmlns:a16="http://schemas.microsoft.com/office/drawing/2014/main" id="{06A5CC0F-E306-05B4-78E4-AA128A57F12A}"/>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68792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0D0E12FD-03AF-4087-AFA2-EA9EE8CFB1A2}"/>
              </a:ext>
            </a:extLst>
          </p:cNvPr>
          <p:cNvSpPr>
            <a:spLocks noGrp="1"/>
          </p:cNvSpPr>
          <p:nvPr>
            <p:ph sz="half" idx="2"/>
          </p:nvPr>
        </p:nvSpPr>
        <p:spPr>
          <a:xfrm>
            <a:off x="4238625" y="476250"/>
            <a:ext cx="7598175" cy="5508625"/>
          </a:xfrm>
          <a:prstGeom prst="rect">
            <a:avLst/>
          </a:prstGeo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ontent Placeholder 2">
            <a:extLst>
              <a:ext uri="{FF2B5EF4-FFF2-40B4-BE49-F238E27FC236}">
                <a16:creationId xmlns:a16="http://schemas.microsoft.com/office/drawing/2014/main" id="{8FAFF4E0-5C86-12AE-2382-2817358EDF53}"/>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tle Placeholder 1">
            <a:extLst>
              <a:ext uri="{FF2B5EF4-FFF2-40B4-BE49-F238E27FC236}">
                <a16:creationId xmlns:a16="http://schemas.microsoft.com/office/drawing/2014/main" id="{4D35201E-3D50-5C2D-369C-163E9789F7FE}"/>
              </a:ext>
            </a:extLst>
          </p:cNvPr>
          <p:cNvSpPr>
            <a:spLocks noGrp="1"/>
          </p:cNvSpPr>
          <p:nvPr>
            <p:ph type="title"/>
          </p:nvPr>
        </p:nvSpPr>
        <p:spPr>
          <a:xfrm>
            <a:off x="348314" y="476250"/>
            <a:ext cx="3700800" cy="684214"/>
          </a:xfrm>
          <a:prstGeom prst="rect">
            <a:avLst/>
          </a:prstGeom>
        </p:spPr>
        <p:txBody>
          <a:bodyPr vert="horz" lIns="0" tIns="0" rIns="0" bIns="0" rtlCol="0" anchor="t" anchorCtr="0">
            <a:noAutofit/>
          </a:bodyPr>
          <a:lstStyle/>
          <a:p>
            <a:r>
              <a:rPr lang="en-US" noProof="0" dirty="0"/>
              <a:t>Click to edit Master title style</a:t>
            </a:r>
          </a:p>
        </p:txBody>
      </p:sp>
    </p:spTree>
    <p:extLst>
      <p:ext uri="{BB962C8B-B14F-4D97-AF65-F5344CB8AC3E}">
        <p14:creationId xmlns:p14="http://schemas.microsoft.com/office/powerpoint/2010/main" val="2814259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D6752F1-DD44-6064-E954-1F249773F056}"/>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noProof="0" dirty="0"/>
              <a:t>Click to edit Master title style</a:t>
            </a:r>
          </a:p>
        </p:txBody>
      </p:sp>
      <p:sp>
        <p:nvSpPr>
          <p:cNvPr id="6" name="Content Placeholder 2">
            <a:extLst>
              <a:ext uri="{FF2B5EF4-FFF2-40B4-BE49-F238E27FC236}">
                <a16:creationId xmlns:a16="http://schemas.microsoft.com/office/drawing/2014/main" id="{74038C46-1B7F-5C1A-91C4-575D5C407648}"/>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Content Placeholder 2">
            <a:extLst>
              <a:ext uri="{FF2B5EF4-FFF2-40B4-BE49-F238E27FC236}">
                <a16:creationId xmlns:a16="http://schemas.microsoft.com/office/drawing/2014/main" id="{096966B4-BF13-2584-7087-AF61FF06D2DA}"/>
              </a:ext>
            </a:extLst>
          </p:cNvPr>
          <p:cNvSpPr>
            <a:spLocks noGrp="1"/>
          </p:cNvSpPr>
          <p:nvPr>
            <p:ph idx="10"/>
          </p:nvPr>
        </p:nvSpPr>
        <p:spPr>
          <a:xfrm>
            <a:off x="4242290"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Content Placeholder 2">
            <a:extLst>
              <a:ext uri="{FF2B5EF4-FFF2-40B4-BE49-F238E27FC236}">
                <a16:creationId xmlns:a16="http://schemas.microsoft.com/office/drawing/2014/main" id="{CD6C70AC-AF90-A359-385D-D372D83AC6EC}"/>
              </a:ext>
            </a:extLst>
          </p:cNvPr>
          <p:cNvSpPr>
            <a:spLocks noGrp="1"/>
          </p:cNvSpPr>
          <p:nvPr>
            <p:ph idx="11"/>
          </p:nvPr>
        </p:nvSpPr>
        <p:spPr>
          <a:xfrm>
            <a:off x="8130045"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58785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 version 2">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29AF4AA3-BF4E-4E58-A98B-459E5414BF18}"/>
              </a:ext>
            </a:extLst>
          </p:cNvPr>
          <p:cNvSpPr>
            <a:spLocks noGrp="1"/>
          </p:cNvSpPr>
          <p:nvPr>
            <p:ph idx="13"/>
          </p:nvPr>
        </p:nvSpPr>
        <p:spPr>
          <a:xfrm>
            <a:off x="6188075" y="1412875"/>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2">
            <a:extLst>
              <a:ext uri="{FF2B5EF4-FFF2-40B4-BE49-F238E27FC236}">
                <a16:creationId xmlns:a16="http://schemas.microsoft.com/office/drawing/2014/main" id="{AE6335D6-10EE-4312-850E-C74CE43D14F8}"/>
              </a:ext>
            </a:extLst>
          </p:cNvPr>
          <p:cNvSpPr>
            <a:spLocks noGrp="1"/>
          </p:cNvSpPr>
          <p:nvPr>
            <p:ph idx="14"/>
          </p:nvPr>
        </p:nvSpPr>
        <p:spPr>
          <a:xfrm>
            <a:off x="6188075" y="3788874"/>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Placeholder 1">
            <a:extLst>
              <a:ext uri="{FF2B5EF4-FFF2-40B4-BE49-F238E27FC236}">
                <a16:creationId xmlns:a16="http://schemas.microsoft.com/office/drawing/2014/main" id="{1879340F-A91E-793B-DB2C-E6319A106949}"/>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noProof="0" dirty="0"/>
              <a:t>Click to edit Master title style</a:t>
            </a:r>
          </a:p>
        </p:txBody>
      </p:sp>
      <p:sp>
        <p:nvSpPr>
          <p:cNvPr id="4" name="Content Placeholder 2">
            <a:extLst>
              <a:ext uri="{FF2B5EF4-FFF2-40B4-BE49-F238E27FC236}">
                <a16:creationId xmlns:a16="http://schemas.microsoft.com/office/drawing/2014/main" id="{A2C2C05F-BE7E-FCC8-E4F1-534D47BA6E0D}"/>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535813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s - version 3">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D2B6EB0-1257-0B88-6CEA-A907F527CBDB}"/>
              </a:ext>
            </a:extLst>
          </p:cNvPr>
          <p:cNvSpPr>
            <a:spLocks noGrp="1"/>
          </p:cNvSpPr>
          <p:nvPr>
            <p:ph idx="15"/>
          </p:nvPr>
        </p:nvSpPr>
        <p:spPr>
          <a:xfrm>
            <a:off x="348314" y="1419909"/>
            <a:ext cx="56484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Placeholder 1">
            <a:extLst>
              <a:ext uri="{FF2B5EF4-FFF2-40B4-BE49-F238E27FC236}">
                <a16:creationId xmlns:a16="http://schemas.microsoft.com/office/drawing/2014/main" id="{C25A15FD-FCFE-41A1-C6B5-5CE0B91372C2}"/>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noProof="0" dirty="0"/>
              <a:t>Click to edit Master title style</a:t>
            </a:r>
          </a:p>
        </p:txBody>
      </p:sp>
      <p:sp>
        <p:nvSpPr>
          <p:cNvPr id="7" name="Content Placeholder 2">
            <a:extLst>
              <a:ext uri="{FF2B5EF4-FFF2-40B4-BE49-F238E27FC236}">
                <a16:creationId xmlns:a16="http://schemas.microsoft.com/office/drawing/2014/main" id="{26B50135-6C53-A72F-F914-BC2FE80FC5BE}"/>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Content Placeholder 2">
            <a:extLst>
              <a:ext uri="{FF2B5EF4-FFF2-40B4-BE49-F238E27FC236}">
                <a16:creationId xmlns:a16="http://schemas.microsoft.com/office/drawing/2014/main" id="{8D553A3B-2E82-66B7-1344-9CE126DC630F}"/>
              </a:ext>
            </a:extLst>
          </p:cNvPr>
          <p:cNvSpPr>
            <a:spLocks noGrp="1"/>
          </p:cNvSpPr>
          <p:nvPr>
            <p:ph idx="13"/>
          </p:nvPr>
        </p:nvSpPr>
        <p:spPr>
          <a:xfrm>
            <a:off x="6188075" y="1412875"/>
            <a:ext cx="5648229" cy="45792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105416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s - version 4">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1222AB4-9340-5454-7108-89E9C3E75E77}"/>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noProof="0" dirty="0"/>
              <a:t>Click to edit Master title style</a:t>
            </a:r>
          </a:p>
        </p:txBody>
      </p:sp>
      <p:sp>
        <p:nvSpPr>
          <p:cNvPr id="4" name="Content Placeholder 2">
            <a:extLst>
              <a:ext uri="{FF2B5EF4-FFF2-40B4-BE49-F238E27FC236}">
                <a16:creationId xmlns:a16="http://schemas.microsoft.com/office/drawing/2014/main" id="{D430803C-7B10-D218-299D-C6BE2C2AC02D}"/>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Content Placeholder 2">
            <a:extLst>
              <a:ext uri="{FF2B5EF4-FFF2-40B4-BE49-F238E27FC236}">
                <a16:creationId xmlns:a16="http://schemas.microsoft.com/office/drawing/2014/main" id="{2B34803A-446A-9522-63F2-BEBAAE518E5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Content Placeholder 2">
            <a:extLst>
              <a:ext uri="{FF2B5EF4-FFF2-40B4-BE49-F238E27FC236}">
                <a16:creationId xmlns:a16="http://schemas.microsoft.com/office/drawing/2014/main" id="{109B04A6-5503-A4A1-4CF4-971EF8FA16C5}"/>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040195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s - version 5">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AAE64EF5-5F1A-0748-C19A-D17FD5B3B8AA}"/>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4" name="Content Placeholder 12">
            <a:extLst>
              <a:ext uri="{FF2B5EF4-FFF2-40B4-BE49-F238E27FC236}">
                <a16:creationId xmlns:a16="http://schemas.microsoft.com/office/drawing/2014/main" id="{D47C667E-1397-1DA9-3B09-017C13575DFE}"/>
              </a:ext>
            </a:extLst>
          </p:cNvPr>
          <p:cNvSpPr>
            <a:spLocks noGrp="1"/>
          </p:cNvSpPr>
          <p:nvPr>
            <p:ph sz="quarter" idx="10"/>
          </p:nvPr>
        </p:nvSpPr>
        <p:spPr>
          <a:xfrm>
            <a:off x="348314"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9CD144C4-8F84-3E49-3D70-373B26E67F70}"/>
              </a:ext>
            </a:extLst>
          </p:cNvPr>
          <p:cNvSpPr>
            <a:spLocks noGrp="1"/>
          </p:cNvSpPr>
          <p:nvPr>
            <p:ph sz="quarter" idx="11"/>
          </p:nvPr>
        </p:nvSpPr>
        <p:spPr>
          <a:xfrm>
            <a:off x="6184900"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Content Placeholder 2">
            <a:extLst>
              <a:ext uri="{FF2B5EF4-FFF2-40B4-BE49-F238E27FC236}">
                <a16:creationId xmlns:a16="http://schemas.microsoft.com/office/drawing/2014/main" id="{0A1A845D-9959-78DB-063F-DF993E4428A4}"/>
              </a:ext>
            </a:extLst>
          </p:cNvPr>
          <p:cNvSpPr>
            <a:spLocks noGrp="1"/>
          </p:cNvSpPr>
          <p:nvPr>
            <p:ph idx="16"/>
          </p:nvPr>
        </p:nvSpPr>
        <p:spPr>
          <a:xfrm>
            <a:off x="348314" y="3777909"/>
            <a:ext cx="11480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75410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s">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C24616C-D896-B389-2FF8-A59BB8B1091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4" name="Content Placeholder 12">
            <a:extLst>
              <a:ext uri="{FF2B5EF4-FFF2-40B4-BE49-F238E27FC236}">
                <a16:creationId xmlns:a16="http://schemas.microsoft.com/office/drawing/2014/main" id="{2DEA4315-570C-6B44-BDDB-41375F3F5AEB}"/>
              </a:ext>
            </a:extLst>
          </p:cNvPr>
          <p:cNvSpPr>
            <a:spLocks noGrp="1"/>
          </p:cNvSpPr>
          <p:nvPr>
            <p:ph sz="quarter" idx="10"/>
          </p:nvPr>
        </p:nvSpPr>
        <p:spPr>
          <a:xfrm>
            <a:off x="348314"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1D8A4818-0C5C-40B5-49C6-65569B842DC3}"/>
              </a:ext>
            </a:extLst>
          </p:cNvPr>
          <p:cNvSpPr>
            <a:spLocks noGrp="1"/>
          </p:cNvSpPr>
          <p:nvPr>
            <p:ph sz="quarter" idx="11"/>
          </p:nvPr>
        </p:nvSpPr>
        <p:spPr>
          <a:xfrm>
            <a:off x="6184900"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2">
            <a:extLst>
              <a:ext uri="{FF2B5EF4-FFF2-40B4-BE49-F238E27FC236}">
                <a16:creationId xmlns:a16="http://schemas.microsoft.com/office/drawing/2014/main" id="{AE0C6272-6D2F-5D5B-9A93-1AC45668F99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4222670B-0248-6CAD-DF27-1D8E9B639466}"/>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0549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US"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noProof="0" dirty="0">
                <a:solidFill>
                  <a:schemeClr val="bg1"/>
                </a:solidFill>
              </a:rPr>
              <a:t>Copyright © </a:t>
            </a:r>
            <a:fld id="{0AEACA82-443F-F143-97A9-1017F472789A}" type="datetimeyyyy">
              <a:rPr lang="en-US" noProof="0" smtClean="0">
                <a:solidFill>
                  <a:schemeClr val="bg1"/>
                </a:solidFill>
              </a:rPr>
              <a:pPr algn="ctr"/>
              <a:t>2025</a:t>
            </a:fld>
            <a:r>
              <a:rPr lang="en-US" noProof="0" dirty="0">
                <a:solidFill>
                  <a:schemeClr val="bg1"/>
                </a:solidFill>
              </a:rPr>
              <a:t>. All rights reserved. Informa Tech, a trading division of Informa PLC</a:t>
            </a: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noProof="0" dirty="0">
                <a:solidFill>
                  <a:schemeClr val="tx1"/>
                </a:solidFill>
              </a:rPr>
              <a:t>Copyright </a:t>
            </a:r>
            <a:r>
              <a:rPr lang="en-US" b="0" i="0" u="none" strike="noStrike" noProof="0" dirty="0">
                <a:solidFill>
                  <a:srgbClr val="000000"/>
                </a:solidFill>
                <a:effectLst/>
                <a:latin typeface="Calibri" panose="020F0502020204030204" pitchFamily="34" charset="0"/>
              </a:rPr>
              <a:t>© 2025 TechTarget, Inc. or its subsidiaries. All rights reserved.</a:t>
            </a:r>
            <a:endParaRPr lang="en-US" noProof="0"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US"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62FBD648-5013-C295-2F48-541924D8C0C4}"/>
              </a:ext>
            </a:extLst>
          </p:cNvPr>
          <p:cNvSpPr>
            <a:spLocks noGrp="1"/>
          </p:cNvSpPr>
          <p:nvPr>
            <p:ph type="title" hasCustomPrompt="1"/>
          </p:nvPr>
        </p:nvSpPr>
        <p:spPr>
          <a:xfrm>
            <a:off x="347664" y="2086928"/>
            <a:ext cx="7600949" cy="3204210"/>
          </a:xfrm>
          <a:prstGeom prst="rect">
            <a:avLst/>
          </a:prstGeom>
        </p:spPr>
        <p:txBody>
          <a:bodyPr anchor="t" anchorCtr="0">
            <a:noAutofit/>
          </a:bodyPr>
          <a:lstStyle>
            <a:lvl1pPr>
              <a:lnSpc>
                <a:spcPct val="80000"/>
              </a:lnSpc>
              <a:defRPr sz="5600" b="1" spc="-20" baseline="0">
                <a:solidFill>
                  <a:schemeClr val="accent1"/>
                </a:solidFill>
              </a:defRPr>
            </a:lvl1pPr>
          </a:lstStyle>
          <a:p>
            <a:r>
              <a:rPr lang="en-US" noProof="0" dirty="0"/>
              <a:t>Divider slide title</a:t>
            </a:r>
            <a:br>
              <a:rPr lang="en-US" noProof="0" dirty="0"/>
            </a:br>
            <a:r>
              <a:rPr lang="en-US" noProof="0" dirty="0"/>
              <a:t>goes here</a:t>
            </a:r>
          </a:p>
        </p:txBody>
      </p:sp>
      <p:cxnSp>
        <p:nvCxnSpPr>
          <p:cNvPr id="6" name="Straight Connector 5">
            <a:extLst>
              <a:ext uri="{FF2B5EF4-FFF2-40B4-BE49-F238E27FC236}">
                <a16:creationId xmlns:a16="http://schemas.microsoft.com/office/drawing/2014/main" id="{C70FC7FE-DA8A-596F-40AE-4B7176FB2918}"/>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209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9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8201E-7E81-0F56-A54D-740CE49AEE03}"/>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1444815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ppendix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27A14-54A1-758A-0CFC-53E929FBE1CF}"/>
              </a:ext>
            </a:extLst>
          </p:cNvPr>
          <p:cNvSpPr txBox="1"/>
          <p:nvPr userDrawn="1"/>
        </p:nvSpPr>
        <p:spPr>
          <a:xfrm>
            <a:off x="268189" y="1889701"/>
            <a:ext cx="5659436" cy="954107"/>
          </a:xfrm>
          <a:prstGeom prst="rect">
            <a:avLst/>
          </a:prstGeom>
          <a:noFill/>
        </p:spPr>
        <p:txBody>
          <a:bodyPr wrap="square" rtlCol="0">
            <a:spAutoFit/>
          </a:bodyPr>
          <a:lstStyle/>
          <a:p>
            <a:r>
              <a:rPr lang="en-US" sz="5600" b="1">
                <a:solidFill>
                  <a:schemeClr val="accent1"/>
                </a:solidFill>
                <a:latin typeface="+mn-lt"/>
              </a:rPr>
              <a:t>Appendix</a:t>
            </a:r>
          </a:p>
        </p:txBody>
      </p:sp>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Copyright © </a:t>
            </a:r>
            <a:fld id="{0AEACA82-443F-F143-97A9-1017F472789A}" type="datetimeyyyy">
              <a:rPr lang="en-US" smtClean="0">
                <a:solidFill>
                  <a:schemeClr val="bg1"/>
                </a:solidFill>
              </a:rPr>
              <a:pPr algn="ctr"/>
              <a:t>2025</a:t>
            </a:fld>
            <a:r>
              <a:rPr lang="en-US">
                <a:solidFill>
                  <a:schemeClr val="bg1"/>
                </a:solidFill>
              </a:rPr>
              <a:t>. All rights reserved. Informa Tech, a trading division of Informa PLC</a:t>
            </a:r>
            <a:endParaRPr lang="en-GB">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a:t>
            </a:r>
            <a:r>
              <a:rPr lang="en-MY" b="0" i="0" u="none" strike="noStrike" dirty="0">
                <a:solidFill>
                  <a:srgbClr val="000000"/>
                </a:solidFill>
                <a:effectLst/>
                <a:latin typeface="Calibri" panose="020F0502020204030204" pitchFamily="34" charset="0"/>
              </a:rPr>
              <a:t>© 2025 TechTarget, Inc. or its subsidiaries. All rights reserved.</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chemeClr val="tx1"/>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4F4459E0-3C42-1528-682F-0631964AF215}"/>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750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lid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8A449E67-25F4-0115-8786-3325B66EE76D}"/>
              </a:ext>
            </a:extLst>
          </p:cNvPr>
          <p:cNvSpPr>
            <a:spLocks noGrp="1"/>
          </p:cNvSpPr>
          <p:nvPr>
            <p:ph sz="quarter" idx="10"/>
          </p:nvPr>
        </p:nvSpPr>
        <p:spPr>
          <a:xfrm>
            <a:off x="348314" y="1412875"/>
            <a:ext cx="11480800" cy="4575063"/>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Placeholder 1">
            <a:extLst>
              <a:ext uri="{FF2B5EF4-FFF2-40B4-BE49-F238E27FC236}">
                <a16:creationId xmlns:a16="http://schemas.microsoft.com/office/drawing/2014/main" id="{422B2C43-9BC6-A9C0-A310-150EA6DCB2DC}"/>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noProof="0" dirty="0"/>
              <a:t>Click to edit Master title style</a:t>
            </a:r>
          </a:p>
        </p:txBody>
      </p:sp>
    </p:spTree>
    <p:extLst>
      <p:ext uri="{BB962C8B-B14F-4D97-AF65-F5344CB8AC3E}">
        <p14:creationId xmlns:p14="http://schemas.microsoft.com/office/powerpoint/2010/main" val="2285086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Legal Disclaimer">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F1929A7B-7AA3-37E6-4A32-E1BE42055872}"/>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8E1B4304-3246-96A1-6FAB-4DB13DB092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19" name="Footer Placeholder 4">
            <a:extLst>
              <a:ext uri="{FF2B5EF4-FFF2-40B4-BE49-F238E27FC236}">
                <a16:creationId xmlns:a16="http://schemas.microsoft.com/office/drawing/2014/main" id="{DA247BFF-6DF6-E7B6-57ED-81C28558DE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noProof="0" dirty="0">
                <a:solidFill>
                  <a:schemeClr val="tx1"/>
                </a:solidFill>
              </a:rPr>
              <a:t>Copyright </a:t>
            </a:r>
            <a:r>
              <a:rPr lang="en-US" b="0" i="0" u="none" strike="noStrike" noProof="0" dirty="0">
                <a:solidFill>
                  <a:srgbClr val="000000"/>
                </a:solidFill>
                <a:effectLst/>
                <a:latin typeface="Calibri" panose="020F0502020204030204" pitchFamily="34" charset="0"/>
              </a:rPr>
              <a:t>© 2025 TechTarget, Inc. or its subsidiaries. All rights reserved.</a:t>
            </a:r>
            <a:endParaRPr lang="en-US" noProof="0" dirty="0">
              <a:solidFill>
                <a:schemeClr val="tx1"/>
              </a:solidFill>
            </a:endParaRPr>
          </a:p>
        </p:txBody>
      </p:sp>
      <p:sp>
        <p:nvSpPr>
          <p:cNvPr id="20" name="Slide Number Placeholder 5">
            <a:extLst>
              <a:ext uri="{FF2B5EF4-FFF2-40B4-BE49-F238E27FC236}">
                <a16:creationId xmlns:a16="http://schemas.microsoft.com/office/drawing/2014/main" id="{C3541C01-2163-8CDB-015B-E40D545A65A0}"/>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D24755D-5617-5366-D657-B04DEEA918E8}"/>
              </a:ext>
            </a:extLst>
          </p:cNvPr>
          <p:cNvSpPr txBox="1"/>
          <p:nvPr userDrawn="1"/>
        </p:nvSpPr>
        <p:spPr>
          <a:xfrm>
            <a:off x="256585" y="3884093"/>
            <a:ext cx="7676153" cy="2308324"/>
          </a:xfrm>
          <a:prstGeom prst="rect">
            <a:avLst/>
          </a:prstGeom>
          <a:noFill/>
        </p:spPr>
        <p:txBody>
          <a:bodyPr wrap="square" numCol="3" rtlCol="0" anchor="b">
            <a:spAutoFit/>
          </a:bodyPr>
          <a:lstStyle/>
          <a:p>
            <a:endParaRPr lang="en-US" sz="1200" b="1" noProof="0" dirty="0">
              <a:solidFill>
                <a:schemeClr val="accent1"/>
              </a:solidFill>
            </a:endParaRPr>
          </a:p>
          <a:p>
            <a:r>
              <a:rPr lang="en-US" sz="1200" b="1" noProof="0" dirty="0">
                <a:solidFill>
                  <a:schemeClr val="accent1"/>
                </a:solidFill>
              </a:rPr>
              <a:t>Get in touch</a:t>
            </a:r>
          </a:p>
          <a:p>
            <a:r>
              <a:rPr lang="en-US" sz="1200" noProof="0" dirty="0">
                <a:solidFill>
                  <a:schemeClr val="tx1"/>
                </a:solidFill>
              </a:rPr>
              <a:t>Americas</a:t>
            </a:r>
          </a:p>
          <a:p>
            <a:r>
              <a:rPr lang="en-US" sz="1200" noProof="0" dirty="0">
                <a:solidFill>
                  <a:schemeClr val="accent1"/>
                </a:solidFill>
                <a:hlinkClick r:id="rId5">
                  <a:extLst>
                    <a:ext uri="{A12FA001-AC4F-418D-AE19-62706E023703}">
                      <ahyp:hlinkClr xmlns:ahyp="http://schemas.microsoft.com/office/drawing/2018/hyperlinkcolor" val="tx"/>
                    </a:ext>
                  </a:extLst>
                </a:hlinkClick>
              </a:rPr>
              <a:t>customersuccess@omdia.com</a:t>
            </a:r>
            <a:r>
              <a:rPr lang="en-US" sz="1200" noProof="0" dirty="0">
                <a:solidFill>
                  <a:schemeClr val="tx1"/>
                </a:solidFill>
              </a:rPr>
              <a:t> </a:t>
            </a:r>
          </a:p>
          <a:p>
            <a:r>
              <a:rPr lang="en-US" sz="1200" noProof="0" dirty="0">
                <a:solidFill>
                  <a:schemeClr val="tx1"/>
                </a:solidFill>
              </a:rPr>
              <a:t>08:00 – 18:00 GMT -5</a:t>
            </a:r>
          </a:p>
          <a:p>
            <a:endParaRPr lang="en-US" sz="1200" noProof="0" dirty="0">
              <a:solidFill>
                <a:schemeClr val="tx1"/>
              </a:solidFill>
            </a:endParaRPr>
          </a:p>
          <a:p>
            <a:endParaRPr lang="en-US" sz="1200" noProof="0" dirty="0">
              <a:solidFill>
                <a:schemeClr val="tx1"/>
              </a:solidFill>
            </a:endParaRPr>
          </a:p>
          <a:p>
            <a:endParaRPr lang="en-US" sz="1200" noProof="0" dirty="0">
              <a:solidFill>
                <a:schemeClr val="tx1"/>
              </a:solidFill>
            </a:endParaRPr>
          </a:p>
          <a:p>
            <a:endParaRPr lang="en-US" sz="1200" noProof="0" dirty="0">
              <a:solidFill>
                <a:schemeClr val="tx1"/>
              </a:solidFill>
            </a:endParaRPr>
          </a:p>
          <a:p>
            <a:endParaRPr lang="en-US" sz="1200" noProof="0" dirty="0">
              <a:solidFill>
                <a:schemeClr val="tx1"/>
              </a:solidFill>
            </a:endParaRPr>
          </a:p>
          <a:p>
            <a:endParaRPr lang="en-US" sz="1200" noProof="0" dirty="0">
              <a:solidFill>
                <a:schemeClr val="tx1"/>
              </a:solidFill>
            </a:endParaRPr>
          </a:p>
          <a:p>
            <a:endParaRPr lang="en-US" sz="1200" noProof="0" dirty="0">
              <a:solidFill>
                <a:schemeClr val="tx1"/>
              </a:solidFill>
            </a:endParaRPr>
          </a:p>
          <a:p>
            <a:endParaRPr lang="en-US" sz="1200" noProof="0" dirty="0">
              <a:solidFill>
                <a:schemeClr val="tx1"/>
              </a:solidFill>
            </a:endParaRPr>
          </a:p>
          <a:p>
            <a:endParaRPr lang="en-US" sz="1200" noProof="0" dirty="0">
              <a:solidFill>
                <a:schemeClr val="tx1"/>
              </a:solidFill>
            </a:endParaRPr>
          </a:p>
          <a:p>
            <a:r>
              <a:rPr lang="en-US" sz="1200" noProof="0" dirty="0">
                <a:solidFill>
                  <a:schemeClr val="tx1"/>
                </a:solidFill>
              </a:rPr>
              <a:t>Europe, Middle East &amp; Africa</a:t>
            </a:r>
          </a:p>
          <a:p>
            <a:r>
              <a:rPr lang="en-US" sz="1200" noProof="0" dirty="0">
                <a:solidFill>
                  <a:schemeClr val="accent1"/>
                </a:solidFill>
                <a:hlinkClick r:id="rId5">
                  <a:extLst>
                    <a:ext uri="{A12FA001-AC4F-418D-AE19-62706E023703}">
                      <ahyp:hlinkClr xmlns:ahyp="http://schemas.microsoft.com/office/drawing/2018/hyperlinkcolor" val="tx"/>
                    </a:ext>
                  </a:extLst>
                </a:hlinkClick>
              </a:rPr>
              <a:t>customersuccess@omdia.com</a:t>
            </a:r>
            <a:r>
              <a:rPr lang="en-US" sz="1200" noProof="0" dirty="0">
                <a:solidFill>
                  <a:schemeClr val="accent1"/>
                </a:solidFill>
              </a:rPr>
              <a:t> </a:t>
            </a:r>
          </a:p>
          <a:p>
            <a:r>
              <a:rPr lang="en-US" sz="1200" noProof="0" dirty="0">
                <a:solidFill>
                  <a:schemeClr val="tx1"/>
                </a:solidFill>
              </a:rPr>
              <a:t>8:00 – 18:00 GMT</a:t>
            </a:r>
          </a:p>
          <a:p>
            <a:endParaRPr lang="en-US" sz="1200" noProof="0" dirty="0">
              <a:solidFill>
                <a:schemeClr val="tx1"/>
              </a:solidFill>
            </a:endParaRPr>
          </a:p>
          <a:p>
            <a:endParaRPr lang="en-US" sz="1200" noProof="0" dirty="0">
              <a:solidFill>
                <a:schemeClr val="tx1"/>
              </a:solidFill>
            </a:endParaRPr>
          </a:p>
          <a:p>
            <a:endParaRPr lang="en-US" sz="1200" noProof="0" dirty="0">
              <a:solidFill>
                <a:schemeClr val="tx1"/>
              </a:solidFill>
            </a:endParaRPr>
          </a:p>
          <a:p>
            <a:endParaRPr lang="en-US" sz="1200" noProof="0" dirty="0">
              <a:solidFill>
                <a:schemeClr val="tx1"/>
              </a:solidFill>
            </a:endParaRPr>
          </a:p>
          <a:p>
            <a:endParaRPr lang="en-US" sz="1200" noProof="0" dirty="0">
              <a:solidFill>
                <a:schemeClr val="tx1"/>
              </a:solidFill>
            </a:endParaRPr>
          </a:p>
          <a:p>
            <a:endParaRPr lang="en-US" sz="1200" noProof="0" dirty="0">
              <a:solidFill>
                <a:schemeClr val="tx1"/>
              </a:solidFill>
            </a:endParaRPr>
          </a:p>
          <a:p>
            <a:endParaRPr lang="en-US" sz="1200" noProof="0" dirty="0">
              <a:solidFill>
                <a:schemeClr val="tx1"/>
              </a:solidFill>
            </a:endParaRPr>
          </a:p>
          <a:p>
            <a:endParaRPr lang="en-US" sz="1200" noProof="0" dirty="0">
              <a:solidFill>
                <a:schemeClr val="tx1"/>
              </a:solidFill>
            </a:endParaRPr>
          </a:p>
          <a:p>
            <a:endParaRPr lang="en-US" sz="1200" noProof="0" dirty="0">
              <a:solidFill>
                <a:schemeClr val="tx1"/>
              </a:solidFill>
            </a:endParaRPr>
          </a:p>
          <a:p>
            <a:r>
              <a:rPr lang="en-US" sz="1200" noProof="0" dirty="0">
                <a:solidFill>
                  <a:schemeClr val="tx1"/>
                </a:solidFill>
              </a:rPr>
              <a:t>Asia Pacific</a:t>
            </a:r>
          </a:p>
          <a:p>
            <a:r>
              <a:rPr lang="en-US" sz="1200" noProof="0" dirty="0">
                <a:solidFill>
                  <a:schemeClr val="accent1"/>
                </a:solidFill>
                <a:hlinkClick r:id="rId5">
                  <a:extLst>
                    <a:ext uri="{A12FA001-AC4F-418D-AE19-62706E023703}">
                      <ahyp:hlinkClr xmlns:ahyp="http://schemas.microsoft.com/office/drawing/2018/hyperlinkcolor" val="tx"/>
                    </a:ext>
                  </a:extLst>
                </a:hlinkClick>
              </a:rPr>
              <a:t>customersuccess@omdia.com</a:t>
            </a:r>
            <a:r>
              <a:rPr lang="en-US" sz="1200" noProof="0" dirty="0">
                <a:solidFill>
                  <a:schemeClr val="accent1"/>
                </a:solidFill>
              </a:rPr>
              <a:t> </a:t>
            </a:r>
          </a:p>
          <a:p>
            <a:r>
              <a:rPr lang="en-US" sz="1200" noProof="0" dirty="0">
                <a:solidFill>
                  <a:schemeClr val="tx1"/>
                </a:solidFill>
              </a:rPr>
              <a:t>08:00 – 18:00 GMT + 8</a:t>
            </a:r>
          </a:p>
        </p:txBody>
      </p:sp>
      <p:sp>
        <p:nvSpPr>
          <p:cNvPr id="3" name="TextBox 2">
            <a:extLst>
              <a:ext uri="{FF2B5EF4-FFF2-40B4-BE49-F238E27FC236}">
                <a16:creationId xmlns:a16="http://schemas.microsoft.com/office/drawing/2014/main" id="{11C95331-9EA7-DC33-BF10-47D012667644}"/>
              </a:ext>
            </a:extLst>
          </p:cNvPr>
          <p:cNvSpPr txBox="1"/>
          <p:nvPr userDrawn="1"/>
        </p:nvSpPr>
        <p:spPr>
          <a:xfrm>
            <a:off x="256585" y="483116"/>
            <a:ext cx="9635127" cy="3185487"/>
          </a:xfrm>
          <a:prstGeom prst="rect">
            <a:avLst/>
          </a:prstGeom>
          <a:noFill/>
        </p:spPr>
        <p:txBody>
          <a:bodyPr wrap="square" tIns="0" rtlCol="0">
            <a:spAutoFit/>
          </a:bodyPr>
          <a:lstStyle/>
          <a:p>
            <a:r>
              <a:rPr lang="en-US" sz="1200" b="1" noProof="0" dirty="0">
                <a:solidFill>
                  <a:schemeClr val="accent1"/>
                </a:solidFill>
              </a:rPr>
              <a:t>Disclaimer</a:t>
            </a:r>
            <a:br>
              <a:rPr lang="en-US" sz="1200" noProof="0" dirty="0">
                <a:solidFill>
                  <a:schemeClr val="tx1"/>
                </a:solidFill>
              </a:rPr>
            </a:br>
            <a:br>
              <a:rPr lang="en-US" sz="1200" noProof="0" dirty="0">
                <a:solidFill>
                  <a:schemeClr val="tx1"/>
                </a:solidFill>
              </a:rPr>
            </a:br>
            <a:r>
              <a:rPr lang="en-US" sz="1200" b="0" i="0" u="none" strike="noStrike" noProof="0" dirty="0">
                <a:solidFill>
                  <a:srgbClr val="000000"/>
                </a:solidFill>
                <a:effectLst/>
                <a:latin typeface="Calibri" panose="020F0502020204030204" pitchFamily="34" charset="0"/>
              </a:rPr>
              <a:t>The Omdia research, data, and information referenced herein (the “Omdia Materials”) are the copyrighted property of TechTarget, Inc. and its subsidiaries or affiliates (together “Informa TechTarget”) or its third-party data providers and represent data, research, opinions, or viewpoints published by Informa TechTarget and are not representations of fact.</a:t>
            </a:r>
          </a:p>
          <a:p>
            <a:endParaRPr lang="en-US" sz="1200" b="0" i="0" u="none" strike="noStrike" noProof="0" dirty="0">
              <a:solidFill>
                <a:srgbClr val="000000"/>
              </a:solidFill>
              <a:effectLst/>
              <a:latin typeface="Calibri" panose="020F0502020204030204" pitchFamily="34" charset="0"/>
            </a:endParaRPr>
          </a:p>
          <a:p>
            <a:r>
              <a:rPr lang="en-US" sz="1200" b="0" i="0" u="none" strike="noStrike" noProof="0" dirty="0">
                <a:solidFill>
                  <a:srgbClr val="000000"/>
                </a:solidFill>
                <a:effectLst/>
                <a:latin typeface="Calibri" panose="020F0502020204030204" pitchFamily="34" charset="0"/>
              </a:rPr>
              <a:t>The Omdia Materials reflect information and opinions from the original publication date and not from the date of this document. The information and opinions expressed in the Omdia Materials are subject to change without notice, and Informa TechTarget does not have any duty or responsibility to update the Omdia Materials or this publication as a result. </a:t>
            </a:r>
          </a:p>
          <a:p>
            <a:endParaRPr lang="en-US" sz="1200" b="0" i="0" u="none" strike="noStrike" noProof="0" dirty="0">
              <a:solidFill>
                <a:srgbClr val="000000"/>
              </a:solidFill>
              <a:effectLst/>
              <a:latin typeface="Calibri" panose="020F0502020204030204" pitchFamily="34" charset="0"/>
            </a:endParaRPr>
          </a:p>
          <a:p>
            <a:r>
              <a:rPr lang="en-US" sz="1200" b="0" i="0" u="none" strike="noStrike" noProof="0" dirty="0">
                <a:solidFill>
                  <a:srgbClr val="000000"/>
                </a:solidFill>
                <a:effectLst/>
                <a:latin typeface="Calibri" panose="020F0502020204030204" pitchFamily="34" charset="0"/>
              </a:rPr>
              <a:t>Omdia Materials are delivered on an “as-is” and “as-available” basis. No representation or warranty, express or implied, is made as to the fairness, accuracy, completeness, or correctness of the information, opinions, and conclusions contained in Omdia Materials. </a:t>
            </a:r>
          </a:p>
          <a:p>
            <a:endParaRPr lang="en-US" sz="1200" b="0" i="0" u="none" strike="noStrike" noProof="0" dirty="0">
              <a:solidFill>
                <a:srgbClr val="000000"/>
              </a:solidFill>
              <a:effectLst/>
              <a:latin typeface="Calibri" panose="020F0502020204030204" pitchFamily="34" charset="0"/>
            </a:endParaRPr>
          </a:p>
          <a:p>
            <a:r>
              <a:rPr lang="en-US" sz="1200" b="0" i="0" u="none" strike="noStrike" noProof="0" dirty="0">
                <a:solidFill>
                  <a:srgbClr val="000000"/>
                </a:solidFill>
                <a:effectLst/>
                <a:latin typeface="Calibri" panose="020F0502020204030204" pitchFamily="34" charset="0"/>
              </a:rPr>
              <a:t>To the maximum extent permitted by law, Informa TechTarget and its affiliates, officers, directors, employees, agents, and third-party data providers disclaim any liability (including, without limitation, any liability arising from fault or negligence) as to the accuracy or completeness or use of the Omdia Materials. Informa TechTarget will not, under any circumstance whatsoever, be liable for any trading, investment, commercial, or other decisions based on or made in reliance of the Omdia Materials.</a:t>
            </a:r>
            <a:endParaRPr lang="en-US" sz="1200" noProof="0" dirty="0">
              <a:solidFill>
                <a:schemeClr val="tx1"/>
              </a:solidFill>
            </a:endParaRPr>
          </a:p>
        </p:txBody>
      </p:sp>
    </p:spTree>
    <p:extLst>
      <p:ext uri="{BB962C8B-B14F-4D97-AF65-F5344CB8AC3E}">
        <p14:creationId xmlns:p14="http://schemas.microsoft.com/office/powerpoint/2010/main" val="48871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FE22-3D98-58BA-0310-630442A9E996}"/>
              </a:ext>
            </a:extLst>
          </p:cNvPr>
          <p:cNvSpPr>
            <a:spLocks noGrp="1"/>
          </p:cNvSpPr>
          <p:nvPr>
            <p:ph type="title" hasCustomPrompt="1"/>
          </p:nvPr>
        </p:nvSpPr>
        <p:spPr>
          <a:xfrm>
            <a:off x="338473" y="465696"/>
            <a:ext cx="9544050" cy="3373200"/>
          </a:xfrm>
        </p:spPr>
        <p:txBody>
          <a:bodyPr anchor="b"/>
          <a:lstStyle>
            <a:lvl1pPr>
              <a:defRPr sz="5600">
                <a:solidFill>
                  <a:schemeClr val="bg1"/>
                </a:solidFill>
              </a:defRPr>
            </a:lvl1pPr>
          </a:lstStyle>
          <a:p>
            <a:r>
              <a:rPr lang="en-US"/>
              <a:t>“Example catalyst text of up to six lines; that is, no more than 25 words or so.”</a:t>
            </a:r>
            <a:endParaRPr lang="en-GB"/>
          </a:p>
        </p:txBody>
      </p:sp>
      <p:sp>
        <p:nvSpPr>
          <p:cNvPr id="13" name="Slide Number Placeholder 5">
            <a:extLst>
              <a:ext uri="{FF2B5EF4-FFF2-40B4-BE49-F238E27FC236}">
                <a16:creationId xmlns:a16="http://schemas.microsoft.com/office/drawing/2014/main" id="{A29FA0C4-737C-755A-3EFF-97CA2ACA45D6}"/>
              </a:ext>
            </a:extLst>
          </p:cNvPr>
          <p:cNvSpPr>
            <a:spLocks noGrp="1"/>
          </p:cNvSpPr>
          <p:nvPr>
            <p:ph type="sldNum" sz="quarter" idx="4"/>
          </p:nvPr>
        </p:nvSpPr>
        <p:spPr>
          <a:xfrm>
            <a:off x="347663" y="6171324"/>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A30585B2-4AE5-4E24-B2F9-21CF896AC489}" type="slidenum">
              <a:rPr lang="en-GB" smtClean="0"/>
              <a:pPr/>
              <a:t>‹#›</a:t>
            </a:fld>
            <a:endParaRPr lang="en-GB" dirty="0"/>
          </a:p>
        </p:txBody>
      </p:sp>
      <p:cxnSp>
        <p:nvCxnSpPr>
          <p:cNvPr id="14" name="Straight Connector 13">
            <a:extLst>
              <a:ext uri="{FF2B5EF4-FFF2-40B4-BE49-F238E27FC236}">
                <a16:creationId xmlns:a16="http://schemas.microsoft.com/office/drawing/2014/main" id="{1C196BFC-8080-32FA-0E02-68757B424FBF}"/>
              </a:ext>
            </a:extLst>
          </p:cNvPr>
          <p:cNvCxnSpPr>
            <a:cxnSpLocks/>
          </p:cNvCxnSpPr>
          <p:nvPr userDrawn="1"/>
        </p:nvCxnSpPr>
        <p:spPr>
          <a:xfrm>
            <a:off x="347663" y="6087665"/>
            <a:ext cx="11487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22E54122-2FEC-83B1-42E6-6EC85FB928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0000" y="6247807"/>
            <a:ext cx="1166400" cy="250323"/>
          </a:xfrm>
          <a:prstGeom prst="rect">
            <a:avLst/>
          </a:prstGeom>
        </p:spPr>
      </p:pic>
      <p:sp>
        <p:nvSpPr>
          <p:cNvPr id="16" name="Footer Placeholder 4">
            <a:extLst>
              <a:ext uri="{FF2B5EF4-FFF2-40B4-BE49-F238E27FC236}">
                <a16:creationId xmlns:a16="http://schemas.microsoft.com/office/drawing/2014/main" id="{99824E61-7832-7346-5B5C-A5219D43CF0B}"/>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2025</a:t>
            </a:fld>
            <a:r>
              <a:rPr lang="en-US" dirty="0">
                <a:solidFill>
                  <a:schemeClr val="bg1"/>
                </a:solidFill>
              </a:rPr>
              <a:t>. All rights reserved. Informa Tech, a trading division of Informa PLC</a:t>
            </a:r>
            <a:endParaRPr lang="en-GB" dirty="0">
              <a:solidFill>
                <a:schemeClr val="bg1"/>
              </a:solidFill>
            </a:endParaRPr>
          </a:p>
        </p:txBody>
      </p:sp>
      <p:sp>
        <p:nvSpPr>
          <p:cNvPr id="5" name="Text Placeholder 4">
            <a:extLst>
              <a:ext uri="{FF2B5EF4-FFF2-40B4-BE49-F238E27FC236}">
                <a16:creationId xmlns:a16="http://schemas.microsoft.com/office/drawing/2014/main" id="{FE52003F-2F27-11FA-751E-3CBF5E06A262}"/>
              </a:ext>
            </a:extLst>
          </p:cNvPr>
          <p:cNvSpPr>
            <a:spLocks noGrp="1"/>
          </p:cNvSpPr>
          <p:nvPr>
            <p:ph type="body" sz="quarter" idx="10" hasCustomPrompt="1"/>
          </p:nvPr>
        </p:nvSpPr>
        <p:spPr>
          <a:xfrm>
            <a:off x="338473" y="4010252"/>
            <a:ext cx="4043362" cy="1333499"/>
          </a:xfrm>
          <a:prstGeom prst="rect">
            <a:avLst/>
          </a:prstGeom>
        </p:spPr>
        <p:txBody>
          <a:bodyPr wrap="square" anchor="b"/>
          <a:lstStyle>
            <a:lvl1pPr marL="0" indent="0">
              <a:buNone/>
              <a:defRPr sz="2800">
                <a:solidFill>
                  <a:schemeClr val="bg1"/>
                </a:solidFill>
              </a:defRPr>
            </a:lvl1pPr>
            <a:lvl2pPr marL="216000" indent="0">
              <a:buNone/>
              <a:defRPr/>
            </a:lvl2pPr>
          </a:lstStyle>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Analyst Name</a:t>
            </a:r>
          </a:p>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Role Title, Sector</a:t>
            </a:r>
            <a:endParaRPr lang="en-US" sz="2800" dirty="0">
              <a:solidFill>
                <a:schemeClr val="bg1"/>
              </a:solidFill>
            </a:endParaRPr>
          </a:p>
        </p:txBody>
      </p:sp>
    </p:spTree>
    <p:extLst>
      <p:ext uri="{BB962C8B-B14F-4D97-AF65-F5344CB8AC3E}">
        <p14:creationId xmlns:p14="http://schemas.microsoft.com/office/powerpoint/2010/main" val="419275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 One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BB78D-AEEB-DEC9-569A-79A415181A75}"/>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noProof="0" dirty="0"/>
              <a:t>Contents</a:t>
            </a:r>
          </a:p>
        </p:txBody>
      </p:sp>
      <p:sp>
        <p:nvSpPr>
          <p:cNvPr id="3" name="Text Placeholder 6">
            <a:extLst>
              <a:ext uri="{FF2B5EF4-FFF2-40B4-BE49-F238E27FC236}">
                <a16:creationId xmlns:a16="http://schemas.microsoft.com/office/drawing/2014/main" id="{6EAB8A3E-6336-8B27-A565-D1625BD4FB65}"/>
              </a:ext>
            </a:extLst>
          </p:cNvPr>
          <p:cNvSpPr>
            <a:spLocks noGrp="1"/>
          </p:cNvSpPr>
          <p:nvPr>
            <p:ph type="body" sz="quarter" idx="13" hasCustomPrompt="1"/>
          </p:nvPr>
        </p:nvSpPr>
        <p:spPr>
          <a:xfrm>
            <a:off x="348314" y="1419907"/>
            <a:ext cx="11480400" cy="4572001"/>
          </a:xfrm>
          <a:prstGeom prst="rect">
            <a:avLst/>
          </a:prstGeom>
        </p:spPr>
        <p:txBody>
          <a:bodyPr tIns="72000" numCol="1"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US" b="0" noProof="0" dirty="0"/>
              <a:t>Contents	xx</a:t>
            </a:r>
          </a:p>
          <a:p>
            <a:pPr lvl="1"/>
            <a:r>
              <a:rPr lang="en-US" b="0" noProof="0" dirty="0"/>
              <a:t>Contents	xx</a:t>
            </a:r>
          </a:p>
          <a:p>
            <a:pPr lvl="1"/>
            <a:r>
              <a:rPr lang="en-US" b="0" noProof="0" dirty="0"/>
              <a:t>Contents	xx</a:t>
            </a:r>
          </a:p>
          <a:p>
            <a:pPr lvl="2"/>
            <a:r>
              <a:rPr lang="en-US" b="0" noProof="0" dirty="0"/>
              <a:t>Contents	xx</a:t>
            </a:r>
          </a:p>
          <a:p>
            <a:pPr lvl="2"/>
            <a:r>
              <a:rPr lang="en-US" b="0" noProof="0" dirty="0"/>
              <a:t>Contents	xx</a:t>
            </a:r>
          </a:p>
          <a:p>
            <a:pPr lvl="0"/>
            <a:r>
              <a:rPr lang="en-US" b="0" noProof="0" dirty="0"/>
              <a:t>Contents	xx</a:t>
            </a:r>
          </a:p>
          <a:p>
            <a:pPr lvl="1"/>
            <a:r>
              <a:rPr lang="en-US" b="0" noProof="0" dirty="0"/>
              <a:t>Contents	xx</a:t>
            </a:r>
          </a:p>
          <a:p>
            <a:pPr lvl="1"/>
            <a:r>
              <a:rPr lang="en-US" b="0" noProof="0" dirty="0"/>
              <a:t>Contents	xx</a:t>
            </a:r>
          </a:p>
          <a:p>
            <a:pPr lvl="2"/>
            <a:r>
              <a:rPr lang="en-US" b="0" noProof="0" dirty="0"/>
              <a:t>Contents	xx</a:t>
            </a:r>
          </a:p>
          <a:p>
            <a:pPr lvl="2"/>
            <a:r>
              <a:rPr lang="en-US" b="0" noProof="0" dirty="0"/>
              <a:t>Contents	xx</a:t>
            </a:r>
          </a:p>
          <a:p>
            <a:pPr lvl="0"/>
            <a:r>
              <a:rPr lang="en-US" b="0" noProof="0" dirty="0"/>
              <a:t>Contents	xx</a:t>
            </a:r>
          </a:p>
          <a:p>
            <a:pPr lvl="1"/>
            <a:r>
              <a:rPr lang="en-US" b="0" noProof="0" dirty="0"/>
              <a:t>Contents	xx</a:t>
            </a:r>
          </a:p>
          <a:p>
            <a:pPr lvl="1"/>
            <a:r>
              <a:rPr lang="en-US" b="0" noProof="0" dirty="0"/>
              <a:t>Contents	xx</a:t>
            </a:r>
          </a:p>
          <a:p>
            <a:pPr lvl="2"/>
            <a:r>
              <a:rPr lang="en-US" b="0" noProof="0" dirty="0"/>
              <a:t>Contents	xx</a:t>
            </a:r>
          </a:p>
          <a:p>
            <a:pPr lvl="2"/>
            <a:r>
              <a:rPr lang="en-US" b="0" noProof="0" dirty="0"/>
              <a:t>Contents	xx</a:t>
            </a:r>
          </a:p>
          <a:p>
            <a:pPr lvl="0"/>
            <a:r>
              <a:rPr lang="en-US" b="0" noProof="0" dirty="0"/>
              <a:t>Contents	xx</a:t>
            </a:r>
          </a:p>
          <a:p>
            <a:pPr lvl="1"/>
            <a:r>
              <a:rPr lang="en-US" b="0" noProof="0" dirty="0"/>
              <a:t>Contents	xx</a:t>
            </a:r>
          </a:p>
          <a:p>
            <a:pPr lvl="1"/>
            <a:r>
              <a:rPr lang="en-US" b="0" noProof="0" dirty="0"/>
              <a:t>Contents	xx</a:t>
            </a:r>
          </a:p>
          <a:p>
            <a:pPr lvl="2"/>
            <a:r>
              <a:rPr lang="en-US" b="0" noProof="0" dirty="0"/>
              <a:t>Contents	xx</a:t>
            </a:r>
          </a:p>
          <a:p>
            <a:pPr lvl="2"/>
            <a:r>
              <a:rPr lang="en-US" b="0" noProof="0" dirty="0"/>
              <a:t>Contents	xx</a:t>
            </a:r>
          </a:p>
          <a:p>
            <a:pPr lvl="2"/>
            <a:endParaRPr lang="en-US" noProof="0" dirty="0"/>
          </a:p>
        </p:txBody>
      </p:sp>
    </p:spTree>
    <p:extLst>
      <p:ext uri="{BB962C8B-B14F-4D97-AF65-F5344CB8AC3E}">
        <p14:creationId xmlns:p14="http://schemas.microsoft.com/office/powerpoint/2010/main" val="2421146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 Two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B0343F1F-042F-7000-4A7D-4687BB5FA694}"/>
              </a:ext>
            </a:extLst>
          </p:cNvPr>
          <p:cNvSpPr>
            <a:spLocks noGrp="1"/>
          </p:cNvSpPr>
          <p:nvPr>
            <p:ph type="body" sz="quarter" idx="13" hasCustomPrompt="1"/>
          </p:nvPr>
        </p:nvSpPr>
        <p:spPr>
          <a:xfrm>
            <a:off x="348314" y="1419907"/>
            <a:ext cx="11480400" cy="4572001"/>
          </a:xfrm>
          <a:prstGeom prst="rect">
            <a:avLst/>
          </a:prstGeom>
        </p:spPr>
        <p:txBody>
          <a:bodyPr tIns="72000" numCol="2"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US" b="0" noProof="0" dirty="0"/>
              <a:t>Contents	xx</a:t>
            </a:r>
          </a:p>
          <a:p>
            <a:pPr lvl="1"/>
            <a:r>
              <a:rPr lang="en-US" b="0" noProof="0" dirty="0"/>
              <a:t>Contents	xx</a:t>
            </a:r>
          </a:p>
          <a:p>
            <a:pPr lvl="1"/>
            <a:r>
              <a:rPr lang="en-US" b="0" noProof="0" dirty="0"/>
              <a:t>Contents	xx</a:t>
            </a:r>
          </a:p>
          <a:p>
            <a:pPr lvl="2"/>
            <a:r>
              <a:rPr lang="en-US" b="0" noProof="0" dirty="0"/>
              <a:t>Contents	xx</a:t>
            </a:r>
          </a:p>
          <a:p>
            <a:pPr lvl="2"/>
            <a:r>
              <a:rPr lang="en-US" b="0" noProof="0" dirty="0"/>
              <a:t>Contents	xx</a:t>
            </a:r>
          </a:p>
          <a:p>
            <a:pPr lvl="0"/>
            <a:r>
              <a:rPr lang="en-US" b="0" noProof="0" dirty="0"/>
              <a:t>Contents	xx</a:t>
            </a:r>
          </a:p>
          <a:p>
            <a:pPr lvl="1"/>
            <a:r>
              <a:rPr lang="en-US" b="0" noProof="0" dirty="0"/>
              <a:t>Contents	xx</a:t>
            </a:r>
          </a:p>
          <a:p>
            <a:pPr lvl="1"/>
            <a:r>
              <a:rPr lang="en-US" b="0" noProof="0" dirty="0"/>
              <a:t>Contents	xx</a:t>
            </a:r>
          </a:p>
          <a:p>
            <a:pPr lvl="2"/>
            <a:r>
              <a:rPr lang="en-US" b="0" noProof="0" dirty="0"/>
              <a:t>Contents	xx</a:t>
            </a:r>
          </a:p>
          <a:p>
            <a:pPr lvl="2"/>
            <a:r>
              <a:rPr lang="en-US" b="0" noProof="0" dirty="0"/>
              <a:t>Contents	xx</a:t>
            </a:r>
          </a:p>
          <a:p>
            <a:pPr lvl="0"/>
            <a:r>
              <a:rPr lang="en-US" b="0" noProof="0" dirty="0"/>
              <a:t>Contents	xx</a:t>
            </a:r>
          </a:p>
          <a:p>
            <a:pPr lvl="1"/>
            <a:r>
              <a:rPr lang="en-US" b="0" noProof="0" dirty="0"/>
              <a:t>Contents	xx</a:t>
            </a:r>
          </a:p>
          <a:p>
            <a:pPr lvl="1"/>
            <a:r>
              <a:rPr lang="en-US" b="0" noProof="0" dirty="0"/>
              <a:t>Contents	xx</a:t>
            </a:r>
          </a:p>
          <a:p>
            <a:pPr lvl="2"/>
            <a:r>
              <a:rPr lang="en-US" b="0" noProof="0" dirty="0"/>
              <a:t>Contents	xx</a:t>
            </a:r>
          </a:p>
          <a:p>
            <a:pPr lvl="2"/>
            <a:r>
              <a:rPr lang="en-US" b="0" noProof="0" dirty="0"/>
              <a:t>Contents	xx</a:t>
            </a:r>
          </a:p>
          <a:p>
            <a:pPr lvl="0"/>
            <a:r>
              <a:rPr lang="en-US" b="0" noProof="0" dirty="0"/>
              <a:t>Contents	xx</a:t>
            </a:r>
          </a:p>
          <a:p>
            <a:pPr lvl="1"/>
            <a:r>
              <a:rPr lang="en-US" b="0" noProof="0" dirty="0"/>
              <a:t>Contents	xx</a:t>
            </a:r>
          </a:p>
          <a:p>
            <a:pPr lvl="1"/>
            <a:r>
              <a:rPr lang="en-US" b="0" noProof="0" dirty="0"/>
              <a:t>Contents	xx</a:t>
            </a:r>
          </a:p>
          <a:p>
            <a:pPr lvl="2"/>
            <a:r>
              <a:rPr lang="en-US" b="0" noProof="0" dirty="0"/>
              <a:t>Contents	xx</a:t>
            </a:r>
          </a:p>
          <a:p>
            <a:pPr lvl="2"/>
            <a:r>
              <a:rPr lang="en-US" b="0" noProof="0" dirty="0"/>
              <a:t>Contents	xx</a:t>
            </a:r>
          </a:p>
          <a:p>
            <a:pPr lvl="0"/>
            <a:endParaRPr lang="en-US" b="0" noProof="0" dirty="0"/>
          </a:p>
          <a:p>
            <a:pPr lvl="0"/>
            <a:r>
              <a:rPr lang="en-US" b="0" noProof="0" dirty="0"/>
              <a:t>Contents	xx</a:t>
            </a:r>
          </a:p>
          <a:p>
            <a:pPr lvl="1"/>
            <a:r>
              <a:rPr lang="en-US" b="0" noProof="0" dirty="0"/>
              <a:t>Contents	xx</a:t>
            </a:r>
          </a:p>
          <a:p>
            <a:pPr lvl="1"/>
            <a:r>
              <a:rPr lang="en-US" b="0" noProof="0" dirty="0"/>
              <a:t>Contents	xx</a:t>
            </a:r>
          </a:p>
          <a:p>
            <a:pPr lvl="2"/>
            <a:r>
              <a:rPr lang="en-US" b="0" noProof="0" dirty="0"/>
              <a:t>Contents	xx</a:t>
            </a:r>
          </a:p>
          <a:p>
            <a:pPr lvl="2"/>
            <a:r>
              <a:rPr lang="en-US" b="0" noProof="0" dirty="0"/>
              <a:t>Contents	xx</a:t>
            </a:r>
          </a:p>
          <a:p>
            <a:pPr lvl="0"/>
            <a:r>
              <a:rPr lang="en-US" b="0" noProof="0" dirty="0"/>
              <a:t>Contents	xx</a:t>
            </a:r>
          </a:p>
          <a:p>
            <a:pPr lvl="1"/>
            <a:r>
              <a:rPr lang="en-US" b="0" noProof="0" dirty="0"/>
              <a:t>Contents	xx</a:t>
            </a:r>
          </a:p>
          <a:p>
            <a:pPr lvl="1"/>
            <a:r>
              <a:rPr lang="en-US" b="0" noProof="0" dirty="0"/>
              <a:t>Contents	xx</a:t>
            </a:r>
          </a:p>
          <a:p>
            <a:pPr lvl="2"/>
            <a:r>
              <a:rPr lang="en-US" b="0" noProof="0" dirty="0"/>
              <a:t>Contents	xx</a:t>
            </a:r>
          </a:p>
          <a:p>
            <a:pPr lvl="2"/>
            <a:r>
              <a:rPr lang="en-US" b="0" noProof="0" dirty="0"/>
              <a:t>Contents	xx</a:t>
            </a:r>
          </a:p>
          <a:p>
            <a:pPr lvl="0"/>
            <a:r>
              <a:rPr lang="en-US" b="0" noProof="0" dirty="0"/>
              <a:t>Contents	xx</a:t>
            </a:r>
          </a:p>
          <a:p>
            <a:pPr lvl="1"/>
            <a:r>
              <a:rPr lang="en-US" b="0" noProof="0" dirty="0"/>
              <a:t>Contents	xx</a:t>
            </a:r>
          </a:p>
          <a:p>
            <a:pPr lvl="1"/>
            <a:r>
              <a:rPr lang="en-US" b="0" noProof="0" dirty="0"/>
              <a:t>Contents	xx</a:t>
            </a:r>
          </a:p>
          <a:p>
            <a:pPr lvl="2"/>
            <a:r>
              <a:rPr lang="en-US" b="0" noProof="0" dirty="0"/>
              <a:t>Contents	xx</a:t>
            </a:r>
          </a:p>
          <a:p>
            <a:pPr lvl="2"/>
            <a:r>
              <a:rPr lang="en-US" b="0" noProof="0" dirty="0"/>
              <a:t>Contents	xx</a:t>
            </a:r>
          </a:p>
          <a:p>
            <a:pPr lvl="0"/>
            <a:r>
              <a:rPr lang="en-US" b="0" noProof="0" dirty="0"/>
              <a:t>Contents	xx</a:t>
            </a:r>
          </a:p>
          <a:p>
            <a:pPr lvl="1"/>
            <a:r>
              <a:rPr lang="en-US" b="0" noProof="0" dirty="0"/>
              <a:t>Contents	xx</a:t>
            </a:r>
          </a:p>
          <a:p>
            <a:pPr lvl="1"/>
            <a:r>
              <a:rPr lang="en-US" b="0" noProof="0" dirty="0"/>
              <a:t>Contents	xx</a:t>
            </a:r>
          </a:p>
          <a:p>
            <a:pPr lvl="2"/>
            <a:r>
              <a:rPr lang="en-US" b="0" noProof="0" dirty="0"/>
              <a:t>Contents	xx</a:t>
            </a:r>
          </a:p>
          <a:p>
            <a:pPr lvl="2"/>
            <a:r>
              <a:rPr lang="en-US" b="0" noProof="0" dirty="0"/>
              <a:t>Contents	xx</a:t>
            </a:r>
          </a:p>
          <a:p>
            <a:pPr lvl="2"/>
            <a:endParaRPr lang="en-US" noProof="0" dirty="0"/>
          </a:p>
        </p:txBody>
      </p:sp>
      <p:sp>
        <p:nvSpPr>
          <p:cNvPr id="2" name="Title Placeholder 1">
            <a:extLst>
              <a:ext uri="{FF2B5EF4-FFF2-40B4-BE49-F238E27FC236}">
                <a16:creationId xmlns:a16="http://schemas.microsoft.com/office/drawing/2014/main" id="{5957B806-2CAB-DB3D-63A7-EEBBC5135202}"/>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noProof="0" dirty="0"/>
              <a:t>Contents</a:t>
            </a:r>
          </a:p>
        </p:txBody>
      </p:sp>
    </p:spTree>
    <p:extLst>
      <p:ext uri="{BB962C8B-B14F-4D97-AF65-F5344CB8AC3E}">
        <p14:creationId xmlns:p14="http://schemas.microsoft.com/office/powerpoint/2010/main" val="138412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12">
            <a:extLst>
              <a:ext uri="{FF2B5EF4-FFF2-40B4-BE49-F238E27FC236}">
                <a16:creationId xmlns:a16="http://schemas.microsoft.com/office/drawing/2014/main" id="{3EE18CC7-2617-AD9C-56F0-AE501EF6B411}"/>
              </a:ext>
            </a:extLst>
          </p:cNvPr>
          <p:cNvSpPr>
            <a:spLocks noGrp="1"/>
          </p:cNvSpPr>
          <p:nvPr>
            <p:ph sz="quarter" idx="10"/>
          </p:nvPr>
        </p:nvSpPr>
        <p:spPr>
          <a:xfrm>
            <a:off x="348314" y="1419910"/>
            <a:ext cx="11480800" cy="4572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1">
            <a:extLst>
              <a:ext uri="{FF2B5EF4-FFF2-40B4-BE49-F238E27FC236}">
                <a16:creationId xmlns:a16="http://schemas.microsoft.com/office/drawing/2014/main" id="{036C8517-D0E3-E80F-C5C5-CB7149F9B52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noProof="0" dirty="0"/>
              <a:t>Click to edit Master title style</a:t>
            </a:r>
          </a:p>
        </p:txBody>
      </p:sp>
    </p:spTree>
    <p:extLst>
      <p:ext uri="{BB962C8B-B14F-4D97-AF65-F5344CB8AC3E}">
        <p14:creationId xmlns:p14="http://schemas.microsoft.com/office/powerpoint/2010/main" val="143637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42826192-6EF0-434F-97E7-2C81FB49C31D}"/>
              </a:ext>
            </a:extLst>
          </p:cNvPr>
          <p:cNvSpPr>
            <a:spLocks noGrp="1"/>
          </p:cNvSpPr>
          <p:nvPr>
            <p:ph type="pic" sz="quarter" idx="13"/>
          </p:nvPr>
        </p:nvSpPr>
        <p:spPr>
          <a:xfrm>
            <a:off x="348314" y="1419909"/>
            <a:ext cx="11480400" cy="4572000"/>
          </a:xfrm>
          <a:prstGeom prst="rect">
            <a:avLst/>
          </a:prstGeom>
        </p:spPr>
        <p:txBody>
          <a:bodyPr/>
          <a:lstStyle>
            <a:lvl1pPr marL="0" indent="0">
              <a:buNone/>
              <a:defRPr/>
            </a:lvl1pPr>
          </a:lstStyle>
          <a:p>
            <a:r>
              <a:rPr lang="en-US" noProof="0" dirty="0"/>
              <a:t>Click icon to add picture</a:t>
            </a:r>
          </a:p>
        </p:txBody>
      </p:sp>
      <p:sp>
        <p:nvSpPr>
          <p:cNvPr id="2" name="Title Placeholder 1">
            <a:extLst>
              <a:ext uri="{FF2B5EF4-FFF2-40B4-BE49-F238E27FC236}">
                <a16:creationId xmlns:a16="http://schemas.microsoft.com/office/drawing/2014/main" id="{5A0179D3-73E6-6588-C5D0-B120EA2BDDEB}"/>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noProof="0" dirty="0"/>
              <a:t>Click to edit Master title style</a:t>
            </a:r>
          </a:p>
        </p:txBody>
      </p:sp>
    </p:spTree>
    <p:extLst>
      <p:ext uri="{BB962C8B-B14F-4D97-AF65-F5344CB8AC3E}">
        <p14:creationId xmlns:p14="http://schemas.microsoft.com/office/powerpoint/2010/main" val="279780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9194FFAD-5375-4C7F-9939-52C9F0D52544}"/>
              </a:ext>
            </a:extLst>
          </p:cNvPr>
          <p:cNvSpPr>
            <a:spLocks noGrp="1"/>
          </p:cNvSpPr>
          <p:nvPr>
            <p:ph type="tbl" sz="quarter" idx="17"/>
          </p:nvPr>
        </p:nvSpPr>
        <p:spPr>
          <a:xfrm>
            <a:off x="348314" y="1418921"/>
            <a:ext cx="11479213" cy="4583678"/>
          </a:xfrm>
        </p:spPr>
        <p:txBody>
          <a:bodyPr/>
          <a:lstStyle>
            <a:lvl1pPr marL="0" indent="0">
              <a:buNone/>
              <a:defRPr/>
            </a:lvl1pPr>
          </a:lstStyle>
          <a:p>
            <a:r>
              <a:rPr lang="en-US" noProof="0" dirty="0"/>
              <a:t>Click icon to add table</a:t>
            </a:r>
          </a:p>
        </p:txBody>
      </p:sp>
      <p:sp>
        <p:nvSpPr>
          <p:cNvPr id="3" name="Title Placeholder 1">
            <a:extLst>
              <a:ext uri="{FF2B5EF4-FFF2-40B4-BE49-F238E27FC236}">
                <a16:creationId xmlns:a16="http://schemas.microsoft.com/office/drawing/2014/main" id="{FBE86F77-8F63-93E4-66C9-FE2496CB1D9E}"/>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noProof="0" dirty="0"/>
              <a:t>Click to edit Master title style</a:t>
            </a:r>
          </a:p>
        </p:txBody>
      </p:sp>
    </p:spTree>
    <p:extLst>
      <p:ext uri="{BB962C8B-B14F-4D97-AF65-F5344CB8AC3E}">
        <p14:creationId xmlns:p14="http://schemas.microsoft.com/office/powerpoint/2010/main" val="27915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One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DE711-2F60-F8AC-B7DA-EFF97C206C9D}"/>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noProof="0" dirty="0"/>
              <a:t>Click to edit Master title style</a:t>
            </a:r>
          </a:p>
        </p:txBody>
      </p:sp>
      <p:sp>
        <p:nvSpPr>
          <p:cNvPr id="5" name="Content Placeholder 12">
            <a:extLst>
              <a:ext uri="{FF2B5EF4-FFF2-40B4-BE49-F238E27FC236}">
                <a16:creationId xmlns:a16="http://schemas.microsoft.com/office/drawing/2014/main" id="{B459BF06-05D7-F36E-7F15-3CC62F57977B}"/>
              </a:ext>
            </a:extLst>
          </p:cNvPr>
          <p:cNvSpPr>
            <a:spLocks noGrp="1"/>
          </p:cNvSpPr>
          <p:nvPr>
            <p:ph sz="quarter" idx="10"/>
          </p:nvPr>
        </p:nvSpPr>
        <p:spPr>
          <a:xfrm>
            <a:off x="348314" y="1419910"/>
            <a:ext cx="5655611" cy="4572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ontent Placeholder 12">
            <a:extLst>
              <a:ext uri="{FF2B5EF4-FFF2-40B4-BE49-F238E27FC236}">
                <a16:creationId xmlns:a16="http://schemas.microsoft.com/office/drawing/2014/main" id="{2EF11368-C9D4-63F2-75C4-5A0420F34CE9}"/>
              </a:ext>
            </a:extLst>
          </p:cNvPr>
          <p:cNvSpPr>
            <a:spLocks noGrp="1"/>
          </p:cNvSpPr>
          <p:nvPr>
            <p:ph sz="quarter" idx="11"/>
          </p:nvPr>
        </p:nvSpPr>
        <p:spPr>
          <a:xfrm>
            <a:off x="6184900" y="1419910"/>
            <a:ext cx="5655611" cy="4572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3669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Two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490D6FB7-0622-72A4-FE04-61E5048FBCC8}"/>
              </a:ext>
            </a:extLst>
          </p:cNvPr>
          <p:cNvSpPr>
            <a:spLocks noGrp="1"/>
          </p:cNvSpPr>
          <p:nvPr>
            <p:ph type="body" sz="quarter" idx="13"/>
          </p:nvPr>
        </p:nvSpPr>
        <p:spPr>
          <a:xfrm>
            <a:off x="6192494" y="476296"/>
            <a:ext cx="5642319" cy="684000"/>
          </a:xfrm>
          <a:prstGeom prst="rect">
            <a:avLst/>
          </a:prstGeom>
        </p:spPr>
        <p:txBody>
          <a:bodyPr tIns="0"/>
          <a:lstStyle>
            <a:lvl1pPr marL="0" indent="0">
              <a:lnSpc>
                <a:spcPct val="85000"/>
              </a:lnSpc>
              <a:spcBef>
                <a:spcPts val="0"/>
              </a:spcBef>
              <a:buNone/>
              <a:defRPr sz="2800" b="1" spc="-20" baseline="0">
                <a:solidFill>
                  <a:schemeClr val="accent1"/>
                </a:solidFill>
                <a:latin typeface="+mj-lt"/>
              </a:defRPr>
            </a:lvl1pPr>
          </a:lstStyle>
          <a:p>
            <a:pPr lvl="0"/>
            <a:r>
              <a:rPr lang="en-US" noProof="0" dirty="0"/>
              <a:t>Click to edit Master text styles</a:t>
            </a:r>
          </a:p>
        </p:txBody>
      </p:sp>
      <p:sp>
        <p:nvSpPr>
          <p:cNvPr id="3" name="Title Placeholder 1">
            <a:extLst>
              <a:ext uri="{FF2B5EF4-FFF2-40B4-BE49-F238E27FC236}">
                <a16:creationId xmlns:a16="http://schemas.microsoft.com/office/drawing/2014/main" id="{711A7A63-A2AC-B922-2701-B56FB7CD4DB0}"/>
              </a:ext>
            </a:extLst>
          </p:cNvPr>
          <p:cNvSpPr>
            <a:spLocks noGrp="1"/>
          </p:cNvSpPr>
          <p:nvPr>
            <p:ph type="title"/>
          </p:nvPr>
        </p:nvSpPr>
        <p:spPr>
          <a:xfrm>
            <a:off x="348314" y="476250"/>
            <a:ext cx="5655611" cy="684214"/>
          </a:xfrm>
          <a:prstGeom prst="rect">
            <a:avLst/>
          </a:prstGeom>
        </p:spPr>
        <p:txBody>
          <a:bodyPr vert="horz" lIns="0" tIns="0" rIns="0" bIns="0" rtlCol="0" anchor="t" anchorCtr="0">
            <a:noAutofit/>
          </a:bodyPr>
          <a:lstStyle/>
          <a:p>
            <a:r>
              <a:rPr lang="en-US" noProof="0" dirty="0"/>
              <a:t>Click to edit Master title style</a:t>
            </a:r>
          </a:p>
        </p:txBody>
      </p:sp>
      <p:sp>
        <p:nvSpPr>
          <p:cNvPr id="4" name="Content Placeholder 12">
            <a:extLst>
              <a:ext uri="{FF2B5EF4-FFF2-40B4-BE49-F238E27FC236}">
                <a16:creationId xmlns:a16="http://schemas.microsoft.com/office/drawing/2014/main" id="{CA803BEC-197C-C066-252E-C664D1F6C873}"/>
              </a:ext>
            </a:extLst>
          </p:cNvPr>
          <p:cNvSpPr>
            <a:spLocks noGrp="1"/>
          </p:cNvSpPr>
          <p:nvPr>
            <p:ph sz="quarter" idx="10"/>
          </p:nvPr>
        </p:nvSpPr>
        <p:spPr>
          <a:xfrm>
            <a:off x="348314" y="1419910"/>
            <a:ext cx="5655611" cy="4572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12">
            <a:extLst>
              <a:ext uri="{FF2B5EF4-FFF2-40B4-BE49-F238E27FC236}">
                <a16:creationId xmlns:a16="http://schemas.microsoft.com/office/drawing/2014/main" id="{DECB1FEA-DEA4-7D23-CA61-D0F1FF2D3515}"/>
              </a:ext>
            </a:extLst>
          </p:cNvPr>
          <p:cNvSpPr>
            <a:spLocks noGrp="1"/>
          </p:cNvSpPr>
          <p:nvPr>
            <p:ph sz="quarter" idx="11"/>
          </p:nvPr>
        </p:nvSpPr>
        <p:spPr>
          <a:xfrm>
            <a:off x="6184900" y="1419910"/>
            <a:ext cx="5658786" cy="4572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80750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alphaModFix amt="35000"/>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B418154-5715-4432-A305-AF6A9522326B}"/>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A1669225-F85E-4F0C-A433-4F3B4CCF31F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0670000" y="6247807"/>
            <a:ext cx="1166400" cy="250323"/>
          </a:xfrm>
          <a:prstGeom prst="rect">
            <a:avLst/>
          </a:prstGeom>
        </p:spPr>
      </p:pic>
      <p:sp>
        <p:nvSpPr>
          <p:cNvPr id="10" name="Footer Placeholder 4" descr="HeaderReportName">
            <a:extLst>
              <a:ext uri="{FF2B5EF4-FFF2-40B4-BE49-F238E27FC236}">
                <a16:creationId xmlns:a16="http://schemas.microsoft.com/office/drawing/2014/main" id="{1813931E-ACE3-4B4B-B4F5-14CD8D1D6E9C}"/>
              </a:ext>
            </a:extLst>
          </p:cNvPr>
          <p:cNvSpPr txBox="1">
            <a:spLocks/>
          </p:cNvSpPr>
          <p:nvPr userDrawn="1"/>
        </p:nvSpPr>
        <p:spPr>
          <a:xfrm>
            <a:off x="5498915" y="110231"/>
            <a:ext cx="6323475" cy="280341"/>
          </a:xfrm>
          <a:prstGeom prst="rect">
            <a:avLst/>
          </a:prstGeom>
        </p:spPr>
        <p:txBody>
          <a:bodyPr vert="horz" wrap="none" lIns="0" tIns="0" rIns="0" bIns="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r>
              <a:rPr lang="en-US" noProof="0" dirty="0">
                <a:solidFill>
                  <a:schemeClr val="tx1"/>
                </a:solidFill>
              </a:rPr>
            </a:br>
            <a:r>
              <a:rPr lang="en-US" noProof="0" dirty="0">
                <a:solidFill>
                  <a:schemeClr val="tx1"/>
                </a:solidFill>
              </a:rPr>
              <a:t> Smartphone Need-To-Know – January 2025 | January 2025</a:t>
            </a:r>
          </a:p>
        </p:txBody>
      </p:sp>
      <p:sp>
        <p:nvSpPr>
          <p:cNvPr id="4" name="Footer Placeholder 4">
            <a:extLst>
              <a:ext uri="{FF2B5EF4-FFF2-40B4-BE49-F238E27FC236}">
                <a16:creationId xmlns:a16="http://schemas.microsoft.com/office/drawing/2014/main" id="{DCB451DF-0933-ED26-4A6D-E7F683B19A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noProof="0" dirty="0">
                <a:solidFill>
                  <a:schemeClr val="tx1"/>
                </a:solidFill>
              </a:rPr>
              <a:t>Copyright </a:t>
            </a:r>
            <a:r>
              <a:rPr lang="en-US" b="0" i="0" u="none" strike="noStrike" noProof="0" dirty="0">
                <a:solidFill>
                  <a:srgbClr val="000000"/>
                </a:solidFill>
                <a:effectLst/>
                <a:latin typeface="Calibri" panose="020F0502020204030204" pitchFamily="34" charset="0"/>
              </a:rPr>
              <a:t>© 2025 TechTarget, Inc. or its subsidiaries. All rights reserved.</a:t>
            </a:r>
            <a:endParaRPr lang="en-US" noProof="0" dirty="0">
              <a:solidFill>
                <a:schemeClr val="tx1"/>
              </a:solidFill>
            </a:endParaRPr>
          </a:p>
        </p:txBody>
      </p:sp>
      <p:sp>
        <p:nvSpPr>
          <p:cNvPr id="17" name="Slide Number Placeholder 5">
            <a:extLst>
              <a:ext uri="{FF2B5EF4-FFF2-40B4-BE49-F238E27FC236}">
                <a16:creationId xmlns:a16="http://schemas.microsoft.com/office/drawing/2014/main" id="{AF1849B4-428F-3DAD-6BD4-27B3FC35912C}"/>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Placeholder 1">
            <a:extLst>
              <a:ext uri="{FF2B5EF4-FFF2-40B4-BE49-F238E27FC236}">
                <a16:creationId xmlns:a16="http://schemas.microsoft.com/office/drawing/2014/main" id="{2B28AB8E-24F9-C9EF-4C75-C5E5393F6B26}"/>
              </a:ext>
            </a:extLst>
          </p:cNvPr>
          <p:cNvSpPr>
            <a:spLocks noGrp="1"/>
          </p:cNvSpPr>
          <p:nvPr>
            <p:ph type="title"/>
          </p:nvPr>
        </p:nvSpPr>
        <p:spPr>
          <a:xfrm>
            <a:off x="341590" y="476250"/>
            <a:ext cx="11480800" cy="684214"/>
          </a:xfrm>
          <a:prstGeom prst="rect">
            <a:avLst/>
          </a:prstGeom>
        </p:spPr>
        <p:txBody>
          <a:bodyPr vert="horz" lIns="0" tIns="0" rIns="0" bIns="0" rtlCol="0" anchor="t" anchorCtr="0">
            <a:noAutofit/>
          </a:bodyPr>
          <a:lstStyle/>
          <a:p>
            <a:r>
              <a:rPr lang="en-US" noProof="0" dirty="0"/>
              <a:t>Click to edit Master title style</a:t>
            </a:r>
          </a:p>
        </p:txBody>
      </p:sp>
      <p:sp>
        <p:nvSpPr>
          <p:cNvPr id="18" name="Text Placeholder 2">
            <a:extLst>
              <a:ext uri="{FF2B5EF4-FFF2-40B4-BE49-F238E27FC236}">
                <a16:creationId xmlns:a16="http://schemas.microsoft.com/office/drawing/2014/main" id="{8118A8F2-1C62-7D57-40F2-10DD5735E8ED}"/>
              </a:ext>
            </a:extLst>
          </p:cNvPr>
          <p:cNvSpPr>
            <a:spLocks noGrp="1"/>
          </p:cNvSpPr>
          <p:nvPr>
            <p:ph type="body" idx="1"/>
          </p:nvPr>
        </p:nvSpPr>
        <p:spPr>
          <a:xfrm>
            <a:off x="341590" y="1418899"/>
            <a:ext cx="11480800" cy="4553457"/>
          </a:xfrm>
          <a:prstGeom prst="rect">
            <a:avLst/>
          </a:prstGeom>
        </p:spPr>
        <p:txBody>
          <a:bodyPr vert="horz" lIns="0" tIns="72000" rIns="0" bIns="0" rtlCol="0" anchor="t" anchorCtr="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774116706"/>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 id="2147484069" r:id="rId16"/>
    <p:sldLayoutId id="2147484070" r:id="rId17"/>
    <p:sldLayoutId id="2147484071" r:id="rId18"/>
    <p:sldLayoutId id="2147484072" r:id="rId19"/>
    <p:sldLayoutId id="2147484073" r:id="rId20"/>
    <p:sldLayoutId id="2147484074" r:id="rId21"/>
    <p:sldLayoutId id="2147484075" r:id="rId22"/>
    <p:sldLayoutId id="2147484076" r:id="rId23"/>
    <p:sldLayoutId id="2147484077" r:id="rId24"/>
    <p:sldLayoutId id="2147484078" r:id="rId25"/>
  </p:sldLayoutIdLst>
  <p:hf hdr="0" ftr="0" dt="0"/>
  <p:txStyles>
    <p:titleStyle>
      <a:lvl1pPr algn="l" defTabSz="914400" rtl="0" eaLnBrk="1" latinLnBrk="0" hangingPunct="1">
        <a:lnSpc>
          <a:spcPct val="85000"/>
        </a:lnSpc>
        <a:spcBef>
          <a:spcPct val="0"/>
        </a:spcBef>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95000"/>
        </a:lnSpc>
        <a:spcBef>
          <a:spcPts val="3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1pPr>
      <a:lvl2pPr marL="360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2pPr>
      <a:lvl3pPr marL="504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3pPr>
      <a:lvl4pPr marL="648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4pPr>
      <a:lvl5pPr marL="792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31">
          <p15:clr>
            <a:srgbClr val="F26B43"/>
          </p15:clr>
        </p15:guide>
        <p15:guide id="3" pos="3896">
          <p15:clr>
            <a:srgbClr val="F26B43"/>
          </p15:clr>
        </p15:guide>
        <p15:guide id="4" pos="3782">
          <p15:clr>
            <a:srgbClr val="F26B43"/>
          </p15:clr>
        </p15:guide>
        <p15:guide id="5" pos="5007">
          <p15:clr>
            <a:srgbClr val="F26B43"/>
          </p15:clr>
        </p15:guide>
        <p15:guide id="6" pos="5121">
          <p15:clr>
            <a:srgbClr val="F26B43"/>
          </p15:clr>
        </p15:guide>
        <p15:guide id="7" pos="6231">
          <p15:clr>
            <a:srgbClr val="F26B43"/>
          </p15:clr>
        </p15:guide>
        <p15:guide id="8" pos="6344">
          <p15:clr>
            <a:srgbClr val="F26B43"/>
          </p15:clr>
        </p15:guide>
        <p15:guide id="9" pos="7455">
          <p15:clr>
            <a:srgbClr val="F26B43"/>
          </p15:clr>
        </p15:guide>
        <p15:guide id="10" pos="2670">
          <p15:clr>
            <a:srgbClr val="F26B43"/>
          </p15:clr>
        </p15:guide>
        <p15:guide id="11" pos="2556">
          <p15:clr>
            <a:srgbClr val="F26B43"/>
          </p15:clr>
        </p15:guide>
        <p15:guide id="12" pos="1445">
          <p15:clr>
            <a:srgbClr val="F26B43"/>
          </p15:clr>
        </p15:guide>
        <p15:guide id="13" pos="1331">
          <p15:clr>
            <a:srgbClr val="F26B43"/>
          </p15:clr>
        </p15:guide>
        <p15:guide id="14" pos="212">
          <p15:clr>
            <a:srgbClr val="F26B43"/>
          </p15:clr>
        </p15:guide>
        <p15:guide id="15" orient="horz" pos="3778">
          <p15:clr>
            <a:srgbClr val="F26B43"/>
          </p15:clr>
        </p15:guide>
        <p15:guide id="16" orient="horz" pos="292">
          <p15:clr>
            <a:srgbClr val="F26B43"/>
          </p15:clr>
        </p15:guide>
        <p15:guide id="17" orient="horz" pos="890">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skananalyst@omdia.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analys.com/insights/iphone-ban-indonesia"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hyperlink" Target="mailto:citations@omdia.com" TargetMode="External"/><Relationship Id="rId5" Type="http://schemas.openxmlformats.org/officeDocument/2006/relationships/hyperlink" Target="mailto:consulting@omdia.com" TargetMode="External"/><Relationship Id="rId4" Type="http://schemas.openxmlformats.org/officeDocument/2006/relationships/hyperlink" Target="mailto:askananalyst@omdia.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76D43-51A3-B923-E7A9-B1801B6989B4}"/>
              </a:ext>
            </a:extLst>
          </p:cNvPr>
          <p:cNvSpPr>
            <a:spLocks noGrp="1"/>
          </p:cNvSpPr>
          <p:nvPr>
            <p:ph type="body" sz="quarter" idx="12"/>
          </p:nvPr>
        </p:nvSpPr>
        <p:spPr>
          <a:xfrm>
            <a:off x="355599" y="5602835"/>
            <a:ext cx="5324765" cy="914400"/>
          </a:xfrm>
        </p:spPr>
        <p:txBody>
          <a:bodyPr/>
          <a:lstStyle/>
          <a:p>
            <a:pPr lvl="1"/>
            <a:r>
              <a:rPr lang="en-US" b="1" dirty="0" err="1"/>
              <a:t>Jusy</a:t>
            </a:r>
            <a:r>
              <a:rPr lang="en-US" b="1" dirty="0"/>
              <a:t> Hong</a:t>
            </a:r>
            <a:br>
              <a:rPr lang="en-US" b="1" dirty="0"/>
            </a:br>
            <a:r>
              <a:rPr lang="en-US" b="1" dirty="0"/>
              <a:t>Senior</a:t>
            </a:r>
            <a:r>
              <a:rPr lang="en-US" altLang="ko-KR" b="1" dirty="0"/>
              <a:t> Research Manager</a:t>
            </a:r>
            <a:r>
              <a:rPr lang="en-US" b="1" dirty="0"/>
              <a:t>, Components &amp; Devices – Mobile Handsets</a:t>
            </a:r>
          </a:p>
          <a:p>
            <a:pPr lvl="1"/>
            <a:r>
              <a:rPr lang="en-US" b="1" dirty="0" err="1"/>
              <a:t>Zaker</a:t>
            </a:r>
            <a:r>
              <a:rPr lang="en-US" b="1" dirty="0"/>
              <a:t> Li</a:t>
            </a:r>
            <a:br>
              <a:rPr lang="en-US" b="1" dirty="0"/>
            </a:br>
            <a:r>
              <a:rPr lang="en-US" b="1" dirty="0"/>
              <a:t>Principal Analyst, Components &amp; Devices – Mobile Handsets</a:t>
            </a:r>
          </a:p>
          <a:p>
            <a:pPr lvl="1"/>
            <a:r>
              <a:rPr lang="en-US" altLang="ko-KR" b="1" dirty="0"/>
              <a:t>Aaron West</a:t>
            </a:r>
            <a:br>
              <a:rPr lang="en-US" altLang="ko-KR" b="1" dirty="0"/>
            </a:br>
            <a:r>
              <a:rPr lang="en-US" altLang="ko-KR" b="1" dirty="0"/>
              <a:t>Senior Analyst, Components &amp; Devices – Mobile Handsets</a:t>
            </a:r>
          </a:p>
          <a:p>
            <a:pPr lvl="1"/>
            <a:r>
              <a:rPr lang="en-US" dirty="0">
                <a:hlinkClick r:id="rId3"/>
              </a:rPr>
              <a:t>askananalyst@omdia.com</a:t>
            </a:r>
            <a:r>
              <a:rPr lang="en-US" dirty="0"/>
              <a:t> </a:t>
            </a:r>
          </a:p>
        </p:txBody>
      </p:sp>
      <p:sp>
        <p:nvSpPr>
          <p:cNvPr id="7" name="Title 6">
            <a:extLst>
              <a:ext uri="{FF2B5EF4-FFF2-40B4-BE49-F238E27FC236}">
                <a16:creationId xmlns:a16="http://schemas.microsoft.com/office/drawing/2014/main" id="{DCAC3F87-04E4-4AC3-BFE6-7930A35061A2}"/>
              </a:ext>
            </a:extLst>
          </p:cNvPr>
          <p:cNvSpPr>
            <a:spLocks noGrp="1"/>
          </p:cNvSpPr>
          <p:nvPr>
            <p:ph type="ctrTitle"/>
          </p:nvPr>
        </p:nvSpPr>
        <p:spPr/>
        <p:txBody>
          <a:bodyPr/>
          <a:lstStyle/>
          <a:p>
            <a:r>
              <a:rPr lang="en-US" dirty="0"/>
              <a:t>Smartphone Need-To-Know – January 2025</a:t>
            </a:r>
          </a:p>
        </p:txBody>
      </p:sp>
    </p:spTree>
    <p:extLst>
      <p:ext uri="{BB962C8B-B14F-4D97-AF65-F5344CB8AC3E}">
        <p14:creationId xmlns:p14="http://schemas.microsoft.com/office/powerpoint/2010/main" val="87902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60EA4-4CBC-8089-AC70-3714CA5F7A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80761A-D089-EC65-8924-67D07BEA68A0}"/>
              </a:ext>
            </a:extLst>
          </p:cNvPr>
          <p:cNvSpPr>
            <a:spLocks noGrp="1"/>
          </p:cNvSpPr>
          <p:nvPr>
            <p:ph type="title"/>
          </p:nvPr>
        </p:nvSpPr>
        <p:spPr>
          <a:xfrm>
            <a:off x="338472" y="465696"/>
            <a:ext cx="9706279" cy="3373200"/>
          </a:xfrm>
        </p:spPr>
        <p:txBody>
          <a:bodyPr anchor="b"/>
          <a:lstStyle/>
          <a:p>
            <a:r>
              <a:rPr lang="en-US" sz="2800" dirty="0"/>
              <a:t>“With the scale of uncertainty that surrounded Trump’s first presidency, there has been increasing concern for many businesses about what his second will mean. If he continues down the route of targeting Huawei and Chinese businesses, it is highly likely that the US will see retaliatory measures from China such as increased restrictions on rare earth metals. Some of Trump’s proposed measures on deporting immigrants and introducing tariffs are expected to increase inflation, and any kind of escalation in a US-China trade war will only further increase inflation, damaging smartphone markets.”</a:t>
            </a:r>
          </a:p>
        </p:txBody>
      </p:sp>
      <p:sp>
        <p:nvSpPr>
          <p:cNvPr id="4" name="Text Placeholder 3">
            <a:extLst>
              <a:ext uri="{FF2B5EF4-FFF2-40B4-BE49-F238E27FC236}">
                <a16:creationId xmlns:a16="http://schemas.microsoft.com/office/drawing/2014/main" id="{DEA1C4B4-76D1-8F08-5E23-C058A0367D82}"/>
              </a:ext>
            </a:extLst>
          </p:cNvPr>
          <p:cNvSpPr>
            <a:spLocks noGrp="1"/>
          </p:cNvSpPr>
          <p:nvPr>
            <p:ph type="body" sz="quarter" idx="10"/>
          </p:nvPr>
        </p:nvSpPr>
        <p:spPr/>
        <p:txBody>
          <a:bodyPr>
            <a:normAutofit/>
          </a:bodyPr>
          <a:lstStyle/>
          <a:p>
            <a:pPr>
              <a:spcBef>
                <a:spcPts val="0"/>
              </a:spcBef>
              <a:spcAft>
                <a:spcPts val="0"/>
              </a:spcAft>
            </a:pPr>
            <a:r>
              <a:rPr lang="en-US" sz="2400" dirty="0"/>
              <a:t>Aaron West</a:t>
            </a:r>
            <a:br>
              <a:rPr lang="en-US" sz="2400" dirty="0"/>
            </a:br>
            <a:r>
              <a:rPr lang="en-US" sz="2400" dirty="0"/>
              <a:t>Senior Analyst,</a:t>
            </a:r>
          </a:p>
          <a:p>
            <a:pPr>
              <a:spcBef>
                <a:spcPts val="0"/>
              </a:spcBef>
              <a:spcAft>
                <a:spcPts val="0"/>
              </a:spcAft>
            </a:pPr>
            <a:r>
              <a:rPr lang="en-US" sz="2400" dirty="0"/>
              <a:t>Consumer Devices</a:t>
            </a:r>
          </a:p>
        </p:txBody>
      </p:sp>
    </p:spTree>
    <p:extLst>
      <p:ext uri="{BB962C8B-B14F-4D97-AF65-F5344CB8AC3E}">
        <p14:creationId xmlns:p14="http://schemas.microsoft.com/office/powerpoint/2010/main" val="1853519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75BD-32CA-31D9-A005-2251C42A2F96}"/>
              </a:ext>
            </a:extLst>
          </p:cNvPr>
          <p:cNvSpPr>
            <a:spLocks noGrp="1"/>
          </p:cNvSpPr>
          <p:nvPr>
            <p:ph type="title"/>
          </p:nvPr>
        </p:nvSpPr>
        <p:spPr/>
        <p:txBody>
          <a:bodyPr/>
          <a:lstStyle/>
          <a:p>
            <a:r>
              <a:rPr lang="en-US"/>
              <a:t>Appendix</a:t>
            </a:r>
          </a:p>
        </p:txBody>
      </p:sp>
    </p:spTree>
    <p:extLst>
      <p:ext uri="{BB962C8B-B14F-4D97-AF65-F5344CB8AC3E}">
        <p14:creationId xmlns:p14="http://schemas.microsoft.com/office/powerpoint/2010/main" val="205430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F89A0-B580-B367-78E0-3C35496FAEFB}"/>
              </a:ext>
            </a:extLst>
          </p:cNvPr>
          <p:cNvSpPr>
            <a:spLocks noGrp="1"/>
          </p:cNvSpPr>
          <p:nvPr>
            <p:ph sz="quarter" idx="10"/>
          </p:nvPr>
        </p:nvSpPr>
        <p:spPr/>
        <p:txBody>
          <a:bodyPr>
            <a:normAutofit/>
          </a:bodyPr>
          <a:lstStyle/>
          <a:p>
            <a:pPr marL="0" lvl="0" indent="0">
              <a:lnSpc>
                <a:spcPct val="110000"/>
              </a:lnSpc>
              <a:spcBef>
                <a:spcPts val="1700"/>
              </a:spcBef>
              <a:spcAft>
                <a:spcPts val="0"/>
              </a:spcAft>
              <a:buSzPct val="100000"/>
              <a:buNone/>
            </a:pPr>
            <a:r>
              <a:rPr lang="en-US" sz="1200" b="1" dirty="0">
                <a:solidFill>
                  <a:prstClr val="black"/>
                </a:solidFill>
              </a:rPr>
              <a:t>Further reading</a:t>
            </a:r>
          </a:p>
          <a:p>
            <a:pPr marL="0" indent="0">
              <a:lnSpc>
                <a:spcPct val="110000"/>
              </a:lnSpc>
              <a:spcAft>
                <a:spcPts val="0"/>
              </a:spcAft>
              <a:buSzPct val="100000"/>
              <a:buNone/>
            </a:pPr>
            <a:r>
              <a:rPr lang="en-US" sz="1200" dirty="0"/>
              <a:t>Le Xuan </a:t>
            </a:r>
            <a:r>
              <a:rPr lang="en-US" sz="1200" dirty="0" err="1"/>
              <a:t>Chiew</a:t>
            </a:r>
            <a:r>
              <a:rPr lang="en-US" sz="1200" dirty="0"/>
              <a:t> (December 13, 2024) “iPhone 16 ban in Indonesia: what it means and why it matters,” Canalys, available at </a:t>
            </a:r>
            <a:r>
              <a:rPr lang="en-US" sz="1200" dirty="0">
                <a:hlinkClick r:id="rId3"/>
              </a:rPr>
              <a:t>https://canalys.com/insights/iphone-ban-indonesia</a:t>
            </a:r>
            <a:endParaRPr lang="en-US" sz="1200" dirty="0">
              <a:solidFill>
                <a:prstClr val="black"/>
              </a:solidFill>
            </a:endParaRPr>
          </a:p>
          <a:p>
            <a:pPr marL="0" lvl="1" indent="0">
              <a:lnSpc>
                <a:spcPct val="110000"/>
              </a:lnSpc>
              <a:spcBef>
                <a:spcPts val="1700"/>
              </a:spcBef>
              <a:spcAft>
                <a:spcPts val="0"/>
              </a:spcAft>
              <a:buNone/>
            </a:pPr>
            <a:r>
              <a:rPr lang="en-US" sz="1200" b="1" dirty="0">
                <a:solidFill>
                  <a:prstClr val="black"/>
                </a:solidFill>
              </a:rPr>
              <a:t>Authors</a:t>
            </a:r>
          </a:p>
          <a:p>
            <a:pPr marL="0" lvl="1" indent="0">
              <a:lnSpc>
                <a:spcPct val="110000"/>
              </a:lnSpc>
              <a:spcAft>
                <a:spcPts val="0"/>
              </a:spcAft>
              <a:buNone/>
            </a:pPr>
            <a:r>
              <a:rPr lang="en-US" sz="1200" dirty="0" err="1"/>
              <a:t>Jusy</a:t>
            </a:r>
            <a:r>
              <a:rPr lang="en-US" sz="1200" dirty="0"/>
              <a:t> Hong, Senior Research Manager, Components &amp; Devices – Wireless Devices</a:t>
            </a:r>
          </a:p>
          <a:p>
            <a:pPr marL="0" lvl="1" indent="0">
              <a:lnSpc>
                <a:spcPct val="110000"/>
              </a:lnSpc>
              <a:spcAft>
                <a:spcPts val="0"/>
              </a:spcAft>
              <a:buNone/>
            </a:pPr>
            <a:r>
              <a:rPr lang="en-US" sz="1200" dirty="0" err="1"/>
              <a:t>Zaker</a:t>
            </a:r>
            <a:r>
              <a:rPr lang="en-US" sz="1200" dirty="0"/>
              <a:t> Li, Principal Analyst, Components &amp; Devices – Mobile Handsets</a:t>
            </a:r>
          </a:p>
          <a:p>
            <a:pPr marL="0" lvl="1" indent="0">
              <a:lnSpc>
                <a:spcPct val="110000"/>
              </a:lnSpc>
              <a:spcAft>
                <a:spcPts val="0"/>
              </a:spcAft>
              <a:buNone/>
            </a:pPr>
            <a:r>
              <a:rPr lang="en-US" altLang="ko-KR" sz="1200" dirty="0"/>
              <a:t>Aaron West, Senior Analyst, Components &amp; Devices – Mobile Handsets</a:t>
            </a:r>
          </a:p>
          <a:p>
            <a:pPr marL="0" lvl="1" indent="0">
              <a:lnSpc>
                <a:spcPct val="110000"/>
              </a:lnSpc>
              <a:spcAft>
                <a:spcPts val="0"/>
              </a:spcAft>
              <a:buNone/>
            </a:pPr>
            <a:r>
              <a:rPr lang="en-US" sz="1200" dirty="0">
                <a:hlinkClick r:id="rId4"/>
              </a:rPr>
              <a:t>askananalyst@omdia.com</a:t>
            </a:r>
            <a:r>
              <a:rPr lang="en-US" sz="1200" dirty="0"/>
              <a:t> </a:t>
            </a:r>
          </a:p>
          <a:p>
            <a:pPr marL="0" lvl="1" indent="0">
              <a:lnSpc>
                <a:spcPct val="110000"/>
              </a:lnSpc>
              <a:spcBef>
                <a:spcPts val="1700"/>
              </a:spcBef>
              <a:spcAft>
                <a:spcPts val="0"/>
              </a:spcAft>
              <a:buNone/>
            </a:pPr>
            <a:r>
              <a:rPr lang="en-US" sz="1200" b="1" dirty="0">
                <a:solidFill>
                  <a:prstClr val="black"/>
                </a:solidFill>
              </a:rPr>
              <a:t>Omdia consulting</a:t>
            </a:r>
            <a:endParaRPr lang="en-US" sz="1200" b="1" dirty="0">
              <a:solidFill>
                <a:prstClr val="black"/>
              </a:solidFill>
              <a:cs typeface="Calibri"/>
            </a:endParaRPr>
          </a:p>
          <a:p>
            <a:pPr marL="0" lvl="1" indent="0">
              <a:lnSpc>
                <a:spcPct val="110000"/>
              </a:lnSpc>
              <a:spcAft>
                <a:spcPts val="0"/>
              </a:spcAft>
              <a:buNone/>
            </a:pPr>
            <a:r>
              <a:rPr lang="en-US" sz="1200" dirty="0">
                <a:solidFill>
                  <a:prstClr val="black"/>
                </a:solidFill>
              </a:rPr>
              <a:t>We hope that this analysis will help you make informed and imaginative business decisions. If you have further requirements, Omdia's consulting team may be able to help you. For more information about Omdia's consulting capabilities, please contact us directly at </a:t>
            </a:r>
            <a:r>
              <a:rPr lang="en-US" sz="1200" dirty="0">
                <a:solidFill>
                  <a:prstClr val="black"/>
                </a:solidFill>
                <a:hlinkClick r:id="rId5"/>
              </a:rPr>
              <a:t>consulting@omdia.com</a:t>
            </a:r>
            <a:r>
              <a:rPr lang="en-US" sz="1200" dirty="0">
                <a:solidFill>
                  <a:prstClr val="black"/>
                </a:solidFill>
              </a:rPr>
              <a:t>.</a:t>
            </a:r>
          </a:p>
          <a:p>
            <a:pPr marL="0" lvl="1" indent="0">
              <a:lnSpc>
                <a:spcPct val="110000"/>
              </a:lnSpc>
              <a:spcBef>
                <a:spcPts val="1700"/>
              </a:spcBef>
              <a:spcAft>
                <a:spcPts val="0"/>
              </a:spcAft>
              <a:buNone/>
            </a:pPr>
            <a:r>
              <a:rPr lang="en-US" sz="1200" b="1" dirty="0">
                <a:solidFill>
                  <a:prstClr val="black"/>
                </a:solidFill>
              </a:rPr>
              <a:t>Citation policy</a:t>
            </a:r>
            <a:endParaRPr lang="en-US" sz="1200" b="1" dirty="0">
              <a:solidFill>
                <a:prstClr val="black"/>
              </a:solidFill>
              <a:cs typeface="Calibri"/>
            </a:endParaRPr>
          </a:p>
          <a:p>
            <a:pPr marL="0" lvl="1" indent="0">
              <a:lnSpc>
                <a:spcPct val="110000"/>
              </a:lnSpc>
              <a:spcAft>
                <a:spcPts val="0"/>
              </a:spcAft>
              <a:buNone/>
            </a:pPr>
            <a:r>
              <a:rPr lang="en-US" sz="1200" dirty="0">
                <a:solidFill>
                  <a:prstClr val="black"/>
                </a:solidFill>
              </a:rPr>
              <a:t>Request external citation and usage of Omdia research and data via </a:t>
            </a:r>
            <a:r>
              <a:rPr lang="en-US" sz="1200" dirty="0">
                <a:solidFill>
                  <a:prstClr val="black"/>
                </a:solidFill>
                <a:hlinkClick r:id="rId6"/>
              </a:rPr>
              <a:t>citations@omdia.com</a:t>
            </a:r>
            <a:r>
              <a:rPr lang="en-US" sz="1200" dirty="0">
                <a:solidFill>
                  <a:prstClr val="black"/>
                </a:solidFill>
              </a:rPr>
              <a:t>.</a:t>
            </a:r>
          </a:p>
          <a:p>
            <a:pPr marL="0" indent="0">
              <a:lnSpc>
                <a:spcPct val="110000"/>
              </a:lnSpc>
              <a:buNone/>
            </a:pPr>
            <a:endParaRPr lang="en-US" sz="1200" i="0" dirty="0">
              <a:effectLst/>
            </a:endParaRPr>
          </a:p>
          <a:p>
            <a:pPr marL="0" indent="0">
              <a:lnSpc>
                <a:spcPct val="110000"/>
              </a:lnSpc>
              <a:buNone/>
            </a:pPr>
            <a:endParaRPr lang="en-US" sz="1200" i="0" dirty="0">
              <a:effectLst/>
            </a:endParaRPr>
          </a:p>
          <a:p>
            <a:pPr marL="0" indent="0">
              <a:lnSpc>
                <a:spcPct val="110000"/>
              </a:lnSpc>
              <a:buNone/>
            </a:pPr>
            <a:endParaRPr lang="en-US" sz="1200" dirty="0"/>
          </a:p>
        </p:txBody>
      </p:sp>
      <p:sp>
        <p:nvSpPr>
          <p:cNvPr id="2" name="Title 1">
            <a:extLst>
              <a:ext uri="{FF2B5EF4-FFF2-40B4-BE49-F238E27FC236}">
                <a16:creationId xmlns:a16="http://schemas.microsoft.com/office/drawing/2014/main" id="{8279D411-A44B-ECF6-52C0-E3D180A3F25A}"/>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133896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97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2F72F-2B30-9CFD-83DC-5447CE42E330}"/>
              </a:ext>
            </a:extLst>
          </p:cNvPr>
          <p:cNvSpPr>
            <a:spLocks noGrp="1"/>
          </p:cNvSpPr>
          <p:nvPr>
            <p:ph type="title"/>
          </p:nvPr>
        </p:nvSpPr>
        <p:spPr/>
        <p:txBody>
          <a:bodyPr/>
          <a:lstStyle/>
          <a:p>
            <a:r>
              <a:rPr lang="en-US" dirty="0"/>
              <a:t>Contents</a:t>
            </a:r>
          </a:p>
        </p:txBody>
      </p:sp>
      <p:sp>
        <p:nvSpPr>
          <p:cNvPr id="4" name="Text Placeholder 3">
            <a:extLst>
              <a:ext uri="{FF2B5EF4-FFF2-40B4-BE49-F238E27FC236}">
                <a16:creationId xmlns:a16="http://schemas.microsoft.com/office/drawing/2014/main" id="{6D3D4FB7-3D99-EF9D-1365-E132B3BE26DB}"/>
              </a:ext>
            </a:extLst>
          </p:cNvPr>
          <p:cNvSpPr>
            <a:spLocks noGrp="1"/>
          </p:cNvSpPr>
          <p:nvPr>
            <p:ph type="body" sz="quarter" idx="13"/>
          </p:nvPr>
        </p:nvSpPr>
        <p:spPr/>
        <p:txBody>
          <a:bodyPr/>
          <a:lstStyle/>
          <a:p>
            <a:pPr>
              <a:tabLst>
                <a:tab pos="11028363" algn="r"/>
              </a:tabLst>
            </a:pPr>
            <a:r>
              <a:rPr lang="en-US" sz="1600" dirty="0"/>
              <a:t>Samsung unveils Galaxy AI agent at S25 series Unpacked launch event	3</a:t>
            </a:r>
          </a:p>
          <a:p>
            <a:pPr>
              <a:tabLst>
                <a:tab pos="11028363" algn="r"/>
              </a:tabLst>
            </a:pPr>
            <a:r>
              <a:rPr lang="en-US" sz="1600" dirty="0"/>
              <a:t>Honor Magic7 Pro goes global, and CEO steps down	5</a:t>
            </a:r>
          </a:p>
          <a:p>
            <a:pPr>
              <a:tabLst>
                <a:tab pos="11028363" algn="r"/>
              </a:tabLst>
            </a:pPr>
            <a:r>
              <a:rPr lang="en-US" sz="1600" dirty="0" err="1"/>
              <a:t>Luxshare</a:t>
            </a:r>
            <a:r>
              <a:rPr lang="en-US" sz="1600" dirty="0"/>
              <a:t> buys </a:t>
            </a:r>
            <a:r>
              <a:rPr lang="en-US" sz="1600" dirty="0" err="1"/>
              <a:t>WingTech’s</a:t>
            </a:r>
            <a:r>
              <a:rPr lang="en-US" sz="1600" dirty="0"/>
              <a:t> ODM business	7</a:t>
            </a:r>
          </a:p>
          <a:p>
            <a:pPr>
              <a:tabLst>
                <a:tab pos="11028363" algn="r"/>
              </a:tabLst>
            </a:pPr>
            <a:r>
              <a:rPr lang="en-US" sz="1600" dirty="0"/>
              <a:t>Donald Trump becomes 47th US president and vows to protect US corporations	9</a:t>
            </a:r>
          </a:p>
          <a:p>
            <a:pPr>
              <a:tabLst>
                <a:tab pos="11028363" algn="r"/>
              </a:tabLst>
            </a:pPr>
            <a:r>
              <a:rPr lang="en-US" sz="1600" dirty="0"/>
              <a:t>Appendix	11</a:t>
            </a:r>
          </a:p>
        </p:txBody>
      </p:sp>
    </p:spTree>
    <p:extLst>
      <p:ext uri="{BB962C8B-B14F-4D97-AF65-F5344CB8AC3E}">
        <p14:creationId xmlns:p14="http://schemas.microsoft.com/office/powerpoint/2010/main" val="188828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841B217D-14CA-3971-FCF5-606B3735918C}"/>
              </a:ext>
            </a:extLst>
          </p:cNvPr>
          <p:cNvGraphicFramePr>
            <a:graphicFrameLocks noGrp="1"/>
          </p:cNvGraphicFramePr>
          <p:nvPr>
            <p:extLst>
              <p:ext uri="{D42A27DB-BD31-4B8C-83A1-F6EECF244321}">
                <p14:modId xmlns:p14="http://schemas.microsoft.com/office/powerpoint/2010/main" val="2953476182"/>
              </p:ext>
            </p:extLst>
          </p:nvPr>
        </p:nvGraphicFramePr>
        <p:xfrm>
          <a:off x="6195288" y="2426837"/>
          <a:ext cx="5665480" cy="3510219"/>
        </p:xfrm>
        <a:graphic>
          <a:graphicData uri="http://schemas.openxmlformats.org/drawingml/2006/table">
            <a:tbl>
              <a:tblPr firstRow="1" firstCol="1" bandRow="1">
                <a:tableStyleId>{D51ADE6A-740E-44AE-83CC-AE7238B6C88D}</a:tableStyleId>
              </a:tblPr>
              <a:tblGrid>
                <a:gridCol w="929801">
                  <a:extLst>
                    <a:ext uri="{9D8B030D-6E8A-4147-A177-3AD203B41FA5}">
                      <a16:colId xmlns:a16="http://schemas.microsoft.com/office/drawing/2014/main" val="96149366"/>
                    </a:ext>
                  </a:extLst>
                </a:gridCol>
                <a:gridCol w="1376106">
                  <a:extLst>
                    <a:ext uri="{9D8B030D-6E8A-4147-A177-3AD203B41FA5}">
                      <a16:colId xmlns:a16="http://schemas.microsoft.com/office/drawing/2014/main" val="3612095655"/>
                    </a:ext>
                  </a:extLst>
                </a:gridCol>
                <a:gridCol w="1376106">
                  <a:extLst>
                    <a:ext uri="{9D8B030D-6E8A-4147-A177-3AD203B41FA5}">
                      <a16:colId xmlns:a16="http://schemas.microsoft.com/office/drawing/2014/main" val="1095406318"/>
                    </a:ext>
                  </a:extLst>
                </a:gridCol>
                <a:gridCol w="1983467">
                  <a:extLst>
                    <a:ext uri="{9D8B030D-6E8A-4147-A177-3AD203B41FA5}">
                      <a16:colId xmlns:a16="http://schemas.microsoft.com/office/drawing/2014/main" val="525772933"/>
                    </a:ext>
                  </a:extLst>
                </a:gridCol>
              </a:tblGrid>
              <a:tr h="158308">
                <a:tc>
                  <a:txBody>
                    <a:bodyPr/>
                    <a:lstStyle/>
                    <a:p>
                      <a:r>
                        <a:rPr lang="en-US" altLang="zh-CN" sz="1000" dirty="0"/>
                        <a:t>Model</a:t>
                      </a:r>
                      <a:endParaRPr lang="en-US" altLang="zh-CN" sz="1000" dirty="0">
                        <a:latin typeface="+mn-lt"/>
                      </a:endParaRPr>
                    </a:p>
                  </a:txBody>
                  <a:tcPr/>
                </a:tc>
                <a:tc>
                  <a:txBody>
                    <a:bodyPr/>
                    <a:lstStyle/>
                    <a:p>
                      <a:r>
                        <a:rPr lang="en-GB" altLang="zh-CN" sz="1000" dirty="0"/>
                        <a:t>S25</a:t>
                      </a:r>
                      <a:endParaRPr lang="zh-CN" altLang="en-US" sz="1000" dirty="0">
                        <a:latin typeface="+mn-lt"/>
                      </a:endParaRPr>
                    </a:p>
                  </a:txBody>
                  <a:tcPr/>
                </a:tc>
                <a:tc>
                  <a:txBody>
                    <a:bodyPr/>
                    <a:lstStyle/>
                    <a:p>
                      <a:r>
                        <a:rPr lang="en-GB" altLang="zh-CN" sz="1000" dirty="0"/>
                        <a:t>S25+</a:t>
                      </a:r>
                      <a:endParaRPr lang="zh-CN" altLang="en-US" sz="1000" dirty="0">
                        <a:latin typeface="+mn-lt"/>
                      </a:endParaRPr>
                    </a:p>
                  </a:txBody>
                  <a:tcPr/>
                </a:tc>
                <a:tc>
                  <a:txBody>
                    <a:bodyPr/>
                    <a:lstStyle/>
                    <a:p>
                      <a:r>
                        <a:rPr lang="en-GB" altLang="zh-CN" sz="1000" dirty="0"/>
                        <a:t>S25 Ultra</a:t>
                      </a:r>
                      <a:endParaRPr lang="zh-CN" altLang="en-US" sz="1000" dirty="0">
                        <a:latin typeface="+mn-lt"/>
                      </a:endParaRPr>
                    </a:p>
                  </a:txBody>
                  <a:tcPr/>
                </a:tc>
                <a:extLst>
                  <a:ext uri="{0D108BD9-81ED-4DB2-BD59-A6C34878D82A}">
                    <a16:rowId xmlns:a16="http://schemas.microsoft.com/office/drawing/2014/main" val="1868353482"/>
                  </a:ext>
                </a:extLst>
              </a:tr>
              <a:tr h="180894">
                <a:tc>
                  <a:txBody>
                    <a:bodyPr/>
                    <a:lstStyle/>
                    <a:p>
                      <a:r>
                        <a:rPr lang="en-GB" altLang="zh-CN" sz="1000" dirty="0"/>
                        <a:t>Thinness and weight</a:t>
                      </a:r>
                      <a:endParaRPr lang="zh-CN" altLang="en-US" sz="1000" dirty="0">
                        <a:latin typeface="+mn-lt"/>
                      </a:endParaRPr>
                    </a:p>
                  </a:txBody>
                  <a:tcPr/>
                </a:tc>
                <a:tc>
                  <a:txBody>
                    <a:bodyPr/>
                    <a:lstStyle/>
                    <a:p>
                      <a:r>
                        <a:rPr lang="en-GB" altLang="zh-CN" sz="1000" dirty="0"/>
                        <a:t>7.2mm</a:t>
                      </a:r>
                    </a:p>
                    <a:p>
                      <a:r>
                        <a:rPr lang="en-GB" altLang="zh-CN" sz="1000" dirty="0"/>
                        <a:t>162g</a:t>
                      </a:r>
                      <a:endParaRPr lang="zh-CN" altLang="en-US" sz="1000" dirty="0">
                        <a:latin typeface="+mn-lt"/>
                      </a:endParaRPr>
                    </a:p>
                  </a:txBody>
                  <a:tcPr/>
                </a:tc>
                <a:tc>
                  <a:txBody>
                    <a:bodyPr/>
                    <a:lstStyle/>
                    <a:p>
                      <a:r>
                        <a:rPr lang="en-GB" altLang="zh-CN" sz="1000" dirty="0"/>
                        <a:t>7.3mm</a:t>
                      </a:r>
                    </a:p>
                    <a:p>
                      <a:r>
                        <a:rPr lang="en-GB" altLang="zh-CN" sz="1000" dirty="0"/>
                        <a:t>190g</a:t>
                      </a:r>
                      <a:endParaRPr lang="zh-CN" altLang="en-US" sz="1000" dirty="0">
                        <a:latin typeface="+mn-lt"/>
                      </a:endParaRPr>
                    </a:p>
                  </a:txBody>
                  <a:tcPr/>
                </a:tc>
                <a:tc>
                  <a:txBody>
                    <a:bodyPr/>
                    <a:lstStyle/>
                    <a:p>
                      <a:r>
                        <a:rPr lang="en-GB" altLang="zh-CN" sz="1000" dirty="0"/>
                        <a:t>8.2mm</a:t>
                      </a:r>
                    </a:p>
                    <a:p>
                      <a:r>
                        <a:rPr lang="en-GB" altLang="zh-CN" sz="1000" dirty="0"/>
                        <a:t>218g</a:t>
                      </a:r>
                      <a:endParaRPr lang="zh-CN" altLang="en-US" sz="1000" dirty="0">
                        <a:latin typeface="+mn-lt"/>
                      </a:endParaRPr>
                    </a:p>
                  </a:txBody>
                  <a:tcPr/>
                </a:tc>
                <a:extLst>
                  <a:ext uri="{0D108BD9-81ED-4DB2-BD59-A6C34878D82A}">
                    <a16:rowId xmlns:a16="http://schemas.microsoft.com/office/drawing/2014/main" val="384022761"/>
                  </a:ext>
                </a:extLst>
              </a:tr>
              <a:tr h="394700">
                <a:tc>
                  <a:txBody>
                    <a:bodyPr/>
                    <a:lstStyle/>
                    <a:p>
                      <a:r>
                        <a:rPr lang="en-US" altLang="zh-CN" sz="1000" dirty="0"/>
                        <a:t>Main display</a:t>
                      </a:r>
                      <a:endParaRPr lang="zh-CN" altLang="en-US" sz="1000" dirty="0">
                        <a:latin typeface="+mn-lt"/>
                      </a:endParaRPr>
                    </a:p>
                  </a:txBody>
                  <a:tcPr/>
                </a:tc>
                <a:tc>
                  <a:txBody>
                    <a:bodyPr/>
                    <a:lstStyle/>
                    <a:p>
                      <a:r>
                        <a:rPr lang="en-GB" altLang="zh-CN" sz="1000" dirty="0"/>
                        <a:t>6.2″, 1,080</a:t>
                      </a:r>
                      <a:r>
                        <a:rPr lang="en-GB" altLang="ko-KR" sz="1000" dirty="0"/>
                        <a:t>×</a:t>
                      </a:r>
                      <a:r>
                        <a:rPr lang="en-GB" altLang="zh-CN" sz="1000" dirty="0"/>
                        <a:t>2,340, 120Hz Dynamic LTPO OLED, 2,600 nits peak brightness</a:t>
                      </a:r>
                      <a:endParaRPr lang="zh-CN" altLang="en-US" sz="1000" dirty="0">
                        <a:latin typeface="+mn-lt"/>
                      </a:endParaRPr>
                    </a:p>
                  </a:txBody>
                  <a:tcPr/>
                </a:tc>
                <a:tc>
                  <a:txBody>
                    <a:bodyPr/>
                    <a:lstStyle/>
                    <a:p>
                      <a:r>
                        <a:rPr lang="en-GB" altLang="zh-CN" sz="1000" dirty="0"/>
                        <a:t>6.7″, 1,440</a:t>
                      </a:r>
                      <a:r>
                        <a:rPr lang="en-GB" altLang="ko-KR" sz="1000" dirty="0"/>
                        <a:t>×</a:t>
                      </a:r>
                      <a:r>
                        <a:rPr lang="en-GB" altLang="zh-CN" sz="1000" dirty="0"/>
                        <a:t>3,120, 120Hz Dynamic LTPO OLED, 2,600 nits peak brightness</a:t>
                      </a:r>
                      <a:endParaRPr lang="zh-CN" altLang="en-US" sz="1000" dirty="0">
                        <a:latin typeface="+mn-lt"/>
                      </a:endParaRPr>
                    </a:p>
                  </a:txBody>
                  <a:tcPr/>
                </a:tc>
                <a:tc>
                  <a:txBody>
                    <a:bodyPr/>
                    <a:lstStyle/>
                    <a:p>
                      <a:r>
                        <a:rPr lang="en-GB" altLang="zh-CN" sz="1000" dirty="0"/>
                        <a:t>6.9″, 1,440</a:t>
                      </a:r>
                      <a:r>
                        <a:rPr lang="en-GB" altLang="ko-KR" sz="1000" dirty="0"/>
                        <a:t>×</a:t>
                      </a:r>
                      <a:r>
                        <a:rPr lang="en-GB" altLang="zh-CN" sz="1000" dirty="0"/>
                        <a:t>3,120 120Hz Dynamic LTPO OLED, 2,600 nits peak brightness</a:t>
                      </a:r>
                      <a:endParaRPr lang="zh-CN" altLang="en-US" sz="1000" dirty="0">
                        <a:latin typeface="+mn-lt"/>
                      </a:endParaRPr>
                    </a:p>
                  </a:txBody>
                  <a:tcPr/>
                </a:tc>
                <a:extLst>
                  <a:ext uri="{0D108BD9-81ED-4DB2-BD59-A6C34878D82A}">
                    <a16:rowId xmlns:a16="http://schemas.microsoft.com/office/drawing/2014/main" val="3682735252"/>
                  </a:ext>
                </a:extLst>
              </a:tr>
              <a:tr h="0">
                <a:tc>
                  <a:txBody>
                    <a:bodyPr/>
                    <a:lstStyle/>
                    <a:p>
                      <a:r>
                        <a:rPr lang="en-US" altLang="zh-CN" sz="1000" dirty="0"/>
                        <a:t>Memory</a:t>
                      </a:r>
                      <a:endParaRPr lang="zh-CN" altLang="en-US"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t>128–512GB ROM</a:t>
                      </a:r>
                      <a:br>
                        <a:rPr lang="en-GB" altLang="zh-CN" sz="1000" dirty="0"/>
                      </a:br>
                      <a:r>
                        <a:rPr lang="en-GB" altLang="zh-CN" sz="1000" dirty="0"/>
                        <a:t>12GB RAM</a:t>
                      </a:r>
                      <a:endParaRPr lang="zh-CN" altLang="en-US"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t>256–512GB ROM</a:t>
                      </a:r>
                      <a:br>
                        <a:rPr lang="en-GB" altLang="zh-CN" sz="1000" dirty="0"/>
                      </a:br>
                      <a:r>
                        <a:rPr lang="en-GB" altLang="zh-CN" sz="1000" dirty="0"/>
                        <a:t>12GB RAM</a:t>
                      </a:r>
                      <a:endParaRPr lang="zh-CN" altLang="en-US"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t>256GB–1TB ROM</a:t>
                      </a:r>
                      <a:br>
                        <a:rPr lang="en-GB" altLang="zh-CN" sz="1000" dirty="0"/>
                      </a:br>
                      <a:r>
                        <a:rPr lang="en-GB" altLang="zh-CN" sz="1000" dirty="0"/>
                        <a:t>12–16GB RAM</a:t>
                      </a:r>
                      <a:endParaRPr lang="zh-CN" altLang="en-US" sz="1000" dirty="0">
                        <a:latin typeface="+mn-lt"/>
                      </a:endParaRPr>
                    </a:p>
                  </a:txBody>
                  <a:tcPr/>
                </a:tc>
                <a:extLst>
                  <a:ext uri="{0D108BD9-81ED-4DB2-BD59-A6C34878D82A}">
                    <a16:rowId xmlns:a16="http://schemas.microsoft.com/office/drawing/2014/main" val="746594199"/>
                  </a:ext>
                </a:extLst>
              </a:tr>
              <a:tr h="457686">
                <a:tc>
                  <a:txBody>
                    <a:bodyPr/>
                    <a:lstStyle/>
                    <a:p>
                      <a:r>
                        <a:rPr lang="en-US" altLang="zh-CN" sz="1000" dirty="0"/>
                        <a:t>Main cameras</a:t>
                      </a:r>
                      <a:endParaRPr lang="zh-CN" altLang="en-US" sz="1000" dirty="0">
                        <a:latin typeface="+mn-lt"/>
                      </a:endParaRPr>
                    </a:p>
                  </a:txBody>
                  <a:tcPr/>
                </a:tc>
                <a:tc>
                  <a:txBody>
                    <a:bodyPr/>
                    <a:lstStyle/>
                    <a:p>
                      <a:r>
                        <a:rPr lang="en-GB" altLang="zh-CN" sz="1000" dirty="0"/>
                        <a:t>50MP wide with OIS</a:t>
                      </a:r>
                    </a:p>
                    <a:p>
                      <a:r>
                        <a:rPr lang="en-GB" altLang="zh-CN" sz="1000" dirty="0"/>
                        <a:t>10MP telephoto, 3</a:t>
                      </a:r>
                      <a:r>
                        <a:rPr lang="en-GB" altLang="ko-KR" sz="1000" dirty="0"/>
                        <a:t>× </a:t>
                      </a:r>
                      <a:r>
                        <a:rPr lang="en-GB" altLang="zh-CN" sz="1000" dirty="0"/>
                        <a:t>zoom and OIS</a:t>
                      </a:r>
                    </a:p>
                    <a:p>
                      <a:r>
                        <a:rPr lang="en-GB" altLang="zh-CN" sz="1000" dirty="0"/>
                        <a:t>12MP ultrawide</a:t>
                      </a:r>
                      <a:endParaRPr lang="en-GB" altLang="zh-CN" sz="1000" dirty="0">
                        <a:latin typeface="+mn-lt"/>
                      </a:endParaRPr>
                    </a:p>
                  </a:txBody>
                  <a:tcPr/>
                </a:tc>
                <a:tc>
                  <a:txBody>
                    <a:bodyPr/>
                    <a:lstStyle/>
                    <a:p>
                      <a:r>
                        <a:rPr lang="en-GB" altLang="zh-CN" sz="1000" dirty="0"/>
                        <a:t>50MP wide with OIS</a:t>
                      </a:r>
                    </a:p>
                    <a:p>
                      <a:r>
                        <a:rPr lang="en-GB" altLang="zh-CN" sz="1000" dirty="0"/>
                        <a:t>10MP telephoto, 3</a:t>
                      </a:r>
                      <a:r>
                        <a:rPr lang="en-GB" altLang="ko-KR" sz="1000" dirty="0"/>
                        <a:t>×</a:t>
                      </a:r>
                      <a:r>
                        <a:rPr lang="en-GB" altLang="zh-CN" sz="1000" dirty="0"/>
                        <a:t> zoom and OIS</a:t>
                      </a:r>
                    </a:p>
                    <a:p>
                      <a:r>
                        <a:rPr lang="en-GB" altLang="zh-CN" sz="1000" dirty="0"/>
                        <a:t>12MP ultrawide</a:t>
                      </a:r>
                      <a:endParaRPr lang="en-GB" altLang="zh-CN" sz="1000" dirty="0">
                        <a:latin typeface="+mn-lt"/>
                      </a:endParaRPr>
                    </a:p>
                  </a:txBody>
                  <a:tcPr/>
                </a:tc>
                <a:tc>
                  <a:txBody>
                    <a:bodyPr/>
                    <a:lstStyle/>
                    <a:p>
                      <a:r>
                        <a:rPr lang="en-GB" altLang="zh-CN" sz="1000" dirty="0"/>
                        <a:t>200MP wide with OIS</a:t>
                      </a:r>
                    </a:p>
                    <a:p>
                      <a:r>
                        <a:rPr lang="en-GB" altLang="zh-CN" sz="1000" dirty="0"/>
                        <a:t>10MP telephoto, 3</a:t>
                      </a:r>
                      <a:r>
                        <a:rPr lang="en-GB" altLang="ko-KR" sz="1000" dirty="0"/>
                        <a:t>×</a:t>
                      </a:r>
                      <a:r>
                        <a:rPr lang="en-GB" altLang="zh-CN" sz="1000" dirty="0"/>
                        <a:t> zoom and OIS</a:t>
                      </a:r>
                    </a:p>
                    <a:p>
                      <a:r>
                        <a:rPr lang="en-GB" altLang="zh-CN" sz="1000" dirty="0"/>
                        <a:t>50MP periscope, 5</a:t>
                      </a:r>
                      <a:r>
                        <a:rPr lang="en-GB" altLang="ko-KR" sz="1000" dirty="0"/>
                        <a:t>×</a:t>
                      </a:r>
                      <a:r>
                        <a:rPr lang="en-GB" altLang="zh-CN" sz="1000" dirty="0"/>
                        <a:t> zoom and OIS</a:t>
                      </a:r>
                    </a:p>
                    <a:p>
                      <a:r>
                        <a:rPr lang="en-GB" altLang="zh-CN" sz="1000" dirty="0"/>
                        <a:t>50MP ultrawide</a:t>
                      </a:r>
                      <a:endParaRPr lang="en-GB" altLang="zh-CN" sz="1000" dirty="0">
                        <a:latin typeface="+mn-lt"/>
                      </a:endParaRPr>
                    </a:p>
                  </a:txBody>
                  <a:tcPr/>
                </a:tc>
                <a:extLst>
                  <a:ext uri="{0D108BD9-81ED-4DB2-BD59-A6C34878D82A}">
                    <a16:rowId xmlns:a16="http://schemas.microsoft.com/office/drawing/2014/main" val="4013572379"/>
                  </a:ext>
                </a:extLst>
              </a:tr>
              <a:tr h="169104">
                <a:tc>
                  <a:txBody>
                    <a:bodyPr/>
                    <a:lstStyle/>
                    <a:p>
                      <a:r>
                        <a:rPr lang="en-US" altLang="zh-CN" sz="1000" dirty="0"/>
                        <a:t>Front camera</a:t>
                      </a:r>
                      <a:endParaRPr lang="zh-CN" altLang="en-US" sz="1000" dirty="0">
                        <a:latin typeface="+mn-lt"/>
                      </a:endParaRPr>
                    </a:p>
                  </a:txBody>
                  <a:tcPr/>
                </a:tc>
                <a:tc>
                  <a:txBody>
                    <a:bodyPr/>
                    <a:lstStyle/>
                    <a:p>
                      <a:r>
                        <a:rPr lang="en-GB" altLang="zh-CN" sz="1000" dirty="0"/>
                        <a:t>12MP (wide)</a:t>
                      </a:r>
                      <a:endParaRPr lang="en-GB" altLang="zh-CN" sz="1000" dirty="0">
                        <a:latin typeface="+mn-lt"/>
                      </a:endParaRPr>
                    </a:p>
                  </a:txBody>
                  <a:tcPr/>
                </a:tc>
                <a:tc>
                  <a:txBody>
                    <a:bodyPr/>
                    <a:lstStyle/>
                    <a:p>
                      <a:r>
                        <a:rPr lang="en-GB" altLang="zh-CN" sz="1000" dirty="0"/>
                        <a:t>12MP (wide)</a:t>
                      </a:r>
                      <a:endParaRPr lang="en-GB" altLang="zh-CN" sz="1000" dirty="0">
                        <a:latin typeface="+mn-lt"/>
                      </a:endParaRPr>
                    </a:p>
                  </a:txBody>
                  <a:tcPr/>
                </a:tc>
                <a:tc>
                  <a:txBody>
                    <a:bodyPr/>
                    <a:lstStyle/>
                    <a:p>
                      <a:r>
                        <a:rPr lang="en-GB" altLang="zh-CN" sz="1000" dirty="0"/>
                        <a:t>12MP (wide)</a:t>
                      </a:r>
                      <a:endParaRPr lang="en-GB" altLang="zh-CN" sz="1000" dirty="0">
                        <a:latin typeface="+mn-lt"/>
                      </a:endParaRPr>
                    </a:p>
                  </a:txBody>
                  <a:tcPr/>
                </a:tc>
                <a:extLst>
                  <a:ext uri="{0D108BD9-81ED-4DB2-BD59-A6C34878D82A}">
                    <a16:rowId xmlns:a16="http://schemas.microsoft.com/office/drawing/2014/main" val="1120951721"/>
                  </a:ext>
                </a:extLst>
              </a:tr>
              <a:tr h="350581">
                <a:tc>
                  <a:txBody>
                    <a:bodyPr/>
                    <a:lstStyle/>
                    <a:p>
                      <a:r>
                        <a:rPr lang="en-US" altLang="zh-CN" sz="1000" dirty="0"/>
                        <a:t>Battery</a:t>
                      </a:r>
                      <a:endParaRPr lang="zh-CN" altLang="en-US" sz="1000" dirty="0">
                        <a:latin typeface="+mn-lt"/>
                      </a:endParaRPr>
                    </a:p>
                  </a:txBody>
                  <a:tcPr/>
                </a:tc>
                <a:tc>
                  <a:txBody>
                    <a:bodyPr/>
                    <a:lstStyle/>
                    <a:p>
                      <a:r>
                        <a:rPr lang="en-GB" altLang="zh-CN" sz="1000" dirty="0"/>
                        <a:t>4000mAh with 25W wired and 15W wireless charging</a:t>
                      </a:r>
                      <a:endParaRPr lang="zh-CN" altLang="en-US" sz="1000" dirty="0">
                        <a:latin typeface="+mn-lt"/>
                      </a:endParaRPr>
                    </a:p>
                  </a:txBody>
                  <a:tcPr/>
                </a:tc>
                <a:tc>
                  <a:txBody>
                    <a:bodyPr/>
                    <a:lstStyle/>
                    <a:p>
                      <a:r>
                        <a:rPr lang="en-GB" altLang="zh-CN" sz="1000" dirty="0"/>
                        <a:t>4900mAh with 45W wired and 15W wireless charging</a:t>
                      </a:r>
                      <a:endParaRPr lang="zh-CN" altLang="en-US" sz="1000" dirty="0">
                        <a:latin typeface="+mn-lt"/>
                      </a:endParaRPr>
                    </a:p>
                  </a:txBody>
                  <a:tcPr/>
                </a:tc>
                <a:tc>
                  <a:txBody>
                    <a:bodyPr/>
                    <a:lstStyle/>
                    <a:p>
                      <a:r>
                        <a:rPr lang="en-GB" altLang="zh-CN" sz="1000" dirty="0"/>
                        <a:t>5000mAh with 45W wired and 45W wireless charging</a:t>
                      </a:r>
                      <a:endParaRPr lang="zh-CN" altLang="en-US" sz="1000" dirty="0">
                        <a:latin typeface="+mn-lt"/>
                      </a:endParaRPr>
                    </a:p>
                  </a:txBody>
                  <a:tcPr/>
                </a:tc>
                <a:extLst>
                  <a:ext uri="{0D108BD9-81ED-4DB2-BD59-A6C34878D82A}">
                    <a16:rowId xmlns:a16="http://schemas.microsoft.com/office/drawing/2014/main" val="4128134738"/>
                  </a:ext>
                </a:extLst>
              </a:tr>
              <a:tr h="279339">
                <a:tc>
                  <a:txBody>
                    <a:bodyPr/>
                    <a:lstStyle/>
                    <a:p>
                      <a:r>
                        <a:rPr lang="en-US" altLang="zh-CN" sz="1000" dirty="0"/>
                        <a:t>Launch price</a:t>
                      </a:r>
                      <a:endParaRPr lang="zh-CN" altLang="en-US" sz="1000" dirty="0">
                        <a:latin typeface="+mn-lt"/>
                      </a:endParaRPr>
                    </a:p>
                  </a:txBody>
                  <a:tcPr/>
                </a:tc>
                <a:tc>
                  <a:txBody>
                    <a:bodyPr/>
                    <a:lstStyle/>
                    <a:p>
                      <a:r>
                        <a:rPr lang="en-GB" altLang="zh-CN" sz="1000" dirty="0"/>
                        <a:t>$799</a:t>
                      </a:r>
                      <a:endParaRPr lang="zh-CN" altLang="en-US" sz="1000" dirty="0">
                        <a:latin typeface="+mn-lt"/>
                      </a:endParaRPr>
                    </a:p>
                  </a:txBody>
                  <a:tcPr/>
                </a:tc>
                <a:tc>
                  <a:txBody>
                    <a:bodyPr/>
                    <a:lstStyle/>
                    <a:p>
                      <a:r>
                        <a:rPr lang="en-GB" altLang="zh-CN" sz="1000" dirty="0"/>
                        <a:t>$999</a:t>
                      </a:r>
                      <a:endParaRPr lang="zh-CN" altLang="en-US" sz="1000" dirty="0">
                        <a:latin typeface="+mn-lt"/>
                      </a:endParaRPr>
                    </a:p>
                  </a:txBody>
                  <a:tcPr/>
                </a:tc>
                <a:tc>
                  <a:txBody>
                    <a:bodyPr/>
                    <a:lstStyle/>
                    <a:p>
                      <a:r>
                        <a:rPr lang="en-GB" altLang="zh-CN" sz="1000" dirty="0"/>
                        <a:t>$1,299</a:t>
                      </a:r>
                      <a:endParaRPr lang="zh-CN" altLang="en-US" sz="1000" dirty="0">
                        <a:latin typeface="+mn-lt"/>
                      </a:endParaRPr>
                    </a:p>
                  </a:txBody>
                  <a:tcPr/>
                </a:tc>
                <a:extLst>
                  <a:ext uri="{0D108BD9-81ED-4DB2-BD59-A6C34878D82A}">
                    <a16:rowId xmlns:a16="http://schemas.microsoft.com/office/drawing/2014/main" val="3835233256"/>
                  </a:ext>
                </a:extLst>
              </a:tr>
            </a:tbl>
          </a:graphicData>
        </a:graphic>
      </p:graphicFrame>
      <p:sp>
        <p:nvSpPr>
          <p:cNvPr id="6" name="Title 5">
            <a:extLst>
              <a:ext uri="{FF2B5EF4-FFF2-40B4-BE49-F238E27FC236}">
                <a16:creationId xmlns:a16="http://schemas.microsoft.com/office/drawing/2014/main" id="{925BFA72-9F05-4435-A877-F3A6A58E0003}"/>
              </a:ext>
            </a:extLst>
          </p:cNvPr>
          <p:cNvSpPr>
            <a:spLocks noGrp="1"/>
          </p:cNvSpPr>
          <p:nvPr>
            <p:ph type="title"/>
          </p:nvPr>
        </p:nvSpPr>
        <p:spPr>
          <a:xfrm>
            <a:off x="348314" y="476250"/>
            <a:ext cx="11512454" cy="735714"/>
          </a:xfrm>
        </p:spPr>
        <p:txBody>
          <a:bodyPr wrap="square">
            <a:spAutoFit/>
          </a:bodyPr>
          <a:lstStyle/>
          <a:p>
            <a:r>
              <a:rPr lang="en-US" dirty="0"/>
              <a:t>Samsung’s unveils Galaxy AI agent and teases slim S25 Edge smartphone at Unpacked launch event</a:t>
            </a:r>
            <a:endParaRPr lang="en-US" altLang="ko-KR" dirty="0"/>
          </a:p>
        </p:txBody>
      </p:sp>
      <p:sp>
        <p:nvSpPr>
          <p:cNvPr id="3" name="Content Placeholder 2">
            <a:extLst>
              <a:ext uri="{FF2B5EF4-FFF2-40B4-BE49-F238E27FC236}">
                <a16:creationId xmlns:a16="http://schemas.microsoft.com/office/drawing/2014/main" id="{AE4C7B47-2DD1-E4A1-8035-E1741D6AAF0B}"/>
              </a:ext>
            </a:extLst>
          </p:cNvPr>
          <p:cNvSpPr>
            <a:spLocks noGrp="1"/>
          </p:cNvSpPr>
          <p:nvPr>
            <p:ph idx="1"/>
          </p:nvPr>
        </p:nvSpPr>
        <p:spPr/>
        <p:txBody>
          <a:bodyPr>
            <a:noAutofit/>
          </a:bodyPr>
          <a:lstStyle/>
          <a:p>
            <a:pPr>
              <a:lnSpc>
                <a:spcPct val="93000"/>
              </a:lnSpc>
              <a:buClr>
                <a:srgbClr val="6D2CA7"/>
              </a:buClr>
            </a:pPr>
            <a:r>
              <a:rPr lang="en-US" altLang="ko-KR" dirty="0"/>
              <a:t>At Samsung’s annual Unpacked event on January 22, the company announced its latest S25 series of smartphones: the S25, S25+, and S25 Ultra. All three phones are equipped with the latest flagship Snapdragon 8 Elite chipset.</a:t>
            </a:r>
          </a:p>
          <a:p>
            <a:pPr>
              <a:lnSpc>
                <a:spcPct val="93000"/>
              </a:lnSpc>
              <a:buClr>
                <a:srgbClr val="6D2CA7"/>
              </a:buClr>
            </a:pPr>
            <a:r>
              <a:rPr lang="en-US" altLang="ko-KR" dirty="0"/>
              <a:t>At the center of the event was the new Galaxy AI Agent, a multimodal model that runs on device and enables the Galaxy S25 series to interpret text, speech, images, and videos. This will hopefully allow for more natural interactions that bridge the applications together: </a:t>
            </a:r>
          </a:p>
          <a:p>
            <a:pPr lvl="1">
              <a:lnSpc>
                <a:spcPct val="93000"/>
              </a:lnSpc>
              <a:buClr>
                <a:srgbClr val="6D2CA7"/>
              </a:buClr>
            </a:pPr>
            <a:r>
              <a:rPr lang="en-US" altLang="ko-KR" dirty="0"/>
              <a:t>One example shown was asking when your </a:t>
            </a:r>
            <a:r>
              <a:rPr lang="en-US" altLang="ko-KR" dirty="0" err="1"/>
              <a:t>favourite</a:t>
            </a:r>
            <a:r>
              <a:rPr lang="en-US" altLang="ko-KR" dirty="0"/>
              <a:t> team’s next sports game was and having it automatically added into Samsung Calendar in a single voice command.</a:t>
            </a:r>
          </a:p>
          <a:p>
            <a:pPr lvl="1">
              <a:lnSpc>
                <a:spcPct val="93000"/>
              </a:lnSpc>
              <a:buClr>
                <a:srgbClr val="6D2CA7"/>
              </a:buClr>
            </a:pPr>
            <a:r>
              <a:rPr lang="en-US" altLang="ko-KR" dirty="0"/>
              <a:t>Another example was taking a photo of the inside of the fridge and asking what recipes can be made from the ingredients inside. This is a powerful example of multimodal AI computation, both accurately recognizing ingredients and creating a sensible recipe based on thousands found online with similar ingredients.</a:t>
            </a:r>
          </a:p>
          <a:p>
            <a:pPr>
              <a:lnSpc>
                <a:spcPct val="93000"/>
              </a:lnSpc>
              <a:buClr>
                <a:srgbClr val="6D2CA7"/>
              </a:buClr>
            </a:pPr>
            <a:r>
              <a:rPr lang="en-US" altLang="ko-KR" dirty="0"/>
              <a:t>Samsung also teased a new, slimmer version of the S25: the S25 Edge. Its exact specifications and release date are currently not known, though it is predicted to be around 6.4mm thick and to release in May. It comes as there are rumors of an upcoming Apple iPhone 17 Air, a slim version of the iPhone.</a:t>
            </a:r>
          </a:p>
        </p:txBody>
      </p:sp>
      <p:sp>
        <p:nvSpPr>
          <p:cNvPr id="4" name="TextBox 3">
            <a:extLst>
              <a:ext uri="{FF2B5EF4-FFF2-40B4-BE49-F238E27FC236}">
                <a16:creationId xmlns:a16="http://schemas.microsoft.com/office/drawing/2014/main" id="{AFBB0DD9-9890-9DEA-4D8E-F23655EC80E1}"/>
              </a:ext>
            </a:extLst>
          </p:cNvPr>
          <p:cNvSpPr txBox="1"/>
          <p:nvPr/>
        </p:nvSpPr>
        <p:spPr>
          <a:xfrm>
            <a:off x="6179826" y="5890876"/>
            <a:ext cx="782834" cy="195814"/>
          </a:xfrm>
          <a:prstGeom prst="rect">
            <a:avLst/>
          </a:prstGeom>
          <a:noFill/>
          <a:effectLst/>
        </p:spPr>
        <p:txBody>
          <a:bodyPr wrap="none" lIns="36000" tIns="36000" rIns="36000" bIns="36000">
            <a:spAutoFit/>
          </a:bodyPr>
          <a:lstStyle/>
          <a:p>
            <a:r>
              <a:rPr lang="en-US" sz="800" dirty="0">
                <a:latin typeface="Calibri" panose="020F0502020204030204" pitchFamily="34" charset="0"/>
              </a:rPr>
              <a:t>Source</a:t>
            </a:r>
            <a:r>
              <a:rPr lang="en-US" sz="800" dirty="0">
                <a:solidFill>
                  <a:srgbClr val="000000"/>
                </a:solidFill>
                <a:latin typeface="Calibri" panose="020F0502020204030204" pitchFamily="34" charset="0"/>
              </a:rPr>
              <a:t>: Samsung</a:t>
            </a:r>
            <a:endParaRPr lang="en-US" dirty="0"/>
          </a:p>
        </p:txBody>
      </p:sp>
      <p:pic>
        <p:nvPicPr>
          <p:cNvPr id="9" name="Picture 8">
            <a:extLst>
              <a:ext uri="{FF2B5EF4-FFF2-40B4-BE49-F238E27FC236}">
                <a16:creationId xmlns:a16="http://schemas.microsoft.com/office/drawing/2014/main" id="{98ADFDF4-632F-C51D-5FF8-1E60C4A7341C}"/>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7036548" y="1228501"/>
            <a:ext cx="1105980" cy="1197808"/>
          </a:xfrm>
          <a:prstGeom prst="rect">
            <a:avLst/>
          </a:prstGeom>
        </p:spPr>
      </p:pic>
      <p:pic>
        <p:nvPicPr>
          <p:cNvPr id="11" name="Picture 10">
            <a:extLst>
              <a:ext uri="{FF2B5EF4-FFF2-40B4-BE49-F238E27FC236}">
                <a16:creationId xmlns:a16="http://schemas.microsoft.com/office/drawing/2014/main" id="{0E693E7D-FCD8-7DEA-BD37-4F80D6CBBAF4}"/>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9944073" y="1114790"/>
            <a:ext cx="1083546" cy="1311519"/>
          </a:xfrm>
          <a:prstGeom prst="rect">
            <a:avLst/>
          </a:prstGeom>
        </p:spPr>
      </p:pic>
      <p:pic>
        <p:nvPicPr>
          <p:cNvPr id="10" name="Picture 9">
            <a:extLst>
              <a:ext uri="{FF2B5EF4-FFF2-40B4-BE49-F238E27FC236}">
                <a16:creationId xmlns:a16="http://schemas.microsoft.com/office/drawing/2014/main" id="{890E3BCC-8890-8CB9-7CA6-DE2DDCCBAFC8}"/>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8530645" y="1124876"/>
            <a:ext cx="1105980" cy="1301433"/>
          </a:xfrm>
          <a:prstGeom prst="rect">
            <a:avLst/>
          </a:prstGeom>
        </p:spPr>
      </p:pic>
    </p:spTree>
    <p:extLst>
      <p:ext uri="{BB962C8B-B14F-4D97-AF65-F5344CB8AC3E}">
        <p14:creationId xmlns:p14="http://schemas.microsoft.com/office/powerpoint/2010/main" val="257033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3" y="465696"/>
            <a:ext cx="9753178" cy="3373200"/>
          </a:xfrm>
        </p:spPr>
        <p:txBody>
          <a:bodyPr anchor="b"/>
          <a:lstStyle/>
          <a:p>
            <a:r>
              <a:rPr lang="en-US" sz="2800" dirty="0"/>
              <a:t>“Samsung’s past investments in Knox, Smart Things, and Samsung Health are starting to come together as one holistic solution. If Samsung can retain its premium user base through the S series, this will be vital to fully leveraging this. Premium device users are more likely to spend and are therefore highly valued by online marketplaces and internet service providers. Samsung could generate lucrative high-margin revenue from its internet services business by capturing more of this premium segment, also laying the groundwork for commercializing its AI features in future.”</a:t>
            </a:r>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a:bodyPr>
          <a:lstStyle/>
          <a:p>
            <a:pPr>
              <a:spcBef>
                <a:spcPts val="0"/>
              </a:spcBef>
              <a:spcAft>
                <a:spcPts val="0"/>
              </a:spcAft>
            </a:pPr>
            <a:r>
              <a:rPr lang="en-US" sz="2400" dirty="0"/>
              <a:t>Jusy Hong</a:t>
            </a:r>
            <a:br>
              <a:rPr lang="en-MY" sz="2400" dirty="0"/>
            </a:br>
            <a:r>
              <a:rPr lang="en-US" sz="2400" dirty="0"/>
              <a:t>Senior Research Manager,</a:t>
            </a:r>
          </a:p>
          <a:p>
            <a:pPr>
              <a:spcBef>
                <a:spcPts val="0"/>
              </a:spcBef>
              <a:spcAft>
                <a:spcPts val="0"/>
              </a:spcAft>
            </a:pPr>
            <a:r>
              <a:rPr lang="en-US" sz="2400" dirty="0"/>
              <a:t>Consumer Devices</a:t>
            </a:r>
          </a:p>
        </p:txBody>
      </p:sp>
    </p:spTree>
    <p:extLst>
      <p:ext uri="{BB962C8B-B14F-4D97-AF65-F5344CB8AC3E}">
        <p14:creationId xmlns:p14="http://schemas.microsoft.com/office/powerpoint/2010/main" val="286664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FB437E-E555-BECC-4EE6-6E52FCC3388C}"/>
              </a:ext>
            </a:extLst>
          </p:cNvPr>
          <p:cNvSpPr>
            <a:spLocks noGrp="1"/>
          </p:cNvSpPr>
          <p:nvPr>
            <p:ph type="title"/>
          </p:nvPr>
        </p:nvSpPr>
        <p:spPr>
          <a:xfrm>
            <a:off x="348314" y="476250"/>
            <a:ext cx="11480800" cy="684214"/>
          </a:xfrm>
        </p:spPr>
        <p:txBody>
          <a:bodyPr anchor="t">
            <a:noAutofit/>
          </a:bodyPr>
          <a:lstStyle/>
          <a:p>
            <a:r>
              <a:rPr lang="en-US" sz="2800" dirty="0"/>
              <a:t>Honor Magic7 Pro goes global, and CEO steps down</a:t>
            </a:r>
            <a:endParaRPr lang="en-US" dirty="0"/>
          </a:p>
        </p:txBody>
      </p:sp>
      <p:sp>
        <p:nvSpPr>
          <p:cNvPr id="3" name="Content Placeholder 2">
            <a:extLst>
              <a:ext uri="{FF2B5EF4-FFF2-40B4-BE49-F238E27FC236}">
                <a16:creationId xmlns:a16="http://schemas.microsoft.com/office/drawing/2014/main" id="{5C0CCDDB-E306-EB0E-CCBD-B2A892E70159}"/>
              </a:ext>
            </a:extLst>
          </p:cNvPr>
          <p:cNvSpPr>
            <a:spLocks noGrp="1"/>
          </p:cNvSpPr>
          <p:nvPr>
            <p:ph sz="quarter" idx="10"/>
          </p:nvPr>
        </p:nvSpPr>
        <p:spPr>
          <a:xfrm>
            <a:off x="348314" y="1419910"/>
            <a:ext cx="5655611" cy="4572000"/>
          </a:xfrm>
        </p:spPr>
        <p:txBody>
          <a:bodyPr>
            <a:normAutofit lnSpcReduction="10000"/>
          </a:bodyPr>
          <a:lstStyle/>
          <a:p>
            <a:r>
              <a:rPr lang="en-US" dirty="0"/>
              <a:t>The Magic7 Pro was officially launched in November in Search but came to global markets on January 15. This makes it the first phone to come to Europe with Qualcomm’s new Snapdragon 8 Elite. </a:t>
            </a:r>
          </a:p>
          <a:p>
            <a:r>
              <a:rPr lang="en-US" dirty="0"/>
              <a:t>The Magic7 Pro has a 200MP telephoto camera with a large 1/1.4″ sensor and 3× optical zoom. This is a further upgrade to the 180MP telephoto on the Magic6 Pro: </a:t>
            </a:r>
          </a:p>
          <a:p>
            <a:pPr lvl="1"/>
            <a:r>
              <a:rPr lang="en-US" dirty="0"/>
              <a:t>Honor has also introduced a new AI Super Zoom feature that utilizes the Honor Image Engine to photograph at longer focal lengths, between 30× and 100× zoom. This uses AI to postprocess the photos for greater clarity and sharpness. </a:t>
            </a:r>
          </a:p>
          <a:p>
            <a:pPr lvl="1"/>
            <a:r>
              <a:rPr lang="en-US" dirty="0"/>
              <a:t>Honor has also upgraded its HD Super Burst feature, which uses Honor AI Motion Sensing Capture to capture high-speed action at 10 frames per second.</a:t>
            </a:r>
          </a:p>
          <a:p>
            <a:r>
              <a:rPr lang="en-US" dirty="0"/>
              <a:t>The Magic7 Pro also improves on the Magic Portal feature. This was first introduced at MWC 2024 in March 2024 and allows users to select images or text and drag and drop into another app, such as Messages, Notes, or Search. But now, with </a:t>
            </a:r>
            <a:r>
              <a:rPr lang="en-US" dirty="0" err="1"/>
              <a:t>MagicOS</a:t>
            </a:r>
            <a:r>
              <a:rPr lang="en-US" dirty="0"/>
              <a:t> 9.0 on the Magic7 Pro, Honor is claiming to have made big improvements on Magic Portal 2.0. Key to this is the “Portal to Anywhere” feature, which allows users to circle with their knuckle to search and send text, addresses, images, and products to a range of apps. This may sound like Google’s Circle to Search but is crucially different in that it allows a range of functions in addition to just searching.</a:t>
            </a:r>
          </a:p>
        </p:txBody>
      </p:sp>
      <p:pic>
        <p:nvPicPr>
          <p:cNvPr id="2" name="Picture 1">
            <a:extLst>
              <a:ext uri="{FF2B5EF4-FFF2-40B4-BE49-F238E27FC236}">
                <a16:creationId xmlns:a16="http://schemas.microsoft.com/office/drawing/2014/main" id="{2E30CD88-496D-73BA-5310-E77687E01791}"/>
              </a:ext>
            </a:extLst>
          </p:cNvPr>
          <p:cNvPicPr>
            <a:picLocks noChangeAspect="1"/>
          </p:cNvPicPr>
          <p:nvPr/>
        </p:nvPicPr>
        <p:blipFill>
          <a:blip r:embed="rId2" cstate="hqprint">
            <a:extLst>
              <a:ext uri="{28A0092B-C50C-407E-A947-70E740481C1C}">
                <a14:useLocalDpi xmlns:a14="http://schemas.microsoft.com/office/drawing/2010/main"/>
              </a:ext>
            </a:extLst>
          </a:blip>
          <a:srcRect t="-1"/>
          <a:stretch/>
        </p:blipFill>
        <p:spPr>
          <a:xfrm>
            <a:off x="6184900" y="1419910"/>
            <a:ext cx="5655611" cy="4384124"/>
          </a:xfrm>
          <a:prstGeom prst="rect">
            <a:avLst/>
          </a:prstGeom>
          <a:noFill/>
        </p:spPr>
      </p:pic>
      <p:sp>
        <p:nvSpPr>
          <p:cNvPr id="4" name="TextBox 3">
            <a:extLst>
              <a:ext uri="{FF2B5EF4-FFF2-40B4-BE49-F238E27FC236}">
                <a16:creationId xmlns:a16="http://schemas.microsoft.com/office/drawing/2014/main" id="{ADDFAD64-154E-316E-0538-7CD0F2FBC548}"/>
              </a:ext>
            </a:extLst>
          </p:cNvPr>
          <p:cNvSpPr txBox="1"/>
          <p:nvPr/>
        </p:nvSpPr>
        <p:spPr>
          <a:xfrm>
            <a:off x="6184900" y="5867666"/>
            <a:ext cx="943134" cy="195814"/>
          </a:xfrm>
          <a:prstGeom prst="rect">
            <a:avLst/>
          </a:prstGeom>
          <a:noFill/>
          <a:effectLst/>
        </p:spPr>
        <p:txBody>
          <a:bodyPr wrap="none" lIns="36000" tIns="36000" rIns="36000" bIns="36000">
            <a:spAutoFit/>
          </a:bodyPr>
          <a:lstStyle/>
          <a:p>
            <a:r>
              <a:rPr lang="en-US" sz="800" dirty="0">
                <a:latin typeface="Calibri" panose="020F0502020204030204" pitchFamily="34" charset="0"/>
              </a:rPr>
              <a:t>Image source</a:t>
            </a:r>
            <a:r>
              <a:rPr lang="en-US" sz="800" dirty="0">
                <a:solidFill>
                  <a:srgbClr val="000000"/>
                </a:solidFill>
                <a:latin typeface="Calibri" panose="020F0502020204030204" pitchFamily="34" charset="0"/>
              </a:rPr>
              <a:t>: Honor</a:t>
            </a:r>
            <a:endParaRPr lang="en-US" dirty="0"/>
          </a:p>
        </p:txBody>
      </p:sp>
      <p:sp>
        <p:nvSpPr>
          <p:cNvPr id="6" name="TextBox 5">
            <a:extLst>
              <a:ext uri="{FF2B5EF4-FFF2-40B4-BE49-F238E27FC236}">
                <a16:creationId xmlns:a16="http://schemas.microsoft.com/office/drawing/2014/main" id="{415B5134-8ABD-929E-DB41-98AE9D7E7B31}"/>
              </a:ext>
            </a:extLst>
          </p:cNvPr>
          <p:cNvSpPr txBox="1"/>
          <p:nvPr/>
        </p:nvSpPr>
        <p:spPr>
          <a:xfrm>
            <a:off x="6184900" y="1151688"/>
            <a:ext cx="4569777" cy="276999"/>
          </a:xfrm>
          <a:prstGeom prst="rect">
            <a:avLst/>
          </a:prstGeom>
          <a:noFill/>
          <a:effectLst/>
        </p:spPr>
        <p:txBody>
          <a:bodyPr wrap="square">
            <a:spAutoFit/>
          </a:bodyPr>
          <a:lstStyle/>
          <a:p>
            <a:r>
              <a:rPr lang="en-US" sz="1200" dirty="0">
                <a:solidFill>
                  <a:schemeClr val="accent1"/>
                </a:solidFill>
              </a:rPr>
              <a:t>Honor Magic7 Pro in black</a:t>
            </a:r>
          </a:p>
        </p:txBody>
      </p:sp>
    </p:spTree>
    <p:extLst>
      <p:ext uri="{BB962C8B-B14F-4D97-AF65-F5344CB8AC3E}">
        <p14:creationId xmlns:p14="http://schemas.microsoft.com/office/powerpoint/2010/main" val="664130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D8566-2531-B638-53DA-F874798961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F6087F-193D-C28D-63C4-2DD9BC97815A}"/>
              </a:ext>
            </a:extLst>
          </p:cNvPr>
          <p:cNvSpPr>
            <a:spLocks noGrp="1"/>
          </p:cNvSpPr>
          <p:nvPr>
            <p:ph type="title"/>
          </p:nvPr>
        </p:nvSpPr>
        <p:spPr>
          <a:xfrm>
            <a:off x="338472" y="465696"/>
            <a:ext cx="9706279" cy="3373200"/>
          </a:xfrm>
        </p:spPr>
        <p:txBody>
          <a:bodyPr anchor="b"/>
          <a:lstStyle/>
          <a:p>
            <a:r>
              <a:rPr lang="en-US" sz="3200" dirty="0"/>
              <a:t>“Putting a smartphone’s highest-resolution sensor onto the telephoto camera is an unusual decision; typically, it’s reserved for the wide-angle lens because that is the most versatile and widely used focal length. However, this decision gives us insight into Honor’s camera strategy. This larger telephoto sensor should shorten the exposure time needed, benefiting low-light photography and action shots.”</a:t>
            </a:r>
          </a:p>
        </p:txBody>
      </p:sp>
      <p:sp>
        <p:nvSpPr>
          <p:cNvPr id="4" name="Text Placeholder 3">
            <a:extLst>
              <a:ext uri="{FF2B5EF4-FFF2-40B4-BE49-F238E27FC236}">
                <a16:creationId xmlns:a16="http://schemas.microsoft.com/office/drawing/2014/main" id="{95A60490-6F07-7E66-C87D-66C01CEF42FB}"/>
              </a:ext>
            </a:extLst>
          </p:cNvPr>
          <p:cNvSpPr>
            <a:spLocks noGrp="1"/>
          </p:cNvSpPr>
          <p:nvPr>
            <p:ph type="body" sz="quarter" idx="10"/>
          </p:nvPr>
        </p:nvSpPr>
        <p:spPr/>
        <p:txBody>
          <a:bodyPr>
            <a:normAutofit/>
          </a:bodyPr>
          <a:lstStyle/>
          <a:p>
            <a:pPr>
              <a:spcBef>
                <a:spcPts val="0"/>
              </a:spcBef>
              <a:spcAft>
                <a:spcPts val="0"/>
              </a:spcAft>
            </a:pPr>
            <a:r>
              <a:rPr lang="en-US" sz="2400" dirty="0"/>
              <a:t>Aaron West</a:t>
            </a:r>
            <a:br>
              <a:rPr lang="en-US" sz="2400" dirty="0"/>
            </a:br>
            <a:r>
              <a:rPr lang="en-US" sz="2400" dirty="0"/>
              <a:t>Senior Analyst,</a:t>
            </a:r>
          </a:p>
          <a:p>
            <a:pPr>
              <a:spcBef>
                <a:spcPts val="0"/>
              </a:spcBef>
              <a:spcAft>
                <a:spcPts val="0"/>
              </a:spcAft>
            </a:pPr>
            <a:r>
              <a:rPr lang="en-US" sz="2400" dirty="0"/>
              <a:t>Consumer Devices</a:t>
            </a:r>
          </a:p>
        </p:txBody>
      </p:sp>
    </p:spTree>
    <p:extLst>
      <p:ext uri="{BB962C8B-B14F-4D97-AF65-F5344CB8AC3E}">
        <p14:creationId xmlns:p14="http://schemas.microsoft.com/office/powerpoint/2010/main" val="1166920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FB437E-E555-BECC-4EE6-6E52FCC3388C}"/>
              </a:ext>
            </a:extLst>
          </p:cNvPr>
          <p:cNvSpPr>
            <a:spLocks noGrp="1"/>
          </p:cNvSpPr>
          <p:nvPr>
            <p:ph type="title"/>
          </p:nvPr>
        </p:nvSpPr>
        <p:spPr/>
        <p:txBody>
          <a:bodyPr/>
          <a:lstStyle/>
          <a:p>
            <a:r>
              <a:rPr lang="en-US" sz="2800" dirty="0" err="1"/>
              <a:t>Luxshare</a:t>
            </a:r>
            <a:r>
              <a:rPr lang="en-US" sz="2800" dirty="0"/>
              <a:t> buys </a:t>
            </a:r>
            <a:r>
              <a:rPr lang="en-US" sz="2800" dirty="0" err="1"/>
              <a:t>WingTech’s</a:t>
            </a:r>
            <a:r>
              <a:rPr lang="en-US" sz="2800" dirty="0"/>
              <a:t> ODM business</a:t>
            </a:r>
            <a:endParaRPr lang="en-US" dirty="0"/>
          </a:p>
        </p:txBody>
      </p:sp>
      <p:sp>
        <p:nvSpPr>
          <p:cNvPr id="3" name="Content Placeholder 2">
            <a:extLst>
              <a:ext uri="{FF2B5EF4-FFF2-40B4-BE49-F238E27FC236}">
                <a16:creationId xmlns:a16="http://schemas.microsoft.com/office/drawing/2014/main" id="{5C0CCDDB-E306-EB0E-CCBD-B2A892E70159}"/>
              </a:ext>
            </a:extLst>
          </p:cNvPr>
          <p:cNvSpPr>
            <a:spLocks noGrp="1"/>
          </p:cNvSpPr>
          <p:nvPr>
            <p:ph idx="1"/>
          </p:nvPr>
        </p:nvSpPr>
        <p:spPr/>
        <p:txBody>
          <a:bodyPr>
            <a:noAutofit/>
          </a:bodyPr>
          <a:lstStyle/>
          <a:p>
            <a:pPr>
              <a:lnSpc>
                <a:spcPct val="92000"/>
              </a:lnSpc>
            </a:pPr>
            <a:r>
              <a:rPr lang="en-US" dirty="0"/>
              <a:t>On December 30, 2024, </a:t>
            </a:r>
            <a:r>
              <a:rPr lang="en-US" dirty="0" err="1"/>
              <a:t>Wingtech</a:t>
            </a:r>
            <a:r>
              <a:rPr lang="en-US" dirty="0"/>
              <a:t> Technology officially announced that it had signed a letter of intent for sale with </a:t>
            </a:r>
            <a:r>
              <a:rPr lang="en-US" dirty="0" err="1"/>
              <a:t>Luxshare</a:t>
            </a:r>
            <a:r>
              <a:rPr lang="en-US" dirty="0"/>
              <a:t>. This transaction included nine subsidiaries of </a:t>
            </a:r>
            <a:r>
              <a:rPr lang="en-US" dirty="0" err="1"/>
              <a:t>Wingtech</a:t>
            </a:r>
            <a:r>
              <a:rPr lang="en-US" dirty="0"/>
              <a:t>, all of them product integration businesses (such as ODM and IDH) for Android, including research and development, manufacturing, overseas business order-receiving centers, domestic business order-receiving centers, and so on. However, Apple’s business, Guangzhou Delta, a camera module factory for Apple products, is not included.</a:t>
            </a:r>
          </a:p>
          <a:p>
            <a:pPr>
              <a:lnSpc>
                <a:spcPct val="92000"/>
              </a:lnSpc>
            </a:pPr>
            <a:r>
              <a:rPr lang="en-US" dirty="0"/>
              <a:t>Geopolitical conflicts have accelerated </a:t>
            </a:r>
            <a:r>
              <a:rPr lang="en-US" dirty="0" err="1"/>
              <a:t>Wingtech’s</a:t>
            </a:r>
            <a:r>
              <a:rPr lang="en-US" dirty="0"/>
              <a:t> sale of its product integration business. On December 3, 2024, the US government added </a:t>
            </a:r>
            <a:r>
              <a:rPr lang="en-US" dirty="0" err="1"/>
              <a:t>Wingtech</a:t>
            </a:r>
            <a:r>
              <a:rPr lang="en-US" dirty="0"/>
              <a:t> to the Entity List. To avoid being sanctioned, smartphone brands are choosing not to do business with </a:t>
            </a:r>
            <a:r>
              <a:rPr lang="en-US" dirty="0" err="1"/>
              <a:t>Wingtech</a:t>
            </a:r>
            <a:r>
              <a:rPr lang="en-US" dirty="0"/>
              <a:t> on new ODM projects. </a:t>
            </a:r>
            <a:r>
              <a:rPr lang="en-US" dirty="0" err="1"/>
              <a:t>Wingtech</a:t>
            </a:r>
            <a:r>
              <a:rPr lang="en-US" dirty="0"/>
              <a:t> has no choice but to spin its ODM businesses as quickly as possible at a reasonable price.</a:t>
            </a:r>
          </a:p>
          <a:p>
            <a:pPr>
              <a:lnSpc>
                <a:spcPct val="92000"/>
              </a:lnSpc>
            </a:pPr>
            <a:r>
              <a:rPr lang="en-US" dirty="0" err="1"/>
              <a:t>Luxshare</a:t>
            </a:r>
            <a:r>
              <a:rPr lang="en-US" dirty="0"/>
              <a:t> was already a leading supplier of consumer electronics components, with strong research capability in acoustics, communication, connectors, and precision equipment. By acquiring </a:t>
            </a:r>
            <a:r>
              <a:rPr lang="en-US" dirty="0" err="1"/>
              <a:t>Wingtech</a:t>
            </a:r>
            <a:r>
              <a:rPr lang="en-US" dirty="0"/>
              <a:t>, </a:t>
            </a:r>
            <a:r>
              <a:rPr lang="en-US" dirty="0" err="1"/>
              <a:t>Luxshare</a:t>
            </a:r>
            <a:r>
              <a:rPr lang="en-US" dirty="0"/>
              <a:t> is adding to its capabilities in software and hardware integration. This is becoming increasingly crucial because software development is superseding hardware development as an area of innovation. </a:t>
            </a:r>
          </a:p>
        </p:txBody>
      </p:sp>
      <p:pic>
        <p:nvPicPr>
          <p:cNvPr id="15" name="Picture 14">
            <a:extLst>
              <a:ext uri="{FF2B5EF4-FFF2-40B4-BE49-F238E27FC236}">
                <a16:creationId xmlns:a16="http://schemas.microsoft.com/office/drawing/2014/main" id="{DC612069-F83A-CBA8-2070-B9CF01998E1D}"/>
              </a:ext>
            </a:extLst>
          </p:cNvPr>
          <p:cNvPicPr>
            <a:picLocks noChangeAspect="1"/>
          </p:cNvPicPr>
          <p:nvPr/>
        </p:nvPicPr>
        <p:blipFill>
          <a:blip r:embed="rId2"/>
          <a:stretch>
            <a:fillRect/>
          </a:stretch>
        </p:blipFill>
        <p:spPr>
          <a:xfrm>
            <a:off x="350022" y="3778439"/>
            <a:ext cx="11491956" cy="2219136"/>
          </a:xfrm>
          <a:prstGeom prst="rect">
            <a:avLst/>
          </a:prstGeom>
        </p:spPr>
      </p:pic>
    </p:spTree>
    <p:extLst>
      <p:ext uri="{BB962C8B-B14F-4D97-AF65-F5344CB8AC3E}">
        <p14:creationId xmlns:p14="http://schemas.microsoft.com/office/powerpoint/2010/main" val="167749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2" y="465696"/>
            <a:ext cx="9706279" cy="3373200"/>
          </a:xfrm>
        </p:spPr>
        <p:txBody>
          <a:bodyPr anchor="b"/>
          <a:lstStyle/>
          <a:p>
            <a:r>
              <a:rPr lang="en-US" sz="3000" dirty="0"/>
              <a:t>“</a:t>
            </a:r>
            <a:r>
              <a:rPr lang="en-US" sz="3000" dirty="0" err="1"/>
              <a:t>Luxshare</a:t>
            </a:r>
            <a:r>
              <a:rPr lang="en-US" sz="3000" dirty="0"/>
              <a:t> is buying </a:t>
            </a:r>
            <a:r>
              <a:rPr lang="en-US" sz="3000" dirty="0" err="1"/>
              <a:t>Wingtech’s</a:t>
            </a:r>
            <a:r>
              <a:rPr lang="en-US" sz="3000" dirty="0"/>
              <a:t> ODM/IDH business for three reasons. The consumer electronics business can return a much greater revenue than its other business, potentially adding more than CNY40bn in revenue. This acquisition will also optimize </a:t>
            </a:r>
            <a:r>
              <a:rPr lang="en-US" sz="3000" dirty="0" err="1"/>
              <a:t>Luxshare’s</a:t>
            </a:r>
            <a:r>
              <a:rPr lang="en-US" sz="3000" dirty="0"/>
              <a:t> customer structure because </a:t>
            </a:r>
            <a:r>
              <a:rPr lang="en-US" sz="3000" dirty="0" err="1"/>
              <a:t>Wingtech</a:t>
            </a:r>
            <a:r>
              <a:rPr lang="en-US" sz="3000" dirty="0"/>
              <a:t> has a wide range of Android clients, including Samsung, OPPO, </a:t>
            </a:r>
            <a:r>
              <a:rPr lang="en-US" sz="3000" dirty="0" err="1"/>
              <a:t>Realme</a:t>
            </a:r>
            <a:r>
              <a:rPr lang="en-US" sz="3000" dirty="0"/>
              <a:t>, and Lenovo. </a:t>
            </a:r>
            <a:r>
              <a:rPr lang="en-US" sz="3000" dirty="0" err="1"/>
              <a:t>Wingtech</a:t>
            </a:r>
            <a:r>
              <a:rPr lang="en-US" sz="3000" dirty="0"/>
              <a:t> has strong production sites in China, India, and Indonesia, so </a:t>
            </a:r>
            <a:r>
              <a:rPr lang="en-US" sz="3000" dirty="0" err="1"/>
              <a:t>Luxshare</a:t>
            </a:r>
            <a:r>
              <a:rPr lang="en-US" sz="3000" dirty="0"/>
              <a:t> can quickly expand production capacity globally.”</a:t>
            </a:r>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a:bodyPr>
          <a:lstStyle/>
          <a:p>
            <a:pPr>
              <a:spcBef>
                <a:spcPts val="0"/>
              </a:spcBef>
              <a:spcAft>
                <a:spcPts val="0"/>
              </a:spcAft>
            </a:pPr>
            <a:r>
              <a:rPr lang="en-US" sz="2400" dirty="0" err="1"/>
              <a:t>Zaker</a:t>
            </a:r>
            <a:r>
              <a:rPr lang="en-US" sz="2400" dirty="0"/>
              <a:t> Li</a:t>
            </a:r>
            <a:br>
              <a:rPr lang="en-US" sz="2400" dirty="0"/>
            </a:br>
            <a:r>
              <a:rPr lang="en-US" sz="2400" dirty="0"/>
              <a:t>Principle Analyst,</a:t>
            </a:r>
          </a:p>
          <a:p>
            <a:pPr>
              <a:spcBef>
                <a:spcPts val="0"/>
              </a:spcBef>
              <a:spcAft>
                <a:spcPts val="0"/>
              </a:spcAft>
            </a:pPr>
            <a:r>
              <a:rPr lang="en-US" sz="2400" dirty="0"/>
              <a:t>Consumer Devices</a:t>
            </a:r>
          </a:p>
        </p:txBody>
      </p:sp>
    </p:spTree>
    <p:extLst>
      <p:ext uri="{BB962C8B-B14F-4D97-AF65-F5344CB8AC3E}">
        <p14:creationId xmlns:p14="http://schemas.microsoft.com/office/powerpoint/2010/main" val="1293089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1993-5601-F53F-794F-6972A56D7B0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3A25BA9-7980-3575-9BEF-124BCDAF9AC3}"/>
              </a:ext>
            </a:extLst>
          </p:cNvPr>
          <p:cNvSpPr>
            <a:spLocks noGrp="1"/>
          </p:cNvSpPr>
          <p:nvPr>
            <p:ph type="title"/>
          </p:nvPr>
        </p:nvSpPr>
        <p:spPr>
          <a:xfrm>
            <a:off x="348313" y="476250"/>
            <a:ext cx="11367971" cy="684214"/>
          </a:xfrm>
        </p:spPr>
        <p:txBody>
          <a:bodyPr/>
          <a:lstStyle/>
          <a:p>
            <a:r>
              <a:rPr lang="en-US" sz="2800" dirty="0"/>
              <a:t>Donald Trump becomes 47th US president and vows to protect US business interests, is likely to continue the CHIPS Act</a:t>
            </a:r>
            <a:endParaRPr lang="en-US" dirty="0"/>
          </a:p>
        </p:txBody>
      </p:sp>
      <p:sp>
        <p:nvSpPr>
          <p:cNvPr id="3" name="Content Placeholder 2">
            <a:extLst>
              <a:ext uri="{FF2B5EF4-FFF2-40B4-BE49-F238E27FC236}">
                <a16:creationId xmlns:a16="http://schemas.microsoft.com/office/drawing/2014/main" id="{C2AB8749-D4D4-3B50-FA25-334F8AAA89C8}"/>
              </a:ext>
            </a:extLst>
          </p:cNvPr>
          <p:cNvSpPr>
            <a:spLocks noGrp="1"/>
          </p:cNvSpPr>
          <p:nvPr>
            <p:ph idx="1"/>
          </p:nvPr>
        </p:nvSpPr>
        <p:spPr>
          <a:xfrm>
            <a:off x="348315" y="1523999"/>
            <a:ext cx="11492703" cy="4442691"/>
          </a:xfrm>
        </p:spPr>
        <p:txBody>
          <a:bodyPr>
            <a:noAutofit/>
          </a:bodyPr>
          <a:lstStyle/>
          <a:p>
            <a:r>
              <a:rPr lang="en-US" dirty="0"/>
              <a:t>Donald Trump was inaugurated to serve his second, nonconsecutive term as president of the US on January 20. During his first term, between 2016 and 2020, Trump introduced sanctions on Chinese businesses to benefit US businesses, and this is expected to continue in his second term.</a:t>
            </a:r>
          </a:p>
          <a:p>
            <a:r>
              <a:rPr lang="en-US" dirty="0"/>
              <a:t>This was expanded on and adjusted slightly by President Joe Biden in 2021 with bans on new Huawei and ZTE equipment due to “national security risks.” Biden also introduced the CHIPS Act with the aim of strengthening US semiconductor manufacturing industry. It gave $39bn in subsidies to chip manufacturing in the US, 25% investment tax credits toward the costs of manufacturing equipment, and $13bn for semiconductor research and training.</a:t>
            </a:r>
          </a:p>
          <a:p>
            <a:r>
              <a:rPr lang="en-US" dirty="0"/>
              <a:t>These subsidies included going to foreign businesses looking to build and invest in the US. This includes TSMC, which received $6.6bn in grants and $5bn in loans to build four facilities in Arizona. </a:t>
            </a:r>
            <a:r>
              <a:rPr lang="en-US" dirty="0" err="1"/>
              <a:t>GlobalWafers</a:t>
            </a:r>
            <a:r>
              <a:rPr lang="en-US" dirty="0"/>
              <a:t> also finalized a deal to receive $406m to build in Missouri and Texas.</a:t>
            </a:r>
          </a:p>
          <a:p>
            <a:r>
              <a:rPr lang="en-US" dirty="0"/>
              <a:t>The CHIPS Act received bipartisan support through US Congress and is expected to continue as it is under Trump’s presidency, although it will be subject to change. Trump has said he favors tariffs over subsidies and tax credits to convince companies to build manufacturing facilities in the US. This means that, though he cannot repeal the CHIPS Acts, he may make adjustments that make it difficult to function as intended. This may include reduced subsidies and tax credits for US business and new tariffs and sanctions on non-US businesses, potentially hitting businesses in China, India, Taiwan, and Europe.</a:t>
            </a:r>
          </a:p>
          <a:p>
            <a:r>
              <a:rPr lang="en-US" dirty="0"/>
              <a:t>With uncertainty on Trump’s position on the CHIPS Act, in the final weeks of Biden’s presidency the administration tried to complete complex negotiations and distribute funds before they could potentially be blocked by Trump. </a:t>
            </a:r>
          </a:p>
          <a:p>
            <a:r>
              <a:rPr lang="en-US" dirty="0"/>
              <a:t>This follows the news that in April 2024, Samsung signed a nonbinding agreement to invest $45bn in expanding its Texas production facilities in exchange for $6.4bn in grants. However, nine months on there has been no progress announcement on the agreement. Equally, there have been no updates on the nonbinding agreements SK Hynix and </a:t>
            </a:r>
            <a:r>
              <a:rPr lang="en-US" dirty="0" err="1"/>
              <a:t>GlobalWafers</a:t>
            </a:r>
            <a:r>
              <a:rPr lang="en-US" dirty="0"/>
              <a:t> had, worth $3.87bn and $4bn respectively, to build facilities in Indiana, Texas, and Missouri.</a:t>
            </a:r>
          </a:p>
          <a:p>
            <a:r>
              <a:rPr lang="en-US" dirty="0"/>
              <a:t>There are also concerns that Trump will continue what he started and Biden escalated and place further sanctions and restrictions on Huawei. Exactly how is  currently pure speculation, but with the strengthening of Chinese semiconductor manufacturing in the past few years, Trump may feel it is necessary in the interest of US businesses to further constrain how Chinese chipset businesses can trade internationally.</a:t>
            </a:r>
          </a:p>
        </p:txBody>
      </p:sp>
    </p:spTree>
    <p:extLst>
      <p:ext uri="{BB962C8B-B14F-4D97-AF65-F5344CB8AC3E}">
        <p14:creationId xmlns:p14="http://schemas.microsoft.com/office/powerpoint/2010/main" val="539600347"/>
      </p:ext>
    </p:extLst>
  </p:cSld>
  <p:clrMapOvr>
    <a:masterClrMapping/>
  </p:clrMapOvr>
</p:sld>
</file>

<file path=ppt/theme/theme1.xml><?xml version="1.0" encoding="utf-8"?>
<a:theme xmlns:a="http://schemas.openxmlformats.org/drawingml/2006/main" name="3_Office Theme">
  <a:themeElements>
    <a:clrScheme name="Omdia Col Test">
      <a:dk1>
        <a:srgbClr val="000000"/>
      </a:dk1>
      <a:lt1>
        <a:srgbClr val="FFFFFF"/>
      </a:lt1>
      <a:dk2>
        <a:srgbClr val="4B4B4B"/>
      </a:dk2>
      <a:lt2>
        <a:srgbClr val="999999"/>
      </a:lt2>
      <a:accent1>
        <a:srgbClr val="6D2CA7"/>
      </a:accent1>
      <a:accent2>
        <a:srgbClr val="EB4EAC"/>
      </a:accent2>
      <a:accent3>
        <a:srgbClr val="3472E4"/>
      </a:accent3>
      <a:accent4>
        <a:srgbClr val="1DA786"/>
      </a:accent4>
      <a:accent5>
        <a:srgbClr val="EDA509"/>
      </a:accent5>
      <a:accent6>
        <a:srgbClr val="E44C24"/>
      </a:accent6>
      <a:hlink>
        <a:srgbClr val="6D2CA7"/>
      </a:hlink>
      <a:folHlink>
        <a:srgbClr val="A0519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effectLst/>
      </a:spPr>
      <a:bodyPr wrap="square" lIns="90000" rIns="90000" rtlCol="0" anchor="t">
        <a:spAutoFit/>
      </a:bodyPr>
      <a:lstStyle>
        <a:defPPr algn="l">
          <a:defRPr sz="1400" dirty="0" err="1" smtClean="0"/>
        </a:defPPr>
      </a:lstStyle>
    </a:txDef>
  </a:objectDefaults>
  <a:extraClrSchemeLst/>
  <a:extLst>
    <a:ext uri="{05A4C25C-085E-4340-85A3-A5531E510DB2}">
      <thm15:themeFamily xmlns:thm15="http://schemas.microsoft.com/office/thememl/2012/main" name="modified_New_generic_PPT_12pt - Copy.pptx" id="{8F27BBBA-823C-4ACB-AE4C-1F1277CCB67D}" vid="{4B4B70D5-0C63-439A-A283-40009929CD61}"/>
    </a:ext>
  </a:extLst>
</a:theme>
</file>

<file path=ppt/theme/theme2.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cbf6393-50e2-4904-bc3e-1804619f2b03}" enabled="1" method="Privileged" siteId="{20210462-2c5e-4ec8-b3e2-0be950f292ca}" removed="0"/>
</clbl:labelList>
</file>

<file path=docProps/app.xml><?xml version="1.0" encoding="utf-8"?>
<Properties xmlns="http://schemas.openxmlformats.org/officeDocument/2006/extended-properties" xmlns:vt="http://schemas.openxmlformats.org/officeDocument/2006/docPropsVTypes">
  <Template>modified_New_generic_PPT_12pt - Macro</Template>
  <TotalTime>0</TotalTime>
  <Words>2073</Words>
  <Application>Microsoft Office PowerPoint</Application>
  <PresentationFormat>Widescreen</PresentationFormat>
  <Paragraphs>108</Paragraphs>
  <Slides>13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3_Office Theme</vt:lpstr>
      <vt:lpstr>Smartphone Need-To-Know – January 2025</vt:lpstr>
      <vt:lpstr>Contents</vt:lpstr>
      <vt:lpstr>Samsung’s unveils Galaxy AI agent and teases slim S25 Edge smartphone at Unpacked launch event</vt:lpstr>
      <vt:lpstr>“Samsung’s past investments in Knox, Smart Things, and Samsung Health are starting to come together as one holistic solution. If Samsung can retain its premium user base through the S series, this will be vital to fully leveraging this. Premium device users are more likely to spend and are therefore highly valued by online marketplaces and internet service providers. Samsung could generate lucrative high-margin revenue from its internet services business by capturing more of this premium segment, also laying the groundwork for commercializing its AI features in future.”</vt:lpstr>
      <vt:lpstr>Honor Magic7 Pro goes global, and CEO steps down</vt:lpstr>
      <vt:lpstr>“Putting a smartphone’s highest-resolution sensor onto the telephoto camera is an unusual decision; typically, it’s reserved for the wide-angle lens because that is the most versatile and widely used focal length. However, this decision gives us insight into Honor’s camera strategy. This larger telephoto sensor should shorten the exposure time needed, benefiting low-light photography and action shots.”</vt:lpstr>
      <vt:lpstr>Luxshare buys WingTech’s ODM business</vt:lpstr>
      <vt:lpstr>“Luxshare is buying Wingtech’s ODM/IDH business for three reasons. The consumer electronics business can return a much greater revenue than its other business, potentially adding more than CNY40bn in revenue. This acquisition will also optimize Luxshare’s customer structure because Wingtech has a wide range of Android clients, including Samsung, OPPO, Realme, and Lenovo. Wingtech has strong production sites in China, India, and Indonesia, so Luxshare can quickly expand production capacity globally.”</vt:lpstr>
      <vt:lpstr>Donald Trump becomes 47th US president and vows to protect US business interests, is likely to continue the CHIPS Act</vt:lpstr>
      <vt:lpstr>“With the scale of uncertainty that surrounded Trump’s first presidency, there has been increasing concern for many businesses about what his second will mean. If he continues down the route of targeting Huawei and Chinese businesses, it is highly likely that the US will see retaliatory measures from China such as increased restrictions on rare earth metals. Some of Trump’s proposed measures on deporting immigrants and introducing tariffs are expected to increase inflation, and any kind of escalation in a US-China trade war will only further increase inflation, damaging smartphone markets.”</vt:lpstr>
      <vt:lpstr>Appendix</vt:lpstr>
      <vt:lpstr>Appendix</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2025-01-30T08:55:39Z</dcterms:created>
  <dcterms:modified xsi:type="dcterms:W3CDTF">2025-01-30T08:57:13Z</dcterms:modified>
</cp:coreProperties>
</file>