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53" r:id="rId1"/>
  </p:sldMasterIdLst>
  <p:notesMasterIdLst>
    <p:notesMasterId r:id="rId15"/>
  </p:notesMasterIdLst>
  <p:handoutMasterIdLst>
    <p:handoutMasterId r:id="rId16"/>
  </p:handoutMasterIdLst>
  <p:sldIdLst>
    <p:sldId id="2147473217" r:id="rId2"/>
    <p:sldId id="2147473215" r:id="rId3"/>
    <p:sldId id="2147473254" r:id="rId4"/>
    <p:sldId id="2147473216" r:id="rId5"/>
    <p:sldId id="2147473219" r:id="rId6"/>
    <p:sldId id="2147473220" r:id="rId7"/>
    <p:sldId id="2147473258" r:id="rId8"/>
    <p:sldId id="2147473259" r:id="rId9"/>
    <p:sldId id="2147473253" r:id="rId10"/>
    <p:sldId id="2147473256" r:id="rId11"/>
    <p:sldId id="278" r:id="rId12"/>
    <p:sldId id="279" r:id="rId13"/>
    <p:sldId id="28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AF00"/>
    <a:srgbClr val="3F4A56"/>
    <a:srgbClr val="5F7081"/>
    <a:srgbClr val="B6BFC9"/>
    <a:srgbClr val="CED5DB"/>
    <a:srgbClr val="E7EAED"/>
    <a:srgbClr val="BDD3FF"/>
    <a:srgbClr val="9423FC"/>
    <a:srgbClr val="28B4FF"/>
    <a:srgbClr val="FF54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9C55A4-2793-4870-B9ED-BDD663422E69}" v="1" dt="2025-07-28T17:23:06.566"/>
    <p1510:client id="{FFB51372-B012-438C-AF76-3DA11A4C23CC}" v="6" dt="2025-07-28T08:07:42.142"/>
  </p1510:revLst>
</p1510:revInfo>
</file>

<file path=ppt/tableStyles.xml><?xml version="1.0" encoding="utf-8"?>
<a:tblStyleLst xmlns:a="http://schemas.openxmlformats.org/drawingml/2006/main" def="{D51ADE6A-740E-44AE-83CC-AE7238B6C88D}">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51ADE6A-740E-44AE-83CC-AE7238B6C88D}" styleName="OMDIA">
    <a:tblBg/>
    <a:wholeTbl>
      <a:tcTxStyle b="off" i="off">
        <a:fontRef idx="minor">
          <a:srgbClr val="003CB2"/>
        </a:fontRef>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chemeClr val="lt1"/>
              </a:solidFill>
              <a:prstDash val="solid"/>
              <a:miter lim="400000"/>
            </a:ln>
          </a:top>
          <a:bottom>
            <a:ln w="6350" cap="flat">
              <a:solidFill>
                <a:schemeClr val="lt1"/>
              </a:solidFill>
              <a:prstDash val="solid"/>
              <a:miter lim="400000"/>
            </a:ln>
          </a:bottom>
          <a:insideH>
            <a:ln w="6350" cap="flat">
              <a:solidFill>
                <a:srgbClr val="002244"/>
              </a:solidFill>
              <a:prstDash val="solid"/>
              <a:miter lim="400000"/>
            </a:ln>
          </a:insideH>
          <a:insideV>
            <a:ln w="0" cap="flat">
              <a:solidFill>
                <a:srgbClr val="FFFFFF"/>
              </a:solidFill>
              <a:prstDash val="solid"/>
              <a:round/>
            </a:ln>
          </a:insideV>
        </a:tcBdr>
        <a:fill>
          <a:solidFill>
            <a:srgbClr val="FFFFFF"/>
          </a:solidFill>
        </a:fill>
      </a:tcStyle>
    </a:wholeTbl>
    <a:band1H>
      <a:tcTxStyle/>
      <a:tcStyle>
        <a:tcBdr/>
        <a:fill>
          <a:solidFill>
            <a:srgbClr val="E3F4FF"/>
          </a:solidFill>
        </a:fill>
      </a:tcStyle>
    </a:band1H>
    <a:band2H>
      <a:tcTxStyle/>
      <a:tcStyle>
        <a:tcBdr/>
        <a:fill>
          <a:solidFill>
            <a:srgbClr val="FFFFFF"/>
          </a:solidFill>
        </a:fill>
      </a:tcStyle>
    </a:band2H>
    <a:band1V>
      <a:tcStyle>
        <a:tcBdr/>
        <a:fill>
          <a:solidFill>
            <a:srgbClr val="E3F4FF"/>
          </a:solidFill>
        </a:fill>
      </a:tcStyle>
    </a:band1V>
    <a:band2V>
      <a:tcStyle>
        <a:tcBdr/>
        <a:fill>
          <a:solidFill>
            <a:srgbClr val="FFFFFF"/>
          </a:solidFill>
        </a:fill>
      </a:tcStyle>
    </a:band2V>
    <a:lastCol>
      <a:tcTxStyle b="off" i="off">
        <a:font>
          <a:latin typeface="Aptos (Body)"/>
          <a:ea typeface="Aptos (Body)"/>
          <a:cs typeface="Aptos (Body)"/>
        </a:font>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lastCol>
    <a:firstCol>
      <a:tcTxStyle b="off" i="off">
        <a:font>
          <a:latin typeface="Aptos (Body)"/>
          <a:ea typeface="Aptos (Body)"/>
          <a:cs typeface="Aptos (Body)"/>
        </a:font>
        <a:srgbClr val="333333"/>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firstCol>
    <a:lastRow>
      <a:tcTxStyle b="on" i="off">
        <a:font>
          <a:latin typeface="Aptos (Body)"/>
          <a:ea typeface="Aptos (Body)"/>
          <a:cs typeface="Aptos (Body)"/>
        </a:font>
        <a:srgbClr val="002244"/>
      </a:tcTxStyle>
      <a:tcStyle>
        <a:tcBdr>
          <a:left>
            <a:ln w="6350" cap="flat">
              <a:solidFill>
                <a:srgbClr val="FFFFFF"/>
              </a:solidFill>
              <a:prstDash val="solid"/>
              <a:round/>
            </a:ln>
          </a:left>
          <a:right>
            <a:ln w="6350" cap="flat">
              <a:solidFill>
                <a:srgbClr val="FFFFFF"/>
              </a:solidFill>
              <a:prstDash val="solid"/>
              <a:round/>
            </a:ln>
          </a:right>
          <a:top>
            <a:ln w="6350" cap="flat">
              <a:solidFill>
                <a:srgbClr val="002244"/>
              </a:solidFill>
              <a:prstDash val="solid"/>
              <a:round/>
            </a:ln>
          </a:top>
          <a:bottom>
            <a:ln w="6350" cap="flat">
              <a:solidFill>
                <a:srgbClr val="FFFFFF"/>
              </a:solidFill>
              <a:prstDash val="solid"/>
              <a:round/>
            </a:ln>
          </a:bottom>
          <a:insideH>
            <a:ln w="6350" cap="flat">
              <a:solidFill>
                <a:srgbClr val="FFFFFF"/>
              </a:solidFill>
              <a:prstDash val="solid"/>
              <a:round/>
            </a:ln>
          </a:insideH>
          <a:insideV>
            <a:ln w="0" cap="flat">
              <a:solidFill>
                <a:srgbClr val="FFFFFF"/>
              </a:solidFill>
              <a:prstDash val="solid"/>
              <a:round/>
            </a:ln>
          </a:insideV>
        </a:tcBdr>
        <a:fill>
          <a:solidFill>
            <a:srgbClr val="FFFFFF"/>
          </a:solidFill>
        </a:fill>
      </a:tcStyle>
    </a:lastRow>
    <a:firstRow>
      <a:tcTxStyle b="off" i="off">
        <a:fontRef idx="minor">
          <a:srgbClr val="002244"/>
        </a:fontRef>
        <a:srgbClr val="002244"/>
      </a:tcTxStyle>
      <a:tcStyle>
        <a:tcBdr>
          <a:left>
            <a:ln w="0" cap="flat">
              <a:solidFill>
                <a:srgbClr val="FFFFFF"/>
              </a:solidFill>
              <a:prstDash val="solid"/>
              <a:round/>
            </a:ln>
          </a:left>
          <a:right>
            <a:ln w="0" cap="flat">
              <a:solidFill>
                <a:srgbClr val="FFFFFF"/>
              </a:solidFill>
              <a:prstDash val="solid"/>
              <a:round/>
            </a:ln>
          </a:right>
          <a:top>
            <a:ln w="6350" cap="flat">
              <a:solidFill>
                <a:srgbClr val="FFFFFF"/>
              </a:solidFill>
              <a:prstDash val="solid"/>
              <a:miter lim="400000"/>
            </a:ln>
          </a:top>
          <a:bottom>
            <a:ln w="6350" cap="flat">
              <a:solidFill>
                <a:srgbClr val="002244"/>
              </a:solidFill>
              <a:prstDash val="solid"/>
              <a:round/>
            </a:ln>
          </a:bottom>
          <a:insideH>
            <a:ln w="0" cap="flat">
              <a:solidFill>
                <a:srgbClr val="FFFFFF"/>
              </a:solidFill>
              <a:prstDash val="solid"/>
              <a:round/>
            </a:ln>
          </a:insideH>
          <a:insideV>
            <a:ln w="10160" cap="flat">
              <a:solidFill>
                <a:srgbClr val="FFFFFF"/>
              </a:solidFill>
              <a:prstDash val="solid"/>
              <a:round/>
            </a:ln>
          </a:insideV>
        </a:tcBdr>
        <a:fill>
          <a:solidFill>
            <a:srgbClr val="FFFFFF"/>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17" autoAdjust="0"/>
    <p:restoredTop sz="93741"/>
  </p:normalViewPr>
  <p:slideViewPr>
    <p:cSldViewPr snapToGrid="0">
      <p:cViewPr varScale="1">
        <p:scale>
          <a:sx n="103" d="100"/>
          <a:sy n="103" d="100"/>
        </p:scale>
        <p:origin x="1002" y="102"/>
      </p:cViewPr>
      <p:guideLst>
        <p:guide pos="3840"/>
        <p:guide orient="horz" pos="2160"/>
      </p:guideLst>
    </p:cSldViewPr>
  </p:slideViewPr>
  <p:notesTextViewPr>
    <p:cViewPr>
      <p:scale>
        <a:sx n="1" d="1"/>
        <a:sy n="1" d="1"/>
      </p:scale>
      <p:origin x="0" y="0"/>
    </p:cViewPr>
  </p:notesTextViewPr>
  <p:notesViewPr>
    <p:cSldViewPr snapToGrid="0">
      <p:cViewPr>
        <p:scale>
          <a:sx n="1" d="2"/>
          <a:sy n="1" d="2"/>
        </p:scale>
        <p:origin x="6468" y="20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484F23-5DF7-409F-AA71-1614122DB28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8578E213-8DE2-47D2-9004-6F62F414D3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424458-4B4A-4577-BB01-AA8688C40E59}" type="datetimeyyyy">
              <a:rPr lang="en-GB" smtClean="0"/>
              <a:t>2025</a:t>
            </a:fld>
            <a:endParaRPr lang="en-GB" dirty="0"/>
          </a:p>
        </p:txBody>
      </p:sp>
      <p:sp>
        <p:nvSpPr>
          <p:cNvPr id="4" name="Footer Placeholder 3">
            <a:extLst>
              <a:ext uri="{FF2B5EF4-FFF2-40B4-BE49-F238E27FC236}">
                <a16:creationId xmlns:a16="http://schemas.microsoft.com/office/drawing/2014/main" id="{B12222FB-4C8D-4921-9561-7990662F95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2025</a:t>
            </a:r>
          </a:p>
        </p:txBody>
      </p:sp>
      <p:sp>
        <p:nvSpPr>
          <p:cNvPr id="5" name="Slide Number Placeholder 4">
            <a:extLst>
              <a:ext uri="{FF2B5EF4-FFF2-40B4-BE49-F238E27FC236}">
                <a16:creationId xmlns:a16="http://schemas.microsoft.com/office/drawing/2014/main" id="{C3C6AE66-C725-4750-B57B-724BF5C98C1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371DAD-D243-4334-A4EB-FD023C0B7D94}" type="slidenum">
              <a:rPr lang="en-GB" smtClean="0"/>
              <a:t>‹#›</a:t>
            </a:fld>
            <a:endParaRPr lang="en-GB" dirty="0"/>
          </a:p>
        </p:txBody>
      </p:sp>
    </p:spTree>
    <p:extLst>
      <p:ext uri="{BB962C8B-B14F-4D97-AF65-F5344CB8AC3E}">
        <p14:creationId xmlns:p14="http://schemas.microsoft.com/office/powerpoint/2010/main" val="2116111524"/>
      </p:ext>
    </p:extLst>
  </p:cSld>
  <p:clrMap bg1="lt1" tx1="dk1" bg2="lt2" tx2="dk2" accent1="accent1" accent2="accent2" accent3="accent3" accent4="accent4" accent5="accent5" accent6="accent6" hlink="hlink" folHlink="folHlink"/>
  <p:hf sldNum="0" hd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1FA7D-80A2-4FA1-8EA3-E164154B2CC5}" type="datetimeyyyy">
              <a:rPr lang="en-GB" smtClean="0"/>
              <a:t>2025</a:t>
            </a:fld>
            <a:endParaRPr lang="en-GB" dirty="0"/>
          </a:p>
        </p:txBody>
      </p:sp>
      <p:sp>
        <p:nvSpPr>
          <p:cNvPr id="4" name="Slide Image Placeholder 3"/>
          <p:cNvSpPr>
            <a:spLocks noGrp="1" noRot="1" noChangeAspect="1"/>
          </p:cNvSpPr>
          <p:nvPr>
            <p:ph type="sldImg" idx="2"/>
          </p:nvPr>
        </p:nvSpPr>
        <p:spPr>
          <a:xfrm>
            <a:off x="407736" y="458788"/>
            <a:ext cx="6042528" cy="339892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397040" y="4106779"/>
            <a:ext cx="6063920" cy="4578434"/>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2025</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6AA17-6443-4A5C-B72D-23A3C941D7AB}" type="slidenum">
              <a:rPr lang="en-GB" smtClean="0"/>
              <a:t>‹#›</a:t>
            </a:fld>
            <a:endParaRPr lang="en-GB" dirty="0"/>
          </a:p>
        </p:txBody>
      </p:sp>
    </p:spTree>
    <p:extLst>
      <p:ext uri="{BB962C8B-B14F-4D97-AF65-F5344CB8AC3E}">
        <p14:creationId xmlns:p14="http://schemas.microsoft.com/office/powerpoint/2010/main" val="349632728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216000" algn="l" defTabSz="914400" rtl="0" eaLnBrk="1" latinLnBrk="0" hangingPunct="1">
      <a:defRPr sz="1200" kern="1200">
        <a:solidFill>
          <a:schemeClr val="tx1"/>
        </a:solidFill>
        <a:latin typeface="+mn-lt"/>
        <a:ea typeface="+mn-ea"/>
        <a:cs typeface="+mn-cs"/>
      </a:defRPr>
    </a:lvl2pPr>
    <a:lvl3pPr marL="432000" algn="l" defTabSz="914400" rtl="0" eaLnBrk="1" latinLnBrk="0" hangingPunct="1">
      <a:defRPr sz="1200" kern="1200">
        <a:solidFill>
          <a:schemeClr val="tx1"/>
        </a:solidFill>
        <a:latin typeface="+mn-lt"/>
        <a:ea typeface="+mn-ea"/>
        <a:cs typeface="+mn-cs"/>
      </a:defRPr>
    </a:lvl3pPr>
    <a:lvl4pPr marL="648000" algn="l" defTabSz="914400" rtl="0" eaLnBrk="1" latinLnBrk="0" hangingPunct="1">
      <a:defRPr sz="1200" kern="1200">
        <a:solidFill>
          <a:schemeClr val="tx1"/>
        </a:solidFill>
        <a:latin typeface="+mn-lt"/>
        <a:ea typeface="+mn-ea"/>
        <a:cs typeface="+mn-cs"/>
      </a:defRPr>
    </a:lvl4pPr>
    <a:lvl5pPr marL="8640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458788"/>
            <a:ext cx="6042025" cy="33988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6AA17-6443-4A5C-B72D-23A3C941D7AB}" type="slidenum">
              <a:rPr lang="en-GB" smtClean="0"/>
              <a:t>11</a:t>
            </a:fld>
            <a:endParaRPr lang="en-GB" dirty="0"/>
          </a:p>
        </p:txBody>
      </p:sp>
    </p:spTree>
    <p:extLst>
      <p:ext uri="{BB962C8B-B14F-4D97-AF65-F5344CB8AC3E}">
        <p14:creationId xmlns:p14="http://schemas.microsoft.com/office/powerpoint/2010/main" val="13022969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hyperlink" Target="mailto:customersuccess@omdia.com" TargetMode="Externa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9" name="Footer Placeholder 4">
            <a:extLst>
              <a:ext uri="{FF2B5EF4-FFF2-40B4-BE49-F238E27FC236}">
                <a16:creationId xmlns:a16="http://schemas.microsoft.com/office/drawing/2014/main" id="{CE3924CA-29DF-E289-6B37-F98EB2A4D207}"/>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sp>
        <p:nvSpPr>
          <p:cNvPr id="5" name="Title 1">
            <a:extLst>
              <a:ext uri="{FF2B5EF4-FFF2-40B4-BE49-F238E27FC236}">
                <a16:creationId xmlns:a16="http://schemas.microsoft.com/office/drawing/2014/main" id="{34F43E7B-530F-F6A4-91B4-BD21EF395DDE}"/>
              </a:ext>
            </a:extLst>
          </p:cNvPr>
          <p:cNvSpPr>
            <a:spLocks noGrp="1"/>
          </p:cNvSpPr>
          <p:nvPr>
            <p:ph type="title" hasCustomPrompt="1"/>
          </p:nvPr>
        </p:nvSpPr>
        <p:spPr>
          <a:xfrm>
            <a:off x="355599" y="1842875"/>
            <a:ext cx="7593013" cy="2910099"/>
          </a:xfrm>
        </p:spPr>
        <p:txBody>
          <a:bodyPr anchor="ctr">
            <a:noAutofit/>
          </a:bodyPr>
          <a:lstStyle>
            <a:lvl1pPr>
              <a:lnSpc>
                <a:spcPct val="80000"/>
              </a:lnSpc>
              <a:defRPr sz="6000" b="0" i="0" spc="0" baseline="0">
                <a:solidFill>
                  <a:srgbClr val="003CB2"/>
                </a:solidFill>
                <a:latin typeface="Aleo Light" pitchFamily="2" charset="77"/>
              </a:defRPr>
            </a:lvl1pPr>
          </a:lstStyle>
          <a:p>
            <a:r>
              <a:rPr lang="en-US" dirty="0"/>
              <a:t>Click to edit standard presentation title</a:t>
            </a:r>
          </a:p>
        </p:txBody>
      </p:sp>
      <p:pic>
        <p:nvPicPr>
          <p:cNvPr id="2" name="Picture 1">
            <a:extLst>
              <a:ext uri="{FF2B5EF4-FFF2-40B4-BE49-F238E27FC236}">
                <a16:creationId xmlns:a16="http://schemas.microsoft.com/office/drawing/2014/main" id="{5F779E49-5E9C-AC85-224F-DE4A58B0D683}"/>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307975" y="434417"/>
            <a:ext cx="2155656" cy="684558"/>
          </a:xfrm>
          <a:prstGeom prst="rect">
            <a:avLst/>
          </a:prstGeom>
        </p:spPr>
      </p:pic>
      <p:sp>
        <p:nvSpPr>
          <p:cNvPr id="3" name="Text Placeholder 2">
            <a:extLst>
              <a:ext uri="{FF2B5EF4-FFF2-40B4-BE49-F238E27FC236}">
                <a16:creationId xmlns:a16="http://schemas.microsoft.com/office/drawing/2014/main" id="{9E6DEEBE-947F-DFA3-0B25-C31D2BC98D37}"/>
              </a:ext>
            </a:extLst>
          </p:cNvPr>
          <p:cNvSpPr>
            <a:spLocks noGrp="1"/>
          </p:cNvSpPr>
          <p:nvPr>
            <p:ph type="body" sz="quarter" idx="12"/>
          </p:nvPr>
        </p:nvSpPr>
        <p:spPr>
          <a:xfrm>
            <a:off x="355600" y="5602835"/>
            <a:ext cx="3329940" cy="914400"/>
          </a:xfrm>
        </p:spPr>
        <p:txBody>
          <a:bodyPr/>
          <a:lstStyle/>
          <a:p>
            <a:pPr marL="0" indent="0">
              <a:buNone/>
            </a:pPr>
            <a:r>
              <a:rPr lang="en-GB" dirty="0"/>
              <a:t>Analyst’s Name</a:t>
            </a:r>
          </a:p>
          <a:p>
            <a:pPr marL="0" indent="0">
              <a:buNone/>
            </a:pPr>
            <a:r>
              <a:rPr lang="en-GB" dirty="0"/>
              <a:t>Title, Practice</a:t>
            </a:r>
          </a:p>
          <a:p>
            <a:pPr marL="0" indent="0">
              <a:buNone/>
            </a:pPr>
            <a:r>
              <a:rPr lang="en-GB" b="0" u="sng" dirty="0">
                <a:solidFill>
                  <a:schemeClr val="accent1"/>
                </a:solidFill>
              </a:rPr>
              <a:t>askananalyst@omdia.com</a:t>
            </a:r>
          </a:p>
        </p:txBody>
      </p:sp>
    </p:spTree>
    <p:extLst>
      <p:ext uri="{BB962C8B-B14F-4D97-AF65-F5344CB8AC3E}">
        <p14:creationId xmlns:p14="http://schemas.microsoft.com/office/powerpoint/2010/main" val="51174775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s - Horizontal">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EA388C6A-0692-4A21-A456-3C27B1891783}"/>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Content Placeholder 2">
            <a:extLst>
              <a:ext uri="{FF2B5EF4-FFF2-40B4-BE49-F238E27FC236}">
                <a16:creationId xmlns:a16="http://schemas.microsoft.com/office/drawing/2014/main" id="{FCFB497F-B1A8-4992-933E-D4B44415F307}"/>
              </a:ext>
            </a:extLst>
          </p:cNvPr>
          <p:cNvSpPr>
            <a:spLocks noGrp="1"/>
          </p:cNvSpPr>
          <p:nvPr>
            <p:ph idx="11"/>
          </p:nvPr>
        </p:nvSpPr>
        <p:spPr>
          <a:xfrm>
            <a:off x="348314" y="3802942"/>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Placeholder 1">
            <a:extLst>
              <a:ext uri="{FF2B5EF4-FFF2-40B4-BE49-F238E27FC236}">
                <a16:creationId xmlns:a16="http://schemas.microsoft.com/office/drawing/2014/main" id="{1CBE4924-BE30-7254-A30B-A8065A3A97F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51996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ng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FA5E9D3D-E391-43B0-9335-27AB8D181717}"/>
              </a:ext>
            </a:extLst>
          </p:cNvPr>
          <p:cNvSpPr>
            <a:spLocks noGrp="1"/>
          </p:cNvSpPr>
          <p:nvPr>
            <p:ph sz="half" idx="2"/>
          </p:nvPr>
        </p:nvSpPr>
        <p:spPr>
          <a:xfrm>
            <a:off x="8129588" y="476250"/>
            <a:ext cx="3705225" cy="5508625"/>
          </a:xfrm>
          <a:prstGeom prst="rect">
            <a:avLst/>
          </a:prstGeom>
        </p:spPr>
        <p:txBody>
          <a:bodyPr t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Placeholder 1">
            <a:extLst>
              <a:ext uri="{FF2B5EF4-FFF2-40B4-BE49-F238E27FC236}">
                <a16:creationId xmlns:a16="http://schemas.microsoft.com/office/drawing/2014/main" id="{9412406D-D13B-8D1D-3BA5-340BD69A1BCD}"/>
              </a:ext>
            </a:extLst>
          </p:cNvPr>
          <p:cNvSpPr>
            <a:spLocks noGrp="1"/>
          </p:cNvSpPr>
          <p:nvPr>
            <p:ph type="title"/>
          </p:nvPr>
        </p:nvSpPr>
        <p:spPr>
          <a:xfrm>
            <a:off x="348314" y="476250"/>
            <a:ext cx="7600486"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9" name="Content Placeholder 2">
            <a:extLst>
              <a:ext uri="{FF2B5EF4-FFF2-40B4-BE49-F238E27FC236}">
                <a16:creationId xmlns:a16="http://schemas.microsoft.com/office/drawing/2014/main" id="{3289BAA1-9492-5262-04CC-FD1DD769C6F3}"/>
              </a:ext>
            </a:extLst>
          </p:cNvPr>
          <p:cNvSpPr>
            <a:spLocks noGrp="1"/>
          </p:cNvSpPr>
          <p:nvPr>
            <p:ph idx="1"/>
          </p:nvPr>
        </p:nvSpPr>
        <p:spPr>
          <a:xfrm>
            <a:off x="348314" y="1419909"/>
            <a:ext cx="75996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90746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edium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E4477052-1501-4E26-852F-71F0C0E6E944}"/>
              </a:ext>
            </a:extLst>
          </p:cNvPr>
          <p:cNvSpPr>
            <a:spLocks noGrp="1"/>
          </p:cNvSpPr>
          <p:nvPr>
            <p:ph sz="half" idx="2"/>
          </p:nvPr>
        </p:nvSpPr>
        <p:spPr>
          <a:xfrm>
            <a:off x="6188077" y="476250"/>
            <a:ext cx="5646736" cy="5508625"/>
          </a:xfrm>
          <a:prstGeom prst="rect">
            <a:avLst/>
          </a:prstGeom>
        </p:spPr>
        <p:txBody>
          <a:bodyPr/>
          <a:lstStyle>
            <a:lvl1pPr marL="216000" indent="-216000">
              <a:buFont typeface="Calibri" panose="020F050202020403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Placeholder 1">
            <a:extLst>
              <a:ext uri="{FF2B5EF4-FFF2-40B4-BE49-F238E27FC236}">
                <a16:creationId xmlns:a16="http://schemas.microsoft.com/office/drawing/2014/main" id="{31788F59-82C9-5062-E29F-74962262CAC1}"/>
              </a:ext>
            </a:extLst>
          </p:cNvPr>
          <p:cNvSpPr>
            <a:spLocks noGrp="1"/>
          </p:cNvSpPr>
          <p:nvPr>
            <p:ph type="title"/>
          </p:nvPr>
        </p:nvSpPr>
        <p:spPr>
          <a:xfrm>
            <a:off x="348314" y="476250"/>
            <a:ext cx="56484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5" name="Content Placeholder 2">
            <a:extLst>
              <a:ext uri="{FF2B5EF4-FFF2-40B4-BE49-F238E27FC236}">
                <a16:creationId xmlns:a16="http://schemas.microsoft.com/office/drawing/2014/main" id="{06A5CC0F-E306-05B4-78E4-AA128A57F12A}"/>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8792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mall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0D0E12FD-03AF-4087-AFA2-EA9EE8CFB1A2}"/>
              </a:ext>
            </a:extLst>
          </p:cNvPr>
          <p:cNvSpPr>
            <a:spLocks noGrp="1"/>
          </p:cNvSpPr>
          <p:nvPr>
            <p:ph sz="half" idx="2"/>
          </p:nvPr>
        </p:nvSpPr>
        <p:spPr>
          <a:xfrm>
            <a:off x="4238625" y="476250"/>
            <a:ext cx="7598175" cy="55086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2">
            <a:extLst>
              <a:ext uri="{FF2B5EF4-FFF2-40B4-BE49-F238E27FC236}">
                <a16:creationId xmlns:a16="http://schemas.microsoft.com/office/drawing/2014/main" id="{8FAFF4E0-5C86-12AE-2382-2817358EDF53}"/>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itle Placeholder 1">
            <a:extLst>
              <a:ext uri="{FF2B5EF4-FFF2-40B4-BE49-F238E27FC236}">
                <a16:creationId xmlns:a16="http://schemas.microsoft.com/office/drawing/2014/main" id="{4D35201E-3D50-5C2D-369C-163E9789F7FE}"/>
              </a:ext>
            </a:extLst>
          </p:cNvPr>
          <p:cNvSpPr>
            <a:spLocks noGrp="1"/>
          </p:cNvSpPr>
          <p:nvPr>
            <p:ph type="title"/>
          </p:nvPr>
        </p:nvSpPr>
        <p:spPr>
          <a:xfrm>
            <a:off x="348314" y="476250"/>
            <a:ext cx="370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814259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Columns ">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D6752F1-DD44-6064-E954-1F249773F056}"/>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6" name="Content Placeholder 2">
            <a:extLst>
              <a:ext uri="{FF2B5EF4-FFF2-40B4-BE49-F238E27FC236}">
                <a16:creationId xmlns:a16="http://schemas.microsoft.com/office/drawing/2014/main" id="{74038C46-1B7F-5C1A-91C4-575D5C407648}"/>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096966B4-BF13-2584-7087-AF61FF06D2DA}"/>
              </a:ext>
            </a:extLst>
          </p:cNvPr>
          <p:cNvSpPr>
            <a:spLocks noGrp="1"/>
          </p:cNvSpPr>
          <p:nvPr>
            <p:ph idx="10"/>
          </p:nvPr>
        </p:nvSpPr>
        <p:spPr>
          <a:xfrm>
            <a:off x="4242290"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CD6C70AC-AF90-A359-385D-D372D83AC6EC}"/>
              </a:ext>
            </a:extLst>
          </p:cNvPr>
          <p:cNvSpPr>
            <a:spLocks noGrp="1"/>
          </p:cNvSpPr>
          <p:nvPr>
            <p:ph idx="11"/>
          </p:nvPr>
        </p:nvSpPr>
        <p:spPr>
          <a:xfrm>
            <a:off x="8130045"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8785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ntents - version 2">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29AF4AA3-BF4E-4E58-A98B-459E5414BF18}"/>
              </a:ext>
            </a:extLst>
          </p:cNvPr>
          <p:cNvSpPr>
            <a:spLocks noGrp="1"/>
          </p:cNvSpPr>
          <p:nvPr>
            <p:ph idx="13"/>
          </p:nvPr>
        </p:nvSpPr>
        <p:spPr>
          <a:xfrm>
            <a:off x="6188075" y="1412875"/>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Content Placeholder 2">
            <a:extLst>
              <a:ext uri="{FF2B5EF4-FFF2-40B4-BE49-F238E27FC236}">
                <a16:creationId xmlns:a16="http://schemas.microsoft.com/office/drawing/2014/main" id="{AE6335D6-10EE-4312-850E-C74CE43D14F8}"/>
              </a:ext>
            </a:extLst>
          </p:cNvPr>
          <p:cNvSpPr>
            <a:spLocks noGrp="1"/>
          </p:cNvSpPr>
          <p:nvPr>
            <p:ph idx="14"/>
          </p:nvPr>
        </p:nvSpPr>
        <p:spPr>
          <a:xfrm>
            <a:off x="6188075" y="3788874"/>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Title Placeholder 1">
            <a:extLst>
              <a:ext uri="{FF2B5EF4-FFF2-40B4-BE49-F238E27FC236}">
                <a16:creationId xmlns:a16="http://schemas.microsoft.com/office/drawing/2014/main" id="{1879340F-A91E-793B-DB2C-E6319A106949}"/>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2">
            <a:extLst>
              <a:ext uri="{FF2B5EF4-FFF2-40B4-BE49-F238E27FC236}">
                <a16:creationId xmlns:a16="http://schemas.microsoft.com/office/drawing/2014/main" id="{A2C2C05F-BE7E-FCC8-E4F1-534D47BA6E0D}"/>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35813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ntents - version 3">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D2B6EB0-1257-0B88-6CEA-A907F527CBDB}"/>
              </a:ext>
            </a:extLst>
          </p:cNvPr>
          <p:cNvSpPr>
            <a:spLocks noGrp="1"/>
          </p:cNvSpPr>
          <p:nvPr>
            <p:ph idx="15"/>
          </p:nvPr>
        </p:nvSpPr>
        <p:spPr>
          <a:xfrm>
            <a:off x="348314" y="1419909"/>
            <a:ext cx="56484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Title Placeholder 1">
            <a:extLst>
              <a:ext uri="{FF2B5EF4-FFF2-40B4-BE49-F238E27FC236}">
                <a16:creationId xmlns:a16="http://schemas.microsoft.com/office/drawing/2014/main" id="{C25A15FD-FCFE-41A1-C6B5-5CE0B91372C2}"/>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7" name="Content Placeholder 2">
            <a:extLst>
              <a:ext uri="{FF2B5EF4-FFF2-40B4-BE49-F238E27FC236}">
                <a16:creationId xmlns:a16="http://schemas.microsoft.com/office/drawing/2014/main" id="{26B50135-6C53-A72F-F914-BC2FE80FC5BE}"/>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8D553A3B-2E82-66B7-1344-9CE126DC630F}"/>
              </a:ext>
            </a:extLst>
          </p:cNvPr>
          <p:cNvSpPr>
            <a:spLocks noGrp="1"/>
          </p:cNvSpPr>
          <p:nvPr>
            <p:ph idx="13"/>
          </p:nvPr>
        </p:nvSpPr>
        <p:spPr>
          <a:xfrm>
            <a:off x="6188075" y="1412875"/>
            <a:ext cx="5648229" cy="45792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05416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s - version 4">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91222AB4-9340-5454-7108-89E9C3E75E77}"/>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2">
            <a:extLst>
              <a:ext uri="{FF2B5EF4-FFF2-40B4-BE49-F238E27FC236}">
                <a16:creationId xmlns:a16="http://schemas.microsoft.com/office/drawing/2014/main" id="{D430803C-7B10-D218-299D-C6BE2C2AC02D}"/>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2B34803A-446A-9522-63F2-BEBAAE518E5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109B04A6-5503-A4A1-4CF4-971EF8FA16C5}"/>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0401953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s - version 5">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AAE64EF5-5F1A-0748-C19A-D17FD5B3B8AA}"/>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12">
            <a:extLst>
              <a:ext uri="{FF2B5EF4-FFF2-40B4-BE49-F238E27FC236}">
                <a16:creationId xmlns:a16="http://schemas.microsoft.com/office/drawing/2014/main" id="{D47C667E-1397-1DA9-3B09-017C13575DFE}"/>
              </a:ext>
            </a:extLst>
          </p:cNvPr>
          <p:cNvSpPr>
            <a:spLocks noGrp="1"/>
          </p:cNvSpPr>
          <p:nvPr>
            <p:ph sz="quarter" idx="10"/>
          </p:nvPr>
        </p:nvSpPr>
        <p:spPr>
          <a:xfrm>
            <a:off x="348314"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9CD144C4-8F84-3E49-3D70-373B26E67F70}"/>
              </a:ext>
            </a:extLst>
          </p:cNvPr>
          <p:cNvSpPr>
            <a:spLocks noGrp="1"/>
          </p:cNvSpPr>
          <p:nvPr>
            <p:ph sz="quarter" idx="11"/>
          </p:nvPr>
        </p:nvSpPr>
        <p:spPr>
          <a:xfrm>
            <a:off x="6184900"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Content Placeholder 2">
            <a:extLst>
              <a:ext uri="{FF2B5EF4-FFF2-40B4-BE49-F238E27FC236}">
                <a16:creationId xmlns:a16="http://schemas.microsoft.com/office/drawing/2014/main" id="{0A1A845D-9959-78DB-063F-DF993E4428A4}"/>
              </a:ext>
            </a:extLst>
          </p:cNvPr>
          <p:cNvSpPr>
            <a:spLocks noGrp="1"/>
          </p:cNvSpPr>
          <p:nvPr>
            <p:ph idx="16"/>
          </p:nvPr>
        </p:nvSpPr>
        <p:spPr>
          <a:xfrm>
            <a:off x="348314" y="3777909"/>
            <a:ext cx="11480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754103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s">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EC24616C-D896-B389-2FF8-A59BB8B1091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12">
            <a:extLst>
              <a:ext uri="{FF2B5EF4-FFF2-40B4-BE49-F238E27FC236}">
                <a16:creationId xmlns:a16="http://schemas.microsoft.com/office/drawing/2014/main" id="{2DEA4315-570C-6B44-BDDB-41375F3F5AEB}"/>
              </a:ext>
            </a:extLst>
          </p:cNvPr>
          <p:cNvSpPr>
            <a:spLocks noGrp="1"/>
          </p:cNvSpPr>
          <p:nvPr>
            <p:ph sz="quarter" idx="10"/>
          </p:nvPr>
        </p:nvSpPr>
        <p:spPr>
          <a:xfrm>
            <a:off x="348314"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1D8A4818-0C5C-40B5-49C6-65569B842DC3}"/>
              </a:ext>
            </a:extLst>
          </p:cNvPr>
          <p:cNvSpPr>
            <a:spLocks noGrp="1"/>
          </p:cNvSpPr>
          <p:nvPr>
            <p:ph sz="quarter" idx="11"/>
          </p:nvPr>
        </p:nvSpPr>
        <p:spPr>
          <a:xfrm>
            <a:off x="6184900"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2">
            <a:extLst>
              <a:ext uri="{FF2B5EF4-FFF2-40B4-BE49-F238E27FC236}">
                <a16:creationId xmlns:a16="http://schemas.microsoft.com/office/drawing/2014/main" id="{AE0C6272-6D2F-5D5B-9A93-1AC45668F99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222670B-0248-6CAD-DF27-1D8E9B639466}"/>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30549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vider slide">
    <p:spTree>
      <p:nvGrpSpPr>
        <p:cNvPr id="1" name=""/>
        <p:cNvGrpSpPr/>
        <p:nvPr/>
      </p:nvGrpSpPr>
      <p:grpSpPr>
        <a:xfrm>
          <a:off x="0" y="0"/>
          <a:ext cx="0" cy="0"/>
          <a:chOff x="0" y="0"/>
          <a:chExt cx="0" cy="0"/>
        </a:xfrm>
      </p:grpSpPr>
      <p:pic>
        <p:nvPicPr>
          <p:cNvPr id="7" name="Picture 6" descr="A blue and white gradient&#10;&#10;AI-generated content may be incorrect.">
            <a:extLst>
              <a:ext uri="{FF2B5EF4-FFF2-40B4-BE49-F238E27FC236}">
                <a16:creationId xmlns:a16="http://schemas.microsoft.com/office/drawing/2014/main" id="{22DF4B53-6F13-8581-4322-0F90C3BB95B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4" name="Slide Number Placeholder 5">
            <a:extLst>
              <a:ext uri="{FF2B5EF4-FFF2-40B4-BE49-F238E27FC236}">
                <a16:creationId xmlns:a16="http://schemas.microsoft.com/office/drawing/2014/main" id="{90161ABE-DDBA-2218-DFEF-30382A269127}"/>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chemeClr val="tx2"/>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endParaRPr>
          </a:p>
        </p:txBody>
      </p:sp>
      <p:sp>
        <p:nvSpPr>
          <p:cNvPr id="25" name="Title 1">
            <a:extLst>
              <a:ext uri="{FF2B5EF4-FFF2-40B4-BE49-F238E27FC236}">
                <a16:creationId xmlns:a16="http://schemas.microsoft.com/office/drawing/2014/main" id="{1DB3B61A-8E15-CC46-AC64-F1708CCCE73B}"/>
              </a:ext>
            </a:extLst>
          </p:cNvPr>
          <p:cNvSpPr>
            <a:spLocks noGrp="1"/>
          </p:cNvSpPr>
          <p:nvPr>
            <p:ph type="title" hasCustomPrompt="1"/>
          </p:nvPr>
        </p:nvSpPr>
        <p:spPr>
          <a:xfrm>
            <a:off x="338139" y="2538782"/>
            <a:ext cx="9436482" cy="1780437"/>
          </a:xfrm>
        </p:spPr>
        <p:txBody>
          <a:bodyPr anchor="t">
            <a:noAutofit/>
          </a:bodyPr>
          <a:lstStyle>
            <a:lvl1pPr>
              <a:lnSpc>
                <a:spcPct val="80000"/>
              </a:lnSpc>
              <a:defRPr sz="6000" b="0" i="0" spc="0" baseline="0">
                <a:solidFill>
                  <a:srgbClr val="003CB2"/>
                </a:solidFill>
                <a:latin typeface="Aleo Light" pitchFamily="2" charset="77"/>
              </a:defRPr>
            </a:lvl1pPr>
          </a:lstStyle>
          <a:p>
            <a:r>
              <a:rPr lang="en-US" dirty="0"/>
              <a:t>Divider slide</a:t>
            </a:r>
          </a:p>
        </p:txBody>
      </p:sp>
      <p:sp>
        <p:nvSpPr>
          <p:cNvPr id="8" name="Footer Placeholder 4">
            <a:extLst>
              <a:ext uri="{FF2B5EF4-FFF2-40B4-BE49-F238E27FC236}">
                <a16:creationId xmlns:a16="http://schemas.microsoft.com/office/drawing/2014/main" id="{754FE4AC-9E24-EB4C-9962-BE7750A9091E}"/>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pic>
        <p:nvPicPr>
          <p:cNvPr id="9" name="Picture 8">
            <a:extLst>
              <a:ext uri="{FF2B5EF4-FFF2-40B4-BE49-F238E27FC236}">
                <a16:creationId xmlns:a16="http://schemas.microsoft.com/office/drawing/2014/main" id="{10F4B9B3-194B-4870-37FD-E6738A72A285}"/>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3" name="Straight Connector 2">
            <a:extLst>
              <a:ext uri="{FF2B5EF4-FFF2-40B4-BE49-F238E27FC236}">
                <a16:creationId xmlns:a16="http://schemas.microsoft.com/office/drawing/2014/main" id="{3BFE5835-1331-C5F2-8297-43D5435E5424}"/>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57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409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98201E-7E81-0F56-A54D-740CE49AEE03}"/>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14448158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pic>
        <p:nvPicPr>
          <p:cNvPr id="6" name="Picture 5" descr="A blue and white gradient&#10;&#10;AI-generated content may be incorrect.">
            <a:extLst>
              <a:ext uri="{FF2B5EF4-FFF2-40B4-BE49-F238E27FC236}">
                <a16:creationId xmlns:a16="http://schemas.microsoft.com/office/drawing/2014/main" id="{048F74A8-710D-A4F3-49D0-65BB7FCDCA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4" name="Slide Number Placeholder 5">
            <a:extLst>
              <a:ext uri="{FF2B5EF4-FFF2-40B4-BE49-F238E27FC236}">
                <a16:creationId xmlns:a16="http://schemas.microsoft.com/office/drawing/2014/main" id="{90161ABE-DDBA-2218-DFEF-30382A269127}"/>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chemeClr val="tx2"/>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endParaRPr>
          </a:p>
        </p:txBody>
      </p:sp>
      <p:sp>
        <p:nvSpPr>
          <p:cNvPr id="25" name="Title 1">
            <a:extLst>
              <a:ext uri="{FF2B5EF4-FFF2-40B4-BE49-F238E27FC236}">
                <a16:creationId xmlns:a16="http://schemas.microsoft.com/office/drawing/2014/main" id="{1DB3B61A-8E15-CC46-AC64-F1708CCCE73B}"/>
              </a:ext>
            </a:extLst>
          </p:cNvPr>
          <p:cNvSpPr>
            <a:spLocks noGrp="1"/>
          </p:cNvSpPr>
          <p:nvPr>
            <p:ph type="title" hasCustomPrompt="1"/>
          </p:nvPr>
        </p:nvSpPr>
        <p:spPr>
          <a:xfrm>
            <a:off x="338139" y="2538782"/>
            <a:ext cx="9436482" cy="1780437"/>
          </a:xfrm>
        </p:spPr>
        <p:txBody>
          <a:bodyPr anchor="t">
            <a:noAutofit/>
          </a:bodyPr>
          <a:lstStyle>
            <a:lvl1pPr>
              <a:lnSpc>
                <a:spcPct val="80000"/>
              </a:lnSpc>
              <a:defRPr sz="6000" b="0" i="0" spc="0" baseline="0">
                <a:solidFill>
                  <a:srgbClr val="003CB2"/>
                </a:solidFill>
                <a:latin typeface="Aleo Light" pitchFamily="2" charset="77"/>
              </a:defRPr>
            </a:lvl1pPr>
          </a:lstStyle>
          <a:p>
            <a:r>
              <a:rPr lang="en-US" dirty="0"/>
              <a:t>Appendix</a:t>
            </a:r>
          </a:p>
        </p:txBody>
      </p:sp>
      <p:sp>
        <p:nvSpPr>
          <p:cNvPr id="7" name="Footer Placeholder 4">
            <a:extLst>
              <a:ext uri="{FF2B5EF4-FFF2-40B4-BE49-F238E27FC236}">
                <a16:creationId xmlns:a16="http://schemas.microsoft.com/office/drawing/2014/main" id="{D204694E-5F94-7E73-17C1-DFC4687D83DC}"/>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pic>
        <p:nvPicPr>
          <p:cNvPr id="8" name="Picture 7">
            <a:extLst>
              <a:ext uri="{FF2B5EF4-FFF2-40B4-BE49-F238E27FC236}">
                <a16:creationId xmlns:a16="http://schemas.microsoft.com/office/drawing/2014/main" id="{29E89509-E2BC-90F8-477D-709E0F8172D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3" name="Straight Connector 2">
            <a:extLst>
              <a:ext uri="{FF2B5EF4-FFF2-40B4-BE49-F238E27FC236}">
                <a16:creationId xmlns:a16="http://schemas.microsoft.com/office/drawing/2014/main" id="{53AF50FB-7194-3F1B-1597-4AC316D1547D}"/>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63252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Slide">
    <p:spTree>
      <p:nvGrpSpPr>
        <p:cNvPr id="1" name=""/>
        <p:cNvGrpSpPr/>
        <p:nvPr/>
      </p:nvGrpSpPr>
      <p:grpSpPr>
        <a:xfrm>
          <a:off x="0" y="0"/>
          <a:ext cx="0" cy="0"/>
          <a:chOff x="0" y="0"/>
          <a:chExt cx="0" cy="0"/>
        </a:xfrm>
      </p:grpSpPr>
      <p:sp>
        <p:nvSpPr>
          <p:cNvPr id="10" name="Content Placeholder 12">
            <a:extLst>
              <a:ext uri="{FF2B5EF4-FFF2-40B4-BE49-F238E27FC236}">
                <a16:creationId xmlns:a16="http://schemas.microsoft.com/office/drawing/2014/main" id="{3EE18CC7-2617-AD9C-56F0-AE501EF6B411}"/>
              </a:ext>
            </a:extLst>
          </p:cNvPr>
          <p:cNvSpPr>
            <a:spLocks noGrp="1"/>
          </p:cNvSpPr>
          <p:nvPr>
            <p:ph sz="quarter" idx="10"/>
          </p:nvPr>
        </p:nvSpPr>
        <p:spPr>
          <a:xfrm>
            <a:off x="348314" y="1419910"/>
            <a:ext cx="11480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2" name="Title Placeholder 1">
            <a:extLst>
              <a:ext uri="{FF2B5EF4-FFF2-40B4-BE49-F238E27FC236}">
                <a16:creationId xmlns:a16="http://schemas.microsoft.com/office/drawing/2014/main" id="{036C8517-D0E3-E80F-C5C5-CB7149F9B52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42841121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Legal Disclaimer">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24755D-5617-5366-D657-B04DEEA918E8}"/>
              </a:ext>
            </a:extLst>
          </p:cNvPr>
          <p:cNvSpPr txBox="1"/>
          <p:nvPr userDrawn="1"/>
        </p:nvSpPr>
        <p:spPr>
          <a:xfrm>
            <a:off x="256585" y="3884093"/>
            <a:ext cx="7676153" cy="2308324"/>
          </a:xfrm>
          <a:prstGeom prst="rect">
            <a:avLst/>
          </a:prstGeom>
          <a:noFill/>
        </p:spPr>
        <p:txBody>
          <a:bodyPr wrap="square" numCol="3" rtlCol="0" anchor="b">
            <a:spAutoFit/>
          </a:bodyPr>
          <a:lstStyle/>
          <a:p>
            <a:endParaRPr lang="en-US" sz="1200" b="1" dirty="0">
              <a:solidFill>
                <a:schemeClr val="accent1"/>
              </a:solidFill>
              <a:latin typeface="Aptos" panose="020B0004020202020204" pitchFamily="34" charset="0"/>
            </a:endParaRPr>
          </a:p>
          <a:p>
            <a:r>
              <a:rPr lang="en-US" sz="1200" b="1" dirty="0">
                <a:solidFill>
                  <a:srgbClr val="003CB2"/>
                </a:solidFill>
                <a:latin typeface="Aptos" panose="020B0004020202020204" pitchFamily="34" charset="0"/>
              </a:rPr>
              <a:t>Get in touch</a:t>
            </a:r>
          </a:p>
          <a:p>
            <a:r>
              <a:rPr lang="en-US" sz="1200" dirty="0">
                <a:solidFill>
                  <a:srgbClr val="002244"/>
                </a:solidFill>
                <a:latin typeface="Aptos" panose="020B0004020202020204" pitchFamily="34" charset="0"/>
              </a:rPr>
              <a:t>Americas</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rgbClr val="003CB2"/>
                </a:solidFill>
                <a:latin typeface="Aptos" panose="020B0004020202020204" pitchFamily="34" charset="0"/>
              </a:rPr>
              <a:t> </a:t>
            </a:r>
          </a:p>
          <a:p>
            <a:r>
              <a:rPr lang="en-US" sz="1200" dirty="0">
                <a:solidFill>
                  <a:srgbClr val="002244"/>
                </a:solidFill>
                <a:latin typeface="Aptos" panose="020B0004020202020204" pitchFamily="34" charset="0"/>
              </a:rPr>
              <a:t>08:00 – 18:00 GMT -5</a:t>
            </a: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r>
              <a:rPr lang="en-US" sz="1200" dirty="0">
                <a:solidFill>
                  <a:srgbClr val="002244"/>
                </a:solidFill>
                <a:latin typeface="Aptos" panose="020B0004020202020204" pitchFamily="34" charset="0"/>
              </a:rPr>
              <a:t>Europe, Middle East &amp; Africa</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rgbClr val="003CB2"/>
                </a:solidFill>
                <a:latin typeface="Aptos" panose="020B0004020202020204" pitchFamily="34" charset="0"/>
              </a:rPr>
              <a:t> </a:t>
            </a:r>
          </a:p>
          <a:p>
            <a:r>
              <a:rPr lang="en-US" sz="1200" dirty="0">
                <a:solidFill>
                  <a:srgbClr val="002244"/>
                </a:solidFill>
                <a:latin typeface="Aptos" panose="020B0004020202020204" pitchFamily="34" charset="0"/>
              </a:rPr>
              <a:t>8:00 – 18:00 GMT</a:t>
            </a: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r>
              <a:rPr lang="en-US" sz="1200" dirty="0">
                <a:solidFill>
                  <a:srgbClr val="002244"/>
                </a:solidFill>
                <a:latin typeface="Aptos" panose="020B0004020202020204" pitchFamily="34" charset="0"/>
              </a:rPr>
              <a:t>Asia Pacific</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chemeClr val="accent1"/>
                </a:solidFill>
                <a:latin typeface="Aptos" panose="020B0004020202020204" pitchFamily="34" charset="0"/>
              </a:rPr>
              <a:t> </a:t>
            </a:r>
          </a:p>
          <a:p>
            <a:r>
              <a:rPr lang="en-US" sz="1200" dirty="0">
                <a:solidFill>
                  <a:srgbClr val="002244"/>
                </a:solidFill>
                <a:latin typeface="Aptos" panose="020B0004020202020204" pitchFamily="34" charset="0"/>
              </a:rPr>
              <a:t>08:00 – 18:00 GMT + 8</a:t>
            </a:r>
          </a:p>
        </p:txBody>
      </p:sp>
      <p:sp>
        <p:nvSpPr>
          <p:cNvPr id="3" name="TextBox 2">
            <a:extLst>
              <a:ext uri="{FF2B5EF4-FFF2-40B4-BE49-F238E27FC236}">
                <a16:creationId xmlns:a16="http://schemas.microsoft.com/office/drawing/2014/main" id="{11C95331-9EA7-DC33-BF10-47D012667644}"/>
              </a:ext>
            </a:extLst>
          </p:cNvPr>
          <p:cNvSpPr txBox="1"/>
          <p:nvPr userDrawn="1"/>
        </p:nvSpPr>
        <p:spPr>
          <a:xfrm>
            <a:off x="256585" y="483116"/>
            <a:ext cx="9635127" cy="3185487"/>
          </a:xfrm>
          <a:prstGeom prst="rect">
            <a:avLst/>
          </a:prstGeom>
          <a:noFill/>
        </p:spPr>
        <p:txBody>
          <a:bodyPr wrap="square" tIns="0" rtlCol="0">
            <a:spAutoFit/>
          </a:bodyPr>
          <a:lstStyle/>
          <a:p>
            <a:r>
              <a:rPr lang="en-US" sz="1200" b="1" dirty="0">
                <a:solidFill>
                  <a:srgbClr val="003CB2"/>
                </a:solidFill>
                <a:latin typeface="Aptos" panose="020B0004020202020204" pitchFamily="34" charset="0"/>
              </a:rPr>
              <a:t>Disclaimer</a:t>
            </a:r>
            <a:br>
              <a:rPr lang="en-US" sz="1200" dirty="0">
                <a:solidFill>
                  <a:schemeClr val="tx1"/>
                </a:solidFill>
                <a:latin typeface="Aptos" panose="020B0004020202020204" pitchFamily="34" charset="0"/>
              </a:rPr>
            </a:br>
            <a:br>
              <a:rPr lang="en-US" sz="1200" dirty="0">
                <a:solidFill>
                  <a:schemeClr val="tx1"/>
                </a:solidFill>
                <a:latin typeface="Aptos" panose="020B0004020202020204" pitchFamily="34" charset="0"/>
              </a:rPr>
            </a:br>
            <a:r>
              <a:rPr lang="en-GB" sz="1200" b="0" i="0" u="none" strike="noStrike" dirty="0">
                <a:solidFill>
                  <a:srgbClr val="002244"/>
                </a:solidFill>
                <a:effectLst/>
                <a:latin typeface="Aptos" panose="020B0004020202020204" pitchFamily="34" charset="0"/>
              </a:rPr>
              <a:t>The Omdia research, data and information referenced herein (the “Omdia Materials”) are the copyrighted property of TechTarget, Inc. and its subsidiaries or affiliates (together “Informa TechTarget”) or its third party data providers and represent data, research, opinions, or viewpoints published by Informa TechTarget, and are not representations of fact.</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The Omdia Materials reflect information and opinions from the original publication date and not from the date of this document. The information and opinions expressed in the Omdia Materials are subject to change without notice and Informa TechTarget does not have any duty or responsibility to update the Omdia Materials or this publication as a result. </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Omdia Materials are delivered on an “as-is” and “as-available” basis. No representation or warranty, express or implied, is made as to the fairness, accuracy, completeness, or correctness of the information, opinions, and conclusions contained in Omdia Materials. </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To the maximum extent permitted by law, Informa TechTarget and its affiliates, officers, directors, employees, agents, and third party data providers disclaim any liability (including, without limitation, any liability arising from fault or negligence) as to the accuracy or completeness or use of the Omdia Materials. Informa TechTarget will not, under any circumstance whatsoever, be liable for any trading, investment, commercial, or other decisions based on or made in reliance of the Omdia Materials</a:t>
            </a:r>
            <a:r>
              <a:rPr lang="en-MY" sz="1200" b="0" i="0" u="none" strike="noStrike" dirty="0">
                <a:solidFill>
                  <a:srgbClr val="002244"/>
                </a:solidFill>
                <a:effectLst/>
                <a:latin typeface="Aptos" panose="020B0004020202020204" pitchFamily="34" charset="0"/>
              </a:rPr>
              <a:t>.</a:t>
            </a:r>
            <a:endParaRPr lang="en-GB" sz="1200" dirty="0">
              <a:solidFill>
                <a:srgbClr val="002244"/>
              </a:solidFill>
              <a:latin typeface="Aptos" panose="020B0004020202020204" pitchFamily="34" charset="0"/>
            </a:endParaRPr>
          </a:p>
        </p:txBody>
      </p:sp>
    </p:spTree>
    <p:extLst>
      <p:ext uri="{BB962C8B-B14F-4D97-AF65-F5344CB8AC3E}">
        <p14:creationId xmlns:p14="http://schemas.microsoft.com/office/powerpoint/2010/main" val="4887181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able of Contents - One Column">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8BB78D-AEEB-DEC9-569A-79A415181A75}"/>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
        <p:nvSpPr>
          <p:cNvPr id="6" name="Text Placeholder 6">
            <a:extLst>
              <a:ext uri="{FF2B5EF4-FFF2-40B4-BE49-F238E27FC236}">
                <a16:creationId xmlns:a16="http://schemas.microsoft.com/office/drawing/2014/main" id="{C02063B1-4165-8244-E7A6-0D5B5FB7E308}"/>
              </a:ext>
            </a:extLst>
          </p:cNvPr>
          <p:cNvSpPr>
            <a:spLocks noGrp="1"/>
          </p:cNvSpPr>
          <p:nvPr>
            <p:ph type="body" sz="quarter" idx="14" hasCustomPrompt="1"/>
          </p:nvPr>
        </p:nvSpPr>
        <p:spPr>
          <a:xfrm>
            <a:off x="348314" y="1419907"/>
            <a:ext cx="11480400" cy="4577668"/>
          </a:xfrm>
          <a:prstGeom prst="rect">
            <a:avLst/>
          </a:prstGeom>
        </p:spPr>
        <p:txBody>
          <a:bodyPr tIns="72000" numCol="1"/>
          <a:lstStyle>
            <a:lvl1pPr marL="215900" marR="0" indent="-215900" algn="l" defTabSz="914400" rtl="0" eaLnBrk="1" fontAlgn="auto" latinLnBrk="0" hangingPunct="1">
              <a:lnSpc>
                <a:spcPct val="100000"/>
              </a:lnSpc>
              <a:spcBef>
                <a:spcPts val="1700"/>
              </a:spcBef>
              <a:spcAft>
                <a:spcPts val="0"/>
              </a:spcAft>
              <a:buClr>
                <a:schemeClr val="accent1"/>
              </a:buClr>
              <a:buSzTx/>
              <a:buFont typeface="Calibri" panose="020F0502020204030204" pitchFamily="34" charset="0"/>
              <a:buChar char="•"/>
              <a:tabLst>
                <a:tab pos="10972800" algn="r"/>
              </a:tabLst>
              <a:defRPr sz="1200" b="0">
                <a:solidFill>
                  <a:schemeClr val="tx1"/>
                </a:solidFill>
              </a:defRPr>
            </a:lvl1pPr>
            <a:lvl2pPr marL="360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10972800" algn="r"/>
              </a:tabLst>
              <a:defRPr sz="1200">
                <a:solidFill>
                  <a:schemeClr val="tx1"/>
                </a:solidFill>
              </a:defRPr>
            </a:lvl2pPr>
            <a:lvl3pPr marL="504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10972800" algn="r"/>
              </a:tabLst>
              <a:defRPr sz="1200">
                <a:solidFill>
                  <a:schemeClr val="tx1"/>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Tree>
    <p:extLst>
      <p:ext uri="{BB962C8B-B14F-4D97-AF65-F5344CB8AC3E}">
        <p14:creationId xmlns:p14="http://schemas.microsoft.com/office/powerpoint/2010/main" val="2427904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 One Column">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8BB78D-AEEB-DEC9-569A-79A415181A75}"/>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dirty="0"/>
              <a:t>Contents</a:t>
            </a:r>
            <a:endParaRPr lang="en-GB" dirty="0"/>
          </a:p>
        </p:txBody>
      </p:sp>
      <p:sp>
        <p:nvSpPr>
          <p:cNvPr id="3" name="Text Placeholder 6">
            <a:extLst>
              <a:ext uri="{FF2B5EF4-FFF2-40B4-BE49-F238E27FC236}">
                <a16:creationId xmlns:a16="http://schemas.microsoft.com/office/drawing/2014/main" id="{6EAB8A3E-6336-8B27-A565-D1625BD4FB65}"/>
              </a:ext>
            </a:extLst>
          </p:cNvPr>
          <p:cNvSpPr>
            <a:spLocks noGrp="1"/>
          </p:cNvSpPr>
          <p:nvPr>
            <p:ph type="body" sz="quarter" idx="13" hasCustomPrompt="1"/>
          </p:nvPr>
        </p:nvSpPr>
        <p:spPr>
          <a:xfrm>
            <a:off x="348314" y="1419907"/>
            <a:ext cx="11480400" cy="4572001"/>
          </a:xfrm>
          <a:prstGeom prst="rect">
            <a:avLst/>
          </a:prstGeom>
        </p:spPr>
        <p:txBody>
          <a:bodyPr tIns="72000" numCol="1" spcCol="396000"/>
          <a:lstStyle>
            <a:lvl1pPr marL="215900" marR="0" indent="-215900" algn="l" defTabSz="914400" rtl="0" eaLnBrk="1" fontAlgn="auto" latinLnBrk="0" hangingPunct="1">
              <a:lnSpc>
                <a:spcPct val="100000"/>
              </a:lnSpc>
              <a:spcBef>
                <a:spcPts val="1700"/>
              </a:spcBef>
              <a:spcAft>
                <a:spcPts val="0"/>
              </a:spcAft>
              <a:buClr>
                <a:srgbClr val="003CB2"/>
              </a:buClr>
              <a:buSzTx/>
              <a:buFont typeface="Arial" panose="020B0604020202020204" pitchFamily="34" charset="0"/>
              <a:buChar char="•"/>
              <a:tabLst>
                <a:tab pos="5029200" algn="r"/>
              </a:tabLst>
              <a:defRPr sz="1200" b="0">
                <a:solidFill>
                  <a:srgbClr val="002244"/>
                </a:solidFill>
              </a:defRPr>
            </a:lvl1pPr>
            <a:lvl2pPr marL="360000" marR="0" indent="-144000" algn="l" defTabSz="914400"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2pPr>
            <a:lvl3pPr marL="504000" marR="0" indent="-144000" algn="l" defTabSz="941388"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Tree>
    <p:extLst>
      <p:ext uri="{BB962C8B-B14F-4D97-AF65-F5344CB8AC3E}">
        <p14:creationId xmlns:p14="http://schemas.microsoft.com/office/powerpoint/2010/main" val="2421146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 Two Column">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B0343F1F-042F-7000-4A7D-4687BB5FA694}"/>
              </a:ext>
            </a:extLst>
          </p:cNvPr>
          <p:cNvSpPr>
            <a:spLocks noGrp="1"/>
          </p:cNvSpPr>
          <p:nvPr>
            <p:ph type="body" sz="quarter" idx="13" hasCustomPrompt="1"/>
          </p:nvPr>
        </p:nvSpPr>
        <p:spPr>
          <a:xfrm>
            <a:off x="348314" y="1419907"/>
            <a:ext cx="11480400" cy="4572001"/>
          </a:xfrm>
          <a:prstGeom prst="rect">
            <a:avLst/>
          </a:prstGeom>
        </p:spPr>
        <p:txBody>
          <a:bodyPr tIns="72000" numCol="2" spcCol="396000"/>
          <a:lstStyle>
            <a:lvl1pPr marL="215900" marR="0" indent="-215900" algn="l" defTabSz="914400" rtl="0" eaLnBrk="1" fontAlgn="auto" latinLnBrk="0" hangingPunct="1">
              <a:lnSpc>
                <a:spcPct val="100000"/>
              </a:lnSpc>
              <a:spcBef>
                <a:spcPts val="1700"/>
              </a:spcBef>
              <a:spcAft>
                <a:spcPts val="0"/>
              </a:spcAft>
              <a:buClr>
                <a:srgbClr val="003CB2"/>
              </a:buClr>
              <a:buSzTx/>
              <a:buFont typeface="Arial" panose="020B0604020202020204" pitchFamily="34" charset="0"/>
              <a:buChar char="•"/>
              <a:tabLst>
                <a:tab pos="5029200" algn="r"/>
              </a:tabLst>
              <a:defRPr sz="1200" b="0">
                <a:solidFill>
                  <a:srgbClr val="002244"/>
                </a:solidFill>
              </a:defRPr>
            </a:lvl1pPr>
            <a:lvl2pPr marL="360000" marR="0" indent="-144000" algn="l" defTabSz="914400"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2pPr>
            <a:lvl3pPr marL="504000" marR="0" indent="-144000" algn="l" defTabSz="941388"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endParaRPr lang="en-GB" b="0" dirty="0"/>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
        <p:nvSpPr>
          <p:cNvPr id="2" name="Title Placeholder 1">
            <a:extLst>
              <a:ext uri="{FF2B5EF4-FFF2-40B4-BE49-F238E27FC236}">
                <a16:creationId xmlns:a16="http://schemas.microsoft.com/office/drawing/2014/main" id="{5957B806-2CAB-DB3D-63A7-EEBBC5135202}"/>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Tree>
    <p:extLst>
      <p:ext uri="{BB962C8B-B14F-4D97-AF65-F5344CB8AC3E}">
        <p14:creationId xmlns:p14="http://schemas.microsoft.com/office/powerpoint/2010/main" val="1384120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12">
            <a:extLst>
              <a:ext uri="{FF2B5EF4-FFF2-40B4-BE49-F238E27FC236}">
                <a16:creationId xmlns:a16="http://schemas.microsoft.com/office/drawing/2014/main" id="{3EE18CC7-2617-AD9C-56F0-AE501EF6B411}"/>
              </a:ext>
            </a:extLst>
          </p:cNvPr>
          <p:cNvSpPr>
            <a:spLocks noGrp="1"/>
          </p:cNvSpPr>
          <p:nvPr>
            <p:ph sz="quarter" idx="10"/>
          </p:nvPr>
        </p:nvSpPr>
        <p:spPr>
          <a:xfrm>
            <a:off x="348314" y="1419910"/>
            <a:ext cx="11480800"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2" name="Title Placeholder 1">
            <a:extLst>
              <a:ext uri="{FF2B5EF4-FFF2-40B4-BE49-F238E27FC236}">
                <a16:creationId xmlns:a16="http://schemas.microsoft.com/office/drawing/2014/main" id="{036C8517-D0E3-E80F-C5C5-CB7149F9B52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143637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42826192-6EF0-434F-97E7-2C81FB49C31D}"/>
              </a:ext>
            </a:extLst>
          </p:cNvPr>
          <p:cNvSpPr>
            <a:spLocks noGrp="1"/>
          </p:cNvSpPr>
          <p:nvPr>
            <p:ph type="pic" sz="quarter" idx="13"/>
          </p:nvPr>
        </p:nvSpPr>
        <p:spPr>
          <a:xfrm>
            <a:off x="348314" y="1419909"/>
            <a:ext cx="11480400" cy="4572000"/>
          </a:xfrm>
          <a:prstGeom prst="rect">
            <a:avLst/>
          </a:prstGeom>
        </p:spPr>
        <p:txBody>
          <a:bodyPr/>
          <a:lstStyle>
            <a:lvl1pPr marL="0" indent="0">
              <a:buNone/>
              <a:defRPr/>
            </a:lvl1pPr>
          </a:lstStyle>
          <a:p>
            <a:r>
              <a:rPr lang="en-US" dirty="0"/>
              <a:t>Click icon to add picture</a:t>
            </a:r>
            <a:endParaRPr lang="en-GB" dirty="0"/>
          </a:p>
        </p:txBody>
      </p:sp>
      <p:sp>
        <p:nvSpPr>
          <p:cNvPr id="2" name="Title Placeholder 1">
            <a:extLst>
              <a:ext uri="{FF2B5EF4-FFF2-40B4-BE49-F238E27FC236}">
                <a16:creationId xmlns:a16="http://schemas.microsoft.com/office/drawing/2014/main" id="{5A0179D3-73E6-6588-C5D0-B120EA2BDDEB}"/>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79780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9194FFAD-5375-4C7F-9939-52C9F0D52544}"/>
              </a:ext>
            </a:extLst>
          </p:cNvPr>
          <p:cNvSpPr>
            <a:spLocks noGrp="1"/>
          </p:cNvSpPr>
          <p:nvPr>
            <p:ph type="tbl" sz="quarter" idx="17"/>
          </p:nvPr>
        </p:nvSpPr>
        <p:spPr>
          <a:xfrm>
            <a:off x="348314" y="1418921"/>
            <a:ext cx="11479213" cy="4583678"/>
          </a:xfrm>
        </p:spPr>
        <p:txBody>
          <a:bodyPr/>
          <a:lstStyle>
            <a:lvl1pPr marL="0" indent="0">
              <a:buNone/>
              <a:defRPr/>
            </a:lvl1pPr>
          </a:lstStyle>
          <a:p>
            <a:r>
              <a:rPr lang="en-US" dirty="0"/>
              <a:t>Click icon to add table</a:t>
            </a:r>
            <a:endParaRPr lang="en-GB" dirty="0"/>
          </a:p>
        </p:txBody>
      </p:sp>
      <p:sp>
        <p:nvSpPr>
          <p:cNvPr id="3" name="Title Placeholder 1">
            <a:extLst>
              <a:ext uri="{FF2B5EF4-FFF2-40B4-BE49-F238E27FC236}">
                <a16:creationId xmlns:a16="http://schemas.microsoft.com/office/drawing/2014/main" id="{FBE86F77-8F63-93E4-66C9-FE2496CB1D9E}"/>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79152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 One Title">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BDE711-2F60-F8AC-B7DA-EFF97C206C9D}"/>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5" name="Content Placeholder 12">
            <a:extLst>
              <a:ext uri="{FF2B5EF4-FFF2-40B4-BE49-F238E27FC236}">
                <a16:creationId xmlns:a16="http://schemas.microsoft.com/office/drawing/2014/main" id="{B459BF06-05D7-F36E-7F15-3CC62F57977B}"/>
              </a:ext>
            </a:extLst>
          </p:cNvPr>
          <p:cNvSpPr>
            <a:spLocks noGrp="1"/>
          </p:cNvSpPr>
          <p:nvPr>
            <p:ph sz="quarter" idx="10"/>
          </p:nvPr>
        </p:nvSpPr>
        <p:spPr>
          <a:xfrm>
            <a:off x="348314" y="1419910"/>
            <a:ext cx="5655611"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12">
            <a:extLst>
              <a:ext uri="{FF2B5EF4-FFF2-40B4-BE49-F238E27FC236}">
                <a16:creationId xmlns:a16="http://schemas.microsoft.com/office/drawing/2014/main" id="{2EF11368-C9D4-63F2-75C4-5A0420F34CE9}"/>
              </a:ext>
            </a:extLst>
          </p:cNvPr>
          <p:cNvSpPr>
            <a:spLocks noGrp="1"/>
          </p:cNvSpPr>
          <p:nvPr>
            <p:ph sz="quarter" idx="11"/>
          </p:nvPr>
        </p:nvSpPr>
        <p:spPr>
          <a:xfrm>
            <a:off x="6184900" y="1419910"/>
            <a:ext cx="5655611"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Tree>
    <p:extLst>
      <p:ext uri="{BB962C8B-B14F-4D97-AF65-F5344CB8AC3E}">
        <p14:creationId xmlns:p14="http://schemas.microsoft.com/office/powerpoint/2010/main" val="25366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Two Title">
    <p:spTree>
      <p:nvGrpSpPr>
        <p:cNvPr id="1" name=""/>
        <p:cNvGrpSpPr/>
        <p:nvPr/>
      </p:nvGrpSpPr>
      <p:grpSpPr>
        <a:xfrm>
          <a:off x="0" y="0"/>
          <a:ext cx="0" cy="0"/>
          <a:chOff x="0" y="0"/>
          <a:chExt cx="0" cy="0"/>
        </a:xfrm>
      </p:grpSpPr>
      <p:sp>
        <p:nvSpPr>
          <p:cNvPr id="15" name="Text Placeholder 5">
            <a:extLst>
              <a:ext uri="{FF2B5EF4-FFF2-40B4-BE49-F238E27FC236}">
                <a16:creationId xmlns:a16="http://schemas.microsoft.com/office/drawing/2014/main" id="{490D6FB7-0622-72A4-FE04-61E5048FBCC8}"/>
              </a:ext>
            </a:extLst>
          </p:cNvPr>
          <p:cNvSpPr>
            <a:spLocks noGrp="1"/>
          </p:cNvSpPr>
          <p:nvPr>
            <p:ph type="body" sz="quarter" idx="13"/>
          </p:nvPr>
        </p:nvSpPr>
        <p:spPr>
          <a:xfrm>
            <a:off x="6192494" y="476296"/>
            <a:ext cx="5642319" cy="684000"/>
          </a:xfrm>
          <a:prstGeom prst="rect">
            <a:avLst/>
          </a:prstGeom>
        </p:spPr>
        <p:txBody>
          <a:bodyPr tIns="0"/>
          <a:lstStyle>
            <a:lvl1pPr marL="0" indent="0">
              <a:lnSpc>
                <a:spcPct val="85000"/>
              </a:lnSpc>
              <a:spcBef>
                <a:spcPts val="0"/>
              </a:spcBef>
              <a:buNone/>
              <a:defRPr sz="2800" b="1" spc="-20" baseline="0">
                <a:solidFill>
                  <a:srgbClr val="002244"/>
                </a:solidFill>
                <a:latin typeface="Aleo Medium" pitchFamily="2" charset="0"/>
              </a:defRPr>
            </a:lvl1pPr>
          </a:lstStyle>
          <a:p>
            <a:pPr lvl="0"/>
            <a:r>
              <a:rPr lang="en-US" dirty="0"/>
              <a:t>Click to edit Master text styles</a:t>
            </a:r>
          </a:p>
        </p:txBody>
      </p:sp>
      <p:sp>
        <p:nvSpPr>
          <p:cNvPr id="3" name="Title Placeholder 1">
            <a:extLst>
              <a:ext uri="{FF2B5EF4-FFF2-40B4-BE49-F238E27FC236}">
                <a16:creationId xmlns:a16="http://schemas.microsoft.com/office/drawing/2014/main" id="{711A7A63-A2AC-B922-2701-B56FB7CD4DB0}"/>
              </a:ext>
            </a:extLst>
          </p:cNvPr>
          <p:cNvSpPr>
            <a:spLocks noGrp="1"/>
          </p:cNvSpPr>
          <p:nvPr>
            <p:ph type="title"/>
          </p:nvPr>
        </p:nvSpPr>
        <p:spPr>
          <a:xfrm>
            <a:off x="348314" y="476250"/>
            <a:ext cx="5655611"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12">
            <a:extLst>
              <a:ext uri="{FF2B5EF4-FFF2-40B4-BE49-F238E27FC236}">
                <a16:creationId xmlns:a16="http://schemas.microsoft.com/office/drawing/2014/main" id="{CA803BEC-197C-C066-252E-C664D1F6C873}"/>
              </a:ext>
            </a:extLst>
          </p:cNvPr>
          <p:cNvSpPr>
            <a:spLocks noGrp="1"/>
          </p:cNvSpPr>
          <p:nvPr>
            <p:ph sz="quarter" idx="10"/>
          </p:nvPr>
        </p:nvSpPr>
        <p:spPr>
          <a:xfrm>
            <a:off x="348314" y="1419910"/>
            <a:ext cx="5655611" cy="4572000"/>
          </a:xfrm>
        </p:spPr>
        <p:txBody>
          <a:bodyPr/>
          <a:lstStyle>
            <a:lvl1pPr marL="216000" indent="-216000">
              <a:buClr>
                <a:srgbClr val="003CB2"/>
              </a:buClr>
              <a:buFont typeface="Arial" panose="020B0604020202020204" pitchFamily="34" charset="0"/>
              <a:buChar char="•"/>
              <a:defRPr>
                <a:solidFill>
                  <a:srgbClr val="002244"/>
                </a:solidFill>
              </a:defRPr>
            </a:lvl1pPr>
            <a:lvl2pPr marL="360000" indent="-144000">
              <a:buClr>
                <a:srgbClr val="003CB2"/>
              </a:buClr>
              <a:buFont typeface="Aptos" panose="020B0004020202020204" pitchFamily="34" charset="0"/>
              <a:buChar char="–"/>
              <a:defRPr>
                <a:solidFill>
                  <a:srgbClr val="002244"/>
                </a:solidFill>
              </a:defRPr>
            </a:lvl2pPr>
            <a:lvl3pPr marL="504000" indent="-144000">
              <a:buClr>
                <a:srgbClr val="003CB2"/>
              </a:buClr>
              <a:buFont typeface="Aptos" panose="020B0004020202020204" pitchFamily="34" charset="0"/>
              <a:buChar char="–"/>
              <a:defRPr>
                <a:solidFill>
                  <a:srgbClr val="002244"/>
                </a:solidFill>
              </a:defRPr>
            </a:lvl3pPr>
            <a:lvl4pPr marL="648000" indent="-144000">
              <a:buClr>
                <a:srgbClr val="003CB2"/>
              </a:buClr>
              <a:buFont typeface="Aptos" panose="020B0004020202020204" pitchFamily="34" charset="0"/>
              <a:buChar char="–"/>
              <a:defRPr>
                <a:solidFill>
                  <a:srgbClr val="002244"/>
                </a:solidFill>
              </a:defRPr>
            </a:lvl4pPr>
            <a:lvl5pPr marL="792000" indent="-144000">
              <a:buClr>
                <a:srgbClr val="003CB2"/>
              </a:buClr>
              <a:buFont typeface="Aptos" panose="020B0004020202020204" pitchFamily="34" charset="0"/>
              <a:buChar char="–"/>
              <a:defRPr>
                <a:solidFill>
                  <a:srgbClr val="00224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5" name="Content Placeholder 12">
            <a:extLst>
              <a:ext uri="{FF2B5EF4-FFF2-40B4-BE49-F238E27FC236}">
                <a16:creationId xmlns:a16="http://schemas.microsoft.com/office/drawing/2014/main" id="{DECB1FEA-DEA4-7D23-CA61-D0F1FF2D3515}"/>
              </a:ext>
            </a:extLst>
          </p:cNvPr>
          <p:cNvSpPr>
            <a:spLocks noGrp="1"/>
          </p:cNvSpPr>
          <p:nvPr>
            <p:ph sz="quarter" idx="11"/>
          </p:nvPr>
        </p:nvSpPr>
        <p:spPr>
          <a:xfrm>
            <a:off x="6184900" y="1419910"/>
            <a:ext cx="5658786" cy="4572000"/>
          </a:xfrm>
        </p:spPr>
        <p:txBody>
          <a:bodyPr/>
          <a:lstStyle>
            <a:lvl1pPr marL="216000" indent="-216000">
              <a:buClr>
                <a:srgbClr val="003CB2"/>
              </a:buClr>
              <a:buFont typeface="Arial" panose="020B0604020202020204" pitchFamily="34" charset="0"/>
              <a:buChar char="•"/>
              <a:defRPr>
                <a:solidFill>
                  <a:srgbClr val="002244"/>
                </a:solidFill>
              </a:defRPr>
            </a:lvl1pPr>
            <a:lvl2pPr marL="360000" indent="-144000">
              <a:buClr>
                <a:srgbClr val="003CB2"/>
              </a:buClr>
              <a:buFont typeface="Aptos" panose="020B0004020202020204" pitchFamily="34" charset="0"/>
              <a:buChar char="–"/>
              <a:defRPr>
                <a:solidFill>
                  <a:srgbClr val="002244"/>
                </a:solidFill>
              </a:defRPr>
            </a:lvl2pPr>
            <a:lvl3pPr marL="504000" indent="-144000">
              <a:buClr>
                <a:srgbClr val="003CB2"/>
              </a:buClr>
              <a:buFont typeface="Aptos" panose="020B0004020202020204" pitchFamily="34" charset="0"/>
              <a:buChar char="–"/>
              <a:defRPr>
                <a:solidFill>
                  <a:srgbClr val="002244"/>
                </a:solidFill>
              </a:defRPr>
            </a:lvl3pPr>
            <a:lvl4pPr marL="648000" indent="-144000">
              <a:buClr>
                <a:srgbClr val="003CB2"/>
              </a:buClr>
              <a:buFont typeface="Aptos" panose="020B0004020202020204" pitchFamily="34" charset="0"/>
              <a:buChar char="–"/>
              <a:defRPr>
                <a:solidFill>
                  <a:srgbClr val="002244"/>
                </a:solidFill>
              </a:defRPr>
            </a:lvl4pPr>
            <a:lvl5pPr marL="792000" indent="-144000">
              <a:buClr>
                <a:srgbClr val="003CB2"/>
              </a:buClr>
              <a:buFont typeface="Aptos" panose="020B0004020202020204" pitchFamily="34" charset="0"/>
              <a:buChar char="–"/>
              <a:defRPr>
                <a:solidFill>
                  <a:srgbClr val="00224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Tree>
    <p:extLst>
      <p:ext uri="{BB962C8B-B14F-4D97-AF65-F5344CB8AC3E}">
        <p14:creationId xmlns:p14="http://schemas.microsoft.com/office/powerpoint/2010/main" val="168075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218E144E-8179-09D7-E377-9CDB0F9BECCF}"/>
              </a:ext>
            </a:extLst>
          </p:cNvPr>
          <p:cNvGrpSpPr/>
          <p:nvPr userDrawn="1"/>
        </p:nvGrpSpPr>
        <p:grpSpPr>
          <a:xfrm>
            <a:off x="4409985" y="6270244"/>
            <a:ext cx="2790443" cy="239108"/>
            <a:chOff x="4409985" y="6270244"/>
            <a:chExt cx="2790443" cy="239108"/>
          </a:xfrm>
        </p:grpSpPr>
        <p:sp>
          <p:nvSpPr>
            <p:cNvPr id="14" name="Footer Placeholder 4">
              <a:extLst>
                <a:ext uri="{FF2B5EF4-FFF2-40B4-BE49-F238E27FC236}">
                  <a16:creationId xmlns:a16="http://schemas.microsoft.com/office/drawing/2014/main" id="{315380F7-7905-484A-349D-C1A802BFB563}"/>
                </a:ext>
              </a:extLst>
            </p:cNvPr>
            <p:cNvSpPr txBox="1">
              <a:spLocks/>
            </p:cNvSpPr>
            <p:nvPr userDrawn="1"/>
          </p:nvSpPr>
          <p:spPr>
            <a:xfrm>
              <a:off x="4409985" y="6270244"/>
              <a:ext cx="515440"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a:t>
              </a:r>
              <a:endParaRPr lang="en-GB" dirty="0">
                <a:solidFill>
                  <a:srgbClr val="002244"/>
                </a:solidFill>
                <a:latin typeface="Aptos" panose="020B0004020202020204" pitchFamily="34" charset="0"/>
              </a:endParaRPr>
            </a:p>
          </p:txBody>
        </p:sp>
        <p:sp>
          <p:nvSpPr>
            <p:cNvPr id="15" name="Footer Placeholder 4">
              <a:extLst>
                <a:ext uri="{FF2B5EF4-FFF2-40B4-BE49-F238E27FC236}">
                  <a16:creationId xmlns:a16="http://schemas.microsoft.com/office/drawing/2014/main" id="{1E92475E-82A1-8D33-CD9B-E2A6A48024C9}"/>
                </a:ext>
              </a:extLst>
            </p:cNvPr>
            <p:cNvSpPr txBox="1">
              <a:spLocks/>
            </p:cNvSpPr>
            <p:nvPr userDrawn="1"/>
          </p:nvSpPr>
          <p:spPr>
            <a:xfrm>
              <a:off x="4886818" y="6270244"/>
              <a:ext cx="245964"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A60D9511-4ADB-4B57-ABEE-755A53656209}" type="datetimeyyyy">
                <a:rPr lang="en-GB" smtClean="0">
                  <a:solidFill>
                    <a:srgbClr val="002244"/>
                  </a:solidFill>
                  <a:latin typeface="Aptos" panose="020B0004020202020204" pitchFamily="34" charset="0"/>
                </a:rPr>
                <a:t>2025</a:t>
              </a:fld>
              <a:endParaRPr lang="en-GB" dirty="0">
                <a:solidFill>
                  <a:srgbClr val="002244"/>
                </a:solidFill>
                <a:latin typeface="Aptos" panose="020B0004020202020204" pitchFamily="34" charset="0"/>
              </a:endParaRPr>
            </a:p>
          </p:txBody>
        </p:sp>
        <p:sp>
          <p:nvSpPr>
            <p:cNvPr id="16" name="Footer Placeholder 4">
              <a:extLst>
                <a:ext uri="{FF2B5EF4-FFF2-40B4-BE49-F238E27FC236}">
                  <a16:creationId xmlns:a16="http://schemas.microsoft.com/office/drawing/2014/main" id="{D39FE3F9-CEEF-A261-E182-B83B7C0754F7}"/>
                </a:ext>
              </a:extLst>
            </p:cNvPr>
            <p:cNvSpPr txBox="1">
              <a:spLocks/>
            </p:cNvSpPr>
            <p:nvPr userDrawn="1"/>
          </p:nvSpPr>
          <p:spPr>
            <a:xfrm>
              <a:off x="5105602" y="6270244"/>
              <a:ext cx="2094826"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MY" b="0" i="0" u="none" strike="noStrike" dirty="0">
                  <a:solidFill>
                    <a:srgbClr val="002244"/>
                  </a:solidFill>
                  <a:effectLst/>
                  <a:latin typeface="Aptos" panose="020B0004020202020204" pitchFamily="34" charset="0"/>
                </a:rPr>
                <a:t>TechTarget, Inc. or its subsidiaries. All rights reserved.</a:t>
              </a:r>
              <a:endParaRPr lang="en-GB" dirty="0">
                <a:solidFill>
                  <a:srgbClr val="002244"/>
                </a:solidFill>
                <a:latin typeface="Aptos" panose="020B0004020202020204" pitchFamily="34" charset="0"/>
              </a:endParaRPr>
            </a:p>
          </p:txBody>
        </p:sp>
      </p:grpSp>
      <p:sp>
        <p:nvSpPr>
          <p:cNvPr id="17" name="Slide Number Placeholder 5">
            <a:extLst>
              <a:ext uri="{FF2B5EF4-FFF2-40B4-BE49-F238E27FC236}">
                <a16:creationId xmlns:a16="http://schemas.microsoft.com/office/drawing/2014/main" id="{AF1849B4-428F-3DAD-6BD4-27B3FC35912C}"/>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2244"/>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rgbClr val="002244"/>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002244"/>
              </a:solidFill>
              <a:effectLst/>
              <a:uLnTx/>
              <a:uFillTx/>
              <a:latin typeface="Aptos" panose="020B0004020202020204" pitchFamily="34" charset="0"/>
              <a:ea typeface="+mn-ea"/>
              <a:cs typeface="+mn-cs"/>
            </a:endParaRPr>
          </a:p>
        </p:txBody>
      </p:sp>
      <p:sp>
        <p:nvSpPr>
          <p:cNvPr id="5" name="Title Placeholder 1">
            <a:extLst>
              <a:ext uri="{FF2B5EF4-FFF2-40B4-BE49-F238E27FC236}">
                <a16:creationId xmlns:a16="http://schemas.microsoft.com/office/drawing/2014/main" id="{2B28AB8E-24F9-C9EF-4C75-C5E5393F6B26}"/>
              </a:ext>
            </a:extLst>
          </p:cNvPr>
          <p:cNvSpPr>
            <a:spLocks noGrp="1"/>
          </p:cNvSpPr>
          <p:nvPr>
            <p:ph type="title"/>
          </p:nvPr>
        </p:nvSpPr>
        <p:spPr>
          <a:xfrm>
            <a:off x="341590"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18" name="Text Placeholder 2">
            <a:extLst>
              <a:ext uri="{FF2B5EF4-FFF2-40B4-BE49-F238E27FC236}">
                <a16:creationId xmlns:a16="http://schemas.microsoft.com/office/drawing/2014/main" id="{8118A8F2-1C62-7D57-40F2-10DD5735E8ED}"/>
              </a:ext>
            </a:extLst>
          </p:cNvPr>
          <p:cNvSpPr>
            <a:spLocks noGrp="1"/>
          </p:cNvSpPr>
          <p:nvPr>
            <p:ph type="body" idx="1"/>
          </p:nvPr>
        </p:nvSpPr>
        <p:spPr>
          <a:xfrm>
            <a:off x="341590" y="1418899"/>
            <a:ext cx="11480800" cy="4553457"/>
          </a:xfrm>
          <a:prstGeom prst="rect">
            <a:avLst/>
          </a:prstGeom>
        </p:spPr>
        <p:txBody>
          <a:bodyPr vert="horz" lIns="0" tIns="7200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ext Placeholder 15" descr="HeaderReportName">
            <a:extLst>
              <a:ext uri="{FF2B5EF4-FFF2-40B4-BE49-F238E27FC236}">
                <a16:creationId xmlns:a16="http://schemas.microsoft.com/office/drawing/2014/main" id="{36133F42-727B-3EB7-56DC-E26A1AD0D3AA}"/>
              </a:ext>
            </a:extLst>
          </p:cNvPr>
          <p:cNvSpPr txBox="1">
            <a:spLocks/>
          </p:cNvSpPr>
          <p:nvPr userDrawn="1"/>
        </p:nvSpPr>
        <p:spPr>
          <a:xfrm>
            <a:off x="6625087" y="104242"/>
            <a:ext cx="5192263" cy="267766"/>
          </a:xfrm>
          <a:prstGeom prst="rect">
            <a:avLst/>
          </a:prstGeom>
        </p:spPr>
        <p:txBody>
          <a:bodyPr wrap="square" rIns="0" anchor="ctr">
            <a:spAutoFit/>
          </a:bodyPr>
          <a:lstStyle>
            <a:lvl1pPr marL="0" indent="0" algn="l" defTabSz="914400" rtl="0" eaLnBrk="1" latinLnBrk="0" hangingPunct="1">
              <a:lnSpc>
                <a:spcPct val="95000"/>
              </a:lnSpc>
              <a:spcBef>
                <a:spcPts val="300"/>
              </a:spcBef>
              <a:spcAft>
                <a:spcPts val="400"/>
              </a:spcAft>
              <a:buClr>
                <a:schemeClr val="accent1"/>
              </a:buClr>
              <a:buFont typeface="Calibri" panose="020F0502020204030204" pitchFamily="34" charset="0"/>
              <a:buNone/>
              <a:defRPr lang="en-US" sz="1400" b="1" kern="1200" dirty="0" smtClean="0">
                <a:solidFill>
                  <a:schemeClr val="accent2"/>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2pPr>
            <a:lvl3pPr marL="504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3pPr>
            <a:lvl4pPr marL="648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4pPr>
            <a:lvl5pPr marL="792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200" b="0" dirty="0">
                <a:solidFill>
                  <a:srgbClr val="28B4FF"/>
                </a:solidFill>
              </a:rPr>
              <a:t>Smartphone Need-To-Know – July 2025 | July 2025</a:t>
            </a:r>
            <a:endParaRPr lang="en-GB" sz="1200" b="0" dirty="0">
              <a:solidFill>
                <a:srgbClr val="28B4FF"/>
              </a:solidFill>
            </a:endParaRPr>
          </a:p>
        </p:txBody>
      </p:sp>
      <p:pic>
        <p:nvPicPr>
          <p:cNvPr id="3" name="Picture 2">
            <a:extLst>
              <a:ext uri="{FF2B5EF4-FFF2-40B4-BE49-F238E27FC236}">
                <a16:creationId xmlns:a16="http://schemas.microsoft.com/office/drawing/2014/main" id="{6D3412FF-3C79-F1AC-BEA1-5B19A55F95E1}"/>
              </a:ext>
            </a:extLst>
          </p:cNvPr>
          <p:cNvPicPr>
            <a:picLocks noChangeAspect="1"/>
          </p:cNvPicPr>
          <p:nvPr userDrawn="1"/>
        </p:nvPicPr>
        <p:blipFill>
          <a:blip r:embed="rId27"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20" name="Straight Connector 19">
            <a:extLst>
              <a:ext uri="{FF2B5EF4-FFF2-40B4-BE49-F238E27FC236}">
                <a16:creationId xmlns:a16="http://schemas.microsoft.com/office/drawing/2014/main" id="{B12520F5-0F3D-5A67-3FAA-7A3EFD07D3F7}"/>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116706"/>
      </p:ext>
    </p:extLst>
  </p:cSld>
  <p:clrMap bg1="lt1" tx1="dk1" bg2="lt2" tx2="dk2" accent1="accent1" accent2="accent2" accent3="accent3" accent4="accent4" accent5="accent5" accent6="accent6" hlink="hlink" folHlink="folHlink"/>
  <p:sldLayoutIdLst>
    <p:sldLayoutId id="2147484084" r:id="rId1"/>
    <p:sldLayoutId id="2147484082"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 id="2147484065" r:id="rId12"/>
    <p:sldLayoutId id="2147484066" r:id="rId13"/>
    <p:sldLayoutId id="2147484067" r:id="rId14"/>
    <p:sldLayoutId id="2147484068" r:id="rId15"/>
    <p:sldLayoutId id="2147484069" r:id="rId16"/>
    <p:sldLayoutId id="2147484070" r:id="rId17"/>
    <p:sldLayoutId id="2147484071" r:id="rId18"/>
    <p:sldLayoutId id="2147484072" r:id="rId19"/>
    <p:sldLayoutId id="2147484073" r:id="rId20"/>
    <p:sldLayoutId id="2147484074" r:id="rId21"/>
    <p:sldLayoutId id="2147484083" r:id="rId22"/>
    <p:sldLayoutId id="2147484081" r:id="rId23"/>
    <p:sldLayoutId id="2147484077" r:id="rId24"/>
    <p:sldLayoutId id="2147484086" r:id="rId25"/>
  </p:sldLayoutIdLst>
  <p:hf sldNum="0" hdr="0" ftr="0"/>
  <p:txStyles>
    <p:titleStyle>
      <a:lvl1pPr algn="l" defTabSz="914400" rtl="0" eaLnBrk="1" latinLnBrk="0" hangingPunct="1">
        <a:lnSpc>
          <a:spcPct val="85000"/>
        </a:lnSpc>
        <a:spcBef>
          <a:spcPct val="0"/>
        </a:spcBef>
        <a:buNone/>
        <a:defRPr sz="2800" b="0" kern="1200">
          <a:solidFill>
            <a:srgbClr val="002244"/>
          </a:solidFill>
          <a:latin typeface="Aleo Medium" pitchFamily="2" charset="0"/>
          <a:ea typeface="+mj-ea"/>
          <a:cs typeface="Aharoni" panose="02010803020104030203" pitchFamily="2" charset="-79"/>
        </a:defRPr>
      </a:lvl1pPr>
    </p:titleStyle>
    <p:body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731">
          <p15:clr>
            <a:srgbClr val="F26B43"/>
          </p15:clr>
        </p15:guide>
        <p15:guide id="3" pos="3885" userDrawn="1">
          <p15:clr>
            <a:srgbClr val="F26B43"/>
          </p15:clr>
        </p15:guide>
        <p15:guide id="4" pos="3782">
          <p15:clr>
            <a:srgbClr val="F26B43"/>
          </p15:clr>
        </p15:guide>
        <p15:guide id="5" pos="5007">
          <p15:clr>
            <a:srgbClr val="F26B43"/>
          </p15:clr>
        </p15:guide>
        <p15:guide id="6" pos="5121">
          <p15:clr>
            <a:srgbClr val="F26B43"/>
          </p15:clr>
        </p15:guide>
        <p15:guide id="7" pos="6231">
          <p15:clr>
            <a:srgbClr val="F26B43"/>
          </p15:clr>
        </p15:guide>
        <p15:guide id="8" pos="6344">
          <p15:clr>
            <a:srgbClr val="F26B43"/>
          </p15:clr>
        </p15:guide>
        <p15:guide id="9" pos="7446" userDrawn="1">
          <p15:clr>
            <a:srgbClr val="F26B43"/>
          </p15:clr>
        </p15:guide>
        <p15:guide id="10" pos="2670">
          <p15:clr>
            <a:srgbClr val="F26B43"/>
          </p15:clr>
        </p15:guide>
        <p15:guide id="11" pos="2556">
          <p15:clr>
            <a:srgbClr val="F26B43"/>
          </p15:clr>
        </p15:guide>
        <p15:guide id="12" pos="1445">
          <p15:clr>
            <a:srgbClr val="F26B43"/>
          </p15:clr>
        </p15:guide>
        <p15:guide id="13" pos="1331">
          <p15:clr>
            <a:srgbClr val="F26B43"/>
          </p15:clr>
        </p15:guide>
        <p15:guide id="14" pos="212">
          <p15:clr>
            <a:srgbClr val="F26B43"/>
          </p15:clr>
        </p15:guide>
        <p15:guide id="15" orient="horz" pos="3778">
          <p15:clr>
            <a:srgbClr val="F26B43"/>
          </p15:clr>
        </p15:guide>
        <p15:guide id="16" orient="horz" pos="292">
          <p15:clr>
            <a:srgbClr val="F26B43"/>
          </p15:clr>
        </p15:guide>
        <p15:guide id="17" orient="horz" pos="890">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askananalyst@omdi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86A6-3AAB-80EE-4FC4-BA867ED31CA4}"/>
              </a:ext>
            </a:extLst>
          </p:cNvPr>
          <p:cNvSpPr>
            <a:spLocks noGrp="1"/>
          </p:cNvSpPr>
          <p:nvPr>
            <p:ph type="title"/>
          </p:nvPr>
        </p:nvSpPr>
        <p:spPr>
          <a:xfrm>
            <a:off x="356401" y="1843203"/>
            <a:ext cx="7592412" cy="2908804"/>
          </a:xfrm>
        </p:spPr>
        <p:txBody>
          <a:bodyPr/>
          <a:lstStyle/>
          <a:p>
            <a:r>
              <a:rPr lang="en-US" dirty="0"/>
              <a:t>Smartphone Need-To-Know – July 2025</a:t>
            </a:r>
          </a:p>
        </p:txBody>
      </p:sp>
      <p:sp>
        <p:nvSpPr>
          <p:cNvPr id="3" name="Text Placeholder 2">
            <a:extLst>
              <a:ext uri="{FF2B5EF4-FFF2-40B4-BE49-F238E27FC236}">
                <a16:creationId xmlns:a16="http://schemas.microsoft.com/office/drawing/2014/main" id="{08513AB3-9EC9-C2C7-D51D-0994ACA536BB}"/>
              </a:ext>
            </a:extLst>
          </p:cNvPr>
          <p:cNvSpPr>
            <a:spLocks noGrp="1"/>
          </p:cNvSpPr>
          <p:nvPr>
            <p:ph type="body" sz="quarter" idx="12"/>
          </p:nvPr>
        </p:nvSpPr>
        <p:spPr>
          <a:xfrm>
            <a:off x="355600" y="4752007"/>
            <a:ext cx="3329940" cy="1765228"/>
          </a:xfrm>
        </p:spPr>
        <p:txBody>
          <a:bodyPr/>
          <a:lstStyle/>
          <a:p>
            <a:pPr marL="0" indent="0">
              <a:buNone/>
            </a:pPr>
            <a:r>
              <a:rPr lang="en-US" dirty="0"/>
              <a:t>Jusy Hong, Senior Research Manager, Components &amp; Devices – Mobile Handsets</a:t>
            </a:r>
          </a:p>
          <a:p>
            <a:pPr marL="0" indent="0">
              <a:buNone/>
            </a:pPr>
            <a:r>
              <a:rPr lang="en-US" dirty="0"/>
              <a:t>Zaker Li, Principal Analyst, Components &amp; Devices – Mobile Handsets</a:t>
            </a:r>
          </a:p>
          <a:p>
            <a:pPr marL="0" indent="0">
              <a:buNone/>
            </a:pPr>
            <a:r>
              <a:rPr lang="en-US" dirty="0"/>
              <a:t>Aaron West, Senior Analyst, Components &amp; Devices – Mobile Handsets</a:t>
            </a:r>
          </a:p>
          <a:p>
            <a:pPr marL="0" indent="0">
              <a:buNone/>
            </a:pPr>
            <a:r>
              <a:rPr lang="en-US" dirty="0">
                <a:hlinkClick r:id="rId2"/>
              </a:rPr>
              <a:t>askananalyst@omdia.com</a:t>
            </a:r>
            <a:endParaRPr lang="en-US" dirty="0"/>
          </a:p>
        </p:txBody>
      </p:sp>
    </p:spTree>
    <p:extLst>
      <p:ext uri="{BB962C8B-B14F-4D97-AF65-F5344CB8AC3E}">
        <p14:creationId xmlns:p14="http://schemas.microsoft.com/office/powerpoint/2010/main" val="17457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FAA02-70B5-6AC0-23D8-DCC16A859E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4F742-8FDC-EFEF-B6A8-275A6253883E}"/>
              </a:ext>
            </a:extLst>
          </p:cNvPr>
          <p:cNvSpPr>
            <a:spLocks noGrp="1"/>
          </p:cNvSpPr>
          <p:nvPr>
            <p:ph type="title"/>
          </p:nvPr>
        </p:nvSpPr>
        <p:spPr>
          <a:xfrm>
            <a:off x="338139" y="1268083"/>
            <a:ext cx="9436482" cy="3051137"/>
          </a:xfrm>
        </p:spPr>
        <p:txBody>
          <a:bodyPr/>
          <a:lstStyle/>
          <a:p>
            <a:r>
              <a:rPr lang="en-GB" sz="2800" noProof="0" dirty="0"/>
              <a:t>“The US smartphone market is currently incredibly difficult for small- to medium-sized vendors to operate within. More than 90% of shipments comes from just three brands: Apple, Samsung, and Motorola. This lack of consumer demand combines with strict requirements from carriers and a regulatory environment </a:t>
            </a:r>
            <a:r>
              <a:rPr lang="en-GB" sz="2800" dirty="0"/>
              <a:t>that is </a:t>
            </a:r>
            <a:r>
              <a:rPr lang="en-GB" sz="2800" noProof="0" dirty="0"/>
              <a:t>hostile to investment, with many fearing sanctions and limited patent access, for a perfect storm against new smartphone business.” </a:t>
            </a:r>
            <a:endParaRPr lang="en-US" sz="2800" dirty="0"/>
          </a:p>
        </p:txBody>
      </p:sp>
      <p:sp>
        <p:nvSpPr>
          <p:cNvPr id="3" name="Text Placeholder 2">
            <a:extLst>
              <a:ext uri="{FF2B5EF4-FFF2-40B4-BE49-F238E27FC236}">
                <a16:creationId xmlns:a16="http://schemas.microsoft.com/office/drawing/2014/main" id="{1F5086F6-C44B-DA38-C449-49D1F754F6E1}"/>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Aaron West</a:t>
            </a:r>
          </a:p>
          <a:p>
            <a:pPr marL="0" indent="0">
              <a:buFont typeface="Arial" panose="020B0604020202020204" pitchFamily="34" charset="0"/>
              <a:buNone/>
            </a:pPr>
            <a:r>
              <a:rPr lang="en-US" sz="1800" dirty="0"/>
              <a:t>Senior Analyst</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1532288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5F89A0-B580-B367-78E0-3C35496FAEFB}"/>
              </a:ext>
            </a:extLst>
          </p:cNvPr>
          <p:cNvSpPr>
            <a:spLocks noGrp="1"/>
          </p:cNvSpPr>
          <p:nvPr>
            <p:ph sz="quarter" idx="10"/>
          </p:nvPr>
        </p:nvSpPr>
        <p:spPr/>
        <p:txBody>
          <a:bodyPr/>
          <a:lstStyle/>
          <a:p>
            <a:pPr marL="0" indent="0">
              <a:buNone/>
            </a:pPr>
            <a:r>
              <a:rPr lang="en-GB" b="1" dirty="0"/>
              <a:t>Author</a:t>
            </a:r>
            <a:br>
              <a:rPr lang="en-GB" b="1" dirty="0"/>
            </a:br>
            <a:r>
              <a:rPr lang="en-GB" dirty="0"/>
              <a:t>Jusy Hong, Senior Research Manager, Components &amp; Devices – Wireless Devices</a:t>
            </a:r>
          </a:p>
          <a:p>
            <a:pPr marL="0" indent="0">
              <a:buNone/>
            </a:pPr>
            <a:r>
              <a:rPr lang="en-GB" dirty="0"/>
              <a:t>Zaker Li, Principal Analyst, Components &amp; Devices – Mobile Handsets</a:t>
            </a:r>
          </a:p>
          <a:p>
            <a:pPr marL="0" indent="0">
              <a:lnSpc>
                <a:spcPct val="100000"/>
              </a:lnSpc>
              <a:spcBef>
                <a:spcPts val="0"/>
              </a:spcBef>
              <a:spcAft>
                <a:spcPts val="0"/>
              </a:spcAft>
              <a:buNone/>
            </a:pPr>
            <a:r>
              <a:rPr lang="en-GB" dirty="0"/>
              <a:t>Aaron West, Senior Analyst, Components &amp; Devices – Mobile Handsets</a:t>
            </a:r>
          </a:p>
          <a:p>
            <a:pPr marL="0" indent="0">
              <a:lnSpc>
                <a:spcPct val="100000"/>
              </a:lnSpc>
              <a:spcBef>
                <a:spcPts val="0"/>
              </a:spcBef>
              <a:spcAft>
                <a:spcPts val="0"/>
              </a:spcAft>
              <a:buNone/>
            </a:pPr>
            <a:br>
              <a:rPr lang="en-GB" dirty="0"/>
            </a:br>
            <a:r>
              <a:rPr lang="en-GB" u="sng" dirty="0">
                <a:solidFill>
                  <a:schemeClr val="accent1"/>
                </a:solidFill>
              </a:rPr>
              <a:t>askananalyst@omdia.com</a:t>
            </a:r>
          </a:p>
          <a:p>
            <a:pPr marL="0" indent="0">
              <a:buNone/>
            </a:pPr>
            <a:endParaRPr lang="en-MY" dirty="0"/>
          </a:p>
        </p:txBody>
      </p:sp>
      <p:sp>
        <p:nvSpPr>
          <p:cNvPr id="2" name="Title 1">
            <a:extLst>
              <a:ext uri="{FF2B5EF4-FFF2-40B4-BE49-F238E27FC236}">
                <a16:creationId xmlns:a16="http://schemas.microsoft.com/office/drawing/2014/main" id="{8279D411-A44B-ECF6-52C0-E3D180A3F25A}"/>
              </a:ext>
            </a:extLst>
          </p:cNvPr>
          <p:cNvSpPr>
            <a:spLocks noGrp="1"/>
          </p:cNvSpPr>
          <p:nvPr>
            <p:ph type="title"/>
          </p:nvPr>
        </p:nvSpPr>
        <p:spPr/>
        <p:txBody>
          <a:bodyPr/>
          <a:lstStyle/>
          <a:p>
            <a:r>
              <a:rPr lang="en-GB" dirty="0"/>
              <a:t>Appendix</a:t>
            </a:r>
            <a:endParaRPr lang="en-MY" dirty="0"/>
          </a:p>
        </p:txBody>
      </p:sp>
    </p:spTree>
    <p:extLst>
      <p:ext uri="{BB962C8B-B14F-4D97-AF65-F5344CB8AC3E}">
        <p14:creationId xmlns:p14="http://schemas.microsoft.com/office/powerpoint/2010/main" val="3735174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A5FB65-E948-AAD8-17F5-39717B8222BE}"/>
              </a:ext>
            </a:extLst>
          </p:cNvPr>
          <p:cNvSpPr>
            <a:spLocks noGrp="1"/>
          </p:cNvSpPr>
          <p:nvPr>
            <p:ph sz="quarter" idx="10"/>
          </p:nvPr>
        </p:nvSpPr>
        <p:spPr/>
        <p:txBody>
          <a:bodyPr/>
          <a:lstStyle/>
          <a:p>
            <a:pPr marL="0" indent="0">
              <a:buNone/>
            </a:pPr>
            <a:r>
              <a:rPr lang="en-GB" b="1" dirty="0"/>
              <a:t>Omdia Consulting</a:t>
            </a:r>
          </a:p>
          <a:p>
            <a:pPr marL="0" indent="0">
              <a:buNone/>
            </a:pPr>
            <a:r>
              <a:rPr lang="en-GB" dirty="0"/>
              <a:t>We hope that this analysis will help you make informed and imaginative business decisions. If you have further requirements, Omdia’s consulting team may be able to help you. For more information about Omdia’s consulting capabilities, please contact us directly at consulting@omdia.com.</a:t>
            </a:r>
          </a:p>
          <a:p>
            <a:pPr marL="0" indent="0">
              <a:buNone/>
            </a:pPr>
            <a:endParaRPr lang="en-GB" dirty="0"/>
          </a:p>
          <a:p>
            <a:pPr marL="0" indent="0">
              <a:buNone/>
            </a:pPr>
            <a:r>
              <a:rPr lang="en-GB" b="1" dirty="0"/>
              <a:t>Citation Policy</a:t>
            </a:r>
          </a:p>
          <a:p>
            <a:pPr marL="0" indent="0">
              <a:buNone/>
            </a:pPr>
            <a:r>
              <a:rPr lang="en-GB" dirty="0"/>
              <a:t>Request external citation and usage of Omdia research and data via citations@omdia.com.</a:t>
            </a:r>
          </a:p>
        </p:txBody>
      </p:sp>
      <p:sp>
        <p:nvSpPr>
          <p:cNvPr id="2" name="Title 1">
            <a:extLst>
              <a:ext uri="{FF2B5EF4-FFF2-40B4-BE49-F238E27FC236}">
                <a16:creationId xmlns:a16="http://schemas.microsoft.com/office/drawing/2014/main" id="{36A9136F-6CFD-33AB-D7B2-D08C4222A27D}"/>
              </a:ext>
            </a:extLst>
          </p:cNvPr>
          <p:cNvSpPr>
            <a:spLocks noGrp="1"/>
          </p:cNvSpPr>
          <p:nvPr>
            <p:ph type="title"/>
          </p:nvPr>
        </p:nvSpPr>
        <p:spPr/>
        <p:txBody>
          <a:bodyPr/>
          <a:lstStyle/>
          <a:p>
            <a:r>
              <a:rPr lang="en-GB" dirty="0"/>
              <a:t>Appendix</a:t>
            </a:r>
            <a:endParaRPr lang="en-MY" dirty="0"/>
          </a:p>
        </p:txBody>
      </p:sp>
    </p:spTree>
    <p:extLst>
      <p:ext uri="{BB962C8B-B14F-4D97-AF65-F5344CB8AC3E}">
        <p14:creationId xmlns:p14="http://schemas.microsoft.com/office/powerpoint/2010/main" val="3587858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97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27F1-3F69-6287-ABE6-F30D035E72A9}"/>
              </a:ext>
            </a:extLst>
          </p:cNvPr>
          <p:cNvSpPr>
            <a:spLocks noGrp="1"/>
          </p:cNvSpPr>
          <p:nvPr>
            <p:ph type="title"/>
          </p:nvPr>
        </p:nvSpPr>
        <p:spPr/>
        <p:txBody>
          <a:bodyPr/>
          <a:lstStyle/>
          <a:p>
            <a:r>
              <a:rPr lang="en-MY" dirty="0"/>
              <a:t>Contents</a:t>
            </a:r>
          </a:p>
        </p:txBody>
      </p:sp>
      <p:sp>
        <p:nvSpPr>
          <p:cNvPr id="3" name="Text Placeholder 2">
            <a:extLst>
              <a:ext uri="{FF2B5EF4-FFF2-40B4-BE49-F238E27FC236}">
                <a16:creationId xmlns:a16="http://schemas.microsoft.com/office/drawing/2014/main" id="{F87CC1EB-AA55-CEFB-3C2F-6C92839B2910}"/>
              </a:ext>
            </a:extLst>
          </p:cNvPr>
          <p:cNvSpPr>
            <a:spLocks noGrp="1"/>
          </p:cNvSpPr>
          <p:nvPr>
            <p:ph type="body" sz="quarter" idx="13"/>
          </p:nvPr>
        </p:nvSpPr>
        <p:spPr/>
        <p:txBody>
          <a:bodyPr/>
          <a:lstStyle/>
          <a:p>
            <a:pPr lvl="0"/>
            <a:r>
              <a:rPr lang="en-GB" b="0" dirty="0"/>
              <a:t>Worldwide smartphone shipments marginally down in </a:t>
            </a:r>
            <a:r>
              <a:rPr lang="en-GB" dirty="0"/>
              <a:t>2Q</a:t>
            </a:r>
            <a:r>
              <a:rPr lang="en-GB" b="0" dirty="0"/>
              <a:t>25 as uncertainties mount						3</a:t>
            </a:r>
          </a:p>
          <a:p>
            <a:pPr lvl="0"/>
            <a:r>
              <a:rPr lang="en-GB" b="0" dirty="0"/>
              <a:t>Samsung launches new foldables, introducing a new cheaper FE version of the Z Flip7						5</a:t>
            </a:r>
          </a:p>
          <a:p>
            <a:pPr lvl="0"/>
            <a:r>
              <a:rPr lang="en-GB" b="0" dirty="0"/>
              <a:t>The new Nothing Phone (3) targets the premium segment and flagships for the first time						7</a:t>
            </a:r>
          </a:p>
          <a:p>
            <a:pPr lvl="0"/>
            <a:r>
              <a:rPr lang="en-GB" b="0" dirty="0"/>
              <a:t>HMD announces plan to “scale back” its US business, as many vendors evaluate the cost of continuing business in the US				9</a:t>
            </a:r>
          </a:p>
        </p:txBody>
      </p:sp>
    </p:spTree>
    <p:extLst>
      <p:ext uri="{BB962C8B-B14F-4D97-AF65-F5344CB8AC3E}">
        <p14:creationId xmlns:p14="http://schemas.microsoft.com/office/powerpoint/2010/main" val="243704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12079-24C7-94BA-7282-B6A87C9125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779589F-68B4-AD3D-E903-A484043B38E3}"/>
              </a:ext>
            </a:extLst>
          </p:cNvPr>
          <p:cNvSpPr>
            <a:spLocks noGrp="1"/>
          </p:cNvSpPr>
          <p:nvPr>
            <p:ph type="title"/>
          </p:nvPr>
        </p:nvSpPr>
        <p:spPr>
          <a:xfrm>
            <a:off x="348314" y="476250"/>
            <a:ext cx="11480800" cy="684214"/>
          </a:xfrm>
        </p:spPr>
        <p:txBody>
          <a:bodyPr anchor="t">
            <a:noAutofit/>
          </a:bodyPr>
          <a:lstStyle/>
          <a:p>
            <a:r>
              <a:rPr lang="en-GB" sz="2800" noProof="0" dirty="0"/>
              <a:t>Worldwide smartphone shipments marginally down in </a:t>
            </a:r>
            <a:r>
              <a:rPr lang="en-GB" dirty="0"/>
              <a:t>2Q</a:t>
            </a:r>
            <a:r>
              <a:rPr lang="en-GB" sz="2800" noProof="0" dirty="0"/>
              <a:t>25 as uncertainties mount</a:t>
            </a:r>
            <a:endParaRPr lang="en-US" noProof="0" dirty="0"/>
          </a:p>
        </p:txBody>
      </p:sp>
      <p:sp>
        <p:nvSpPr>
          <p:cNvPr id="3" name="Content Placeholder 2">
            <a:extLst>
              <a:ext uri="{FF2B5EF4-FFF2-40B4-BE49-F238E27FC236}">
                <a16:creationId xmlns:a16="http://schemas.microsoft.com/office/drawing/2014/main" id="{894AAB3A-6504-58FF-CEED-307968A01A86}"/>
              </a:ext>
            </a:extLst>
          </p:cNvPr>
          <p:cNvSpPr>
            <a:spLocks noGrp="1"/>
          </p:cNvSpPr>
          <p:nvPr>
            <p:ph sz="quarter" idx="10"/>
          </p:nvPr>
        </p:nvSpPr>
        <p:spPr>
          <a:xfrm>
            <a:off x="348314" y="1471196"/>
            <a:ext cx="5376211" cy="4572000"/>
          </a:xfrm>
        </p:spPr>
        <p:txBody>
          <a:bodyPr>
            <a:noAutofit/>
          </a:bodyPr>
          <a:lstStyle/>
          <a:p>
            <a:r>
              <a:rPr lang="en-GB" noProof="0" dirty="0"/>
              <a:t>The latest research reveals that the global smartphone market marginally declined in 2Q25, marking the industry’s first decline in six quarters.</a:t>
            </a:r>
          </a:p>
          <a:p>
            <a:r>
              <a:rPr lang="en-GB" noProof="0" dirty="0"/>
              <a:t>The marginal shipment drop reflects stable vendor performances against a backdrop of cautious consumer sentiment and increasing uncertainties and volatility in the global macroeconomic environment.</a:t>
            </a:r>
          </a:p>
          <a:p>
            <a:r>
              <a:rPr lang="en-GB" noProof="0" dirty="0"/>
              <a:t>Samsung successfully defended its leading position in 2Q, claiming a 19% market share, predominantly thanks to its Galaxy A series. This is an increase of 3% on the previous year.</a:t>
            </a:r>
          </a:p>
          <a:p>
            <a:r>
              <a:rPr lang="en-GB" noProof="0" dirty="0"/>
              <a:t>Apple finished second with a 16% market share, down 2%, while Xiaomi had a stable quarter with a 15% market share and a flat shipment volume change year-on-year. </a:t>
            </a:r>
          </a:p>
          <a:p>
            <a:r>
              <a:rPr lang="en-GB" noProof="0" dirty="0"/>
              <a:t>vivo and TRANSSION completed the top five, with vivo growing a slight 1% from the previous year and Transsion brands Infinix, Tecno, and iTel collectively decreasing 2%. Each has an overall market share of 9%. </a:t>
            </a:r>
          </a:p>
        </p:txBody>
      </p:sp>
      <p:sp>
        <p:nvSpPr>
          <p:cNvPr id="8" name="TextBox 7">
            <a:extLst>
              <a:ext uri="{FF2B5EF4-FFF2-40B4-BE49-F238E27FC236}">
                <a16:creationId xmlns:a16="http://schemas.microsoft.com/office/drawing/2014/main" id="{82239D85-CA39-8CD0-0F83-764C02449C02}"/>
              </a:ext>
            </a:extLst>
          </p:cNvPr>
          <p:cNvSpPr txBox="1"/>
          <p:nvPr/>
        </p:nvSpPr>
        <p:spPr>
          <a:xfrm>
            <a:off x="6088714" y="5323373"/>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S</a:t>
            </a:r>
            <a:r>
              <a:rPr lang="en-US" sz="800" noProof="0" dirty="0">
                <a:solidFill>
                  <a:srgbClr val="000000"/>
                </a:solidFill>
                <a:latin typeface="Calibri" panose="020F0502020204030204" pitchFamily="34" charset="0"/>
              </a:rPr>
              <a:t>ource: Omdia</a:t>
            </a:r>
            <a:endParaRPr lang="en-US" noProof="0" dirty="0"/>
          </a:p>
        </p:txBody>
      </p:sp>
      <p:sp>
        <p:nvSpPr>
          <p:cNvPr id="9" name="TextBox 8">
            <a:extLst>
              <a:ext uri="{FF2B5EF4-FFF2-40B4-BE49-F238E27FC236}">
                <a16:creationId xmlns:a16="http://schemas.microsoft.com/office/drawing/2014/main" id="{157D167E-A588-4F64-0F1E-1B586C245CFA}"/>
              </a:ext>
            </a:extLst>
          </p:cNvPr>
          <p:cNvSpPr txBox="1"/>
          <p:nvPr/>
        </p:nvSpPr>
        <p:spPr>
          <a:xfrm>
            <a:off x="6056559" y="1467841"/>
            <a:ext cx="5307674" cy="307777"/>
          </a:xfrm>
          <a:prstGeom prst="rect">
            <a:avLst/>
          </a:prstGeom>
          <a:noFill/>
          <a:effectLst/>
        </p:spPr>
        <p:txBody>
          <a:bodyPr wrap="square">
            <a:spAutoFit/>
          </a:bodyPr>
          <a:lstStyle/>
          <a:p>
            <a:r>
              <a:rPr lang="en-US" sz="1400" b="1" noProof="0" dirty="0"/>
              <a:t>Worldwide preliminary survey results</a:t>
            </a:r>
          </a:p>
        </p:txBody>
      </p:sp>
      <p:pic>
        <p:nvPicPr>
          <p:cNvPr id="2" name="Picture 1">
            <a:extLst>
              <a:ext uri="{FF2B5EF4-FFF2-40B4-BE49-F238E27FC236}">
                <a16:creationId xmlns:a16="http://schemas.microsoft.com/office/drawing/2014/main" id="{881C498D-42CD-BD0E-D069-0C89E477583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10572" y="2011393"/>
            <a:ext cx="5733114" cy="3224877"/>
          </a:xfrm>
          <a:prstGeom prst="rect">
            <a:avLst/>
          </a:prstGeom>
        </p:spPr>
      </p:pic>
      <p:sp>
        <p:nvSpPr>
          <p:cNvPr id="4" name="txtboxInfographicCopyright">
            <a:extLst>
              <a:ext uri="{FF2B5EF4-FFF2-40B4-BE49-F238E27FC236}">
                <a16:creationId xmlns:a16="http://schemas.microsoft.com/office/drawing/2014/main" id="{576F94C9-56AC-ED19-F5FA-BFEF2F98EEC8}"/>
              </a:ext>
            </a:extLst>
          </p:cNvPr>
          <p:cNvSpPr txBox="1"/>
          <p:nvPr/>
        </p:nvSpPr>
        <p:spPr>
          <a:xfrm>
            <a:off x="10884780" y="5214110"/>
            <a:ext cx="958906" cy="293736"/>
          </a:xfrm>
          <a:prstGeom prst="rect">
            <a:avLst/>
          </a:prstGeom>
          <a:noFill/>
        </p:spPr>
        <p:txBody>
          <a:bodyPr wrap="none" lIns="0" tIns="0" rIns="0" bIns="0" rtlCol="0" anchor="b">
            <a:no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algn="r"/>
            <a:r>
              <a:rPr lang="en-US" sz="800" dirty="0"/>
              <a:t>© 2025 Omdia</a:t>
            </a:r>
          </a:p>
        </p:txBody>
      </p:sp>
    </p:spTree>
    <p:extLst>
      <p:ext uri="{BB962C8B-B14F-4D97-AF65-F5344CB8AC3E}">
        <p14:creationId xmlns:p14="http://schemas.microsoft.com/office/powerpoint/2010/main" val="341520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A226E-70C4-6362-1DF8-E8286715AD5B}"/>
              </a:ext>
            </a:extLst>
          </p:cNvPr>
          <p:cNvSpPr>
            <a:spLocks noGrp="1"/>
          </p:cNvSpPr>
          <p:nvPr>
            <p:ph type="title"/>
          </p:nvPr>
        </p:nvSpPr>
        <p:spPr>
          <a:xfrm>
            <a:off x="338139" y="1814946"/>
            <a:ext cx="9436482" cy="2504274"/>
          </a:xfrm>
        </p:spPr>
        <p:txBody>
          <a:bodyPr/>
          <a:lstStyle/>
          <a:p>
            <a:r>
              <a:rPr lang="en-US" sz="2800" noProof="0" dirty="0"/>
              <a:t>“</a:t>
            </a:r>
            <a:r>
              <a:rPr lang="en-GB" sz="2800" noProof="0" dirty="0"/>
              <a:t>Many consumers who delayed purchases in the first half of 2025 are anticipated to buy during the major shopping festivals and events toward the end of the year. Effective pricing and clever promotions are as important as ever for vendor success, as shown by Huawei’s and Apple’s reception during China’s 618 shopping festival in May.</a:t>
            </a:r>
            <a:r>
              <a:rPr lang="en-US" sz="2800" noProof="0" dirty="0"/>
              <a:t>”</a:t>
            </a:r>
            <a:endParaRPr lang="en-US" sz="2800" dirty="0"/>
          </a:p>
        </p:txBody>
      </p:sp>
      <p:sp>
        <p:nvSpPr>
          <p:cNvPr id="3" name="Text Placeholder 2">
            <a:extLst>
              <a:ext uri="{FF2B5EF4-FFF2-40B4-BE49-F238E27FC236}">
                <a16:creationId xmlns:a16="http://schemas.microsoft.com/office/drawing/2014/main" id="{FD675440-41AB-CA00-C1B6-4BF146FD2D36}"/>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800" b="1" dirty="0"/>
              <a:t>Amber Liu</a:t>
            </a:r>
          </a:p>
          <a:p>
            <a:pPr marL="0" indent="0">
              <a:buFont typeface="Arial" panose="020B0604020202020204" pitchFamily="34" charset="0"/>
              <a:buNone/>
            </a:pPr>
            <a:r>
              <a:rPr lang="en-GB" sz="1800" dirty="0"/>
              <a:t>Practice Leader for Smartphone Research at Canalys (now part of Omdia)</a:t>
            </a:r>
            <a:endParaRPr lang="en-US" sz="1800" dirty="0"/>
          </a:p>
        </p:txBody>
      </p:sp>
    </p:spTree>
    <p:extLst>
      <p:ext uri="{BB962C8B-B14F-4D97-AF65-F5344CB8AC3E}">
        <p14:creationId xmlns:p14="http://schemas.microsoft.com/office/powerpoint/2010/main" val="2481199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3617-0DFE-30BA-F74A-34230D1A1DB5}"/>
              </a:ext>
            </a:extLst>
          </p:cNvPr>
          <p:cNvSpPr>
            <a:spLocks noGrp="1"/>
          </p:cNvSpPr>
          <p:nvPr>
            <p:ph type="title"/>
          </p:nvPr>
        </p:nvSpPr>
        <p:spPr/>
        <p:txBody>
          <a:bodyPr/>
          <a:lstStyle/>
          <a:p>
            <a:r>
              <a:rPr lang="en-GB" dirty="0"/>
              <a:t>Samsung launches new foldables, introducing a new cheaper FE version of the Z Flip7</a:t>
            </a:r>
          </a:p>
        </p:txBody>
      </p:sp>
      <p:sp>
        <p:nvSpPr>
          <p:cNvPr id="3" name="Content Placeholder 2">
            <a:extLst>
              <a:ext uri="{FF2B5EF4-FFF2-40B4-BE49-F238E27FC236}">
                <a16:creationId xmlns:a16="http://schemas.microsoft.com/office/drawing/2014/main" id="{F03FCFDE-326A-99C2-10FB-3B4B2767608B}"/>
              </a:ext>
            </a:extLst>
          </p:cNvPr>
          <p:cNvSpPr>
            <a:spLocks noGrp="1"/>
          </p:cNvSpPr>
          <p:nvPr>
            <p:ph sz="quarter" idx="10"/>
          </p:nvPr>
        </p:nvSpPr>
        <p:spPr>
          <a:xfrm>
            <a:off x="348314" y="1419910"/>
            <a:ext cx="5819573" cy="4572000"/>
          </a:xfrm>
        </p:spPr>
        <p:txBody>
          <a:bodyPr/>
          <a:lstStyle/>
          <a:p>
            <a:pPr>
              <a:buClr>
                <a:schemeClr val="accent1"/>
              </a:buClr>
            </a:pPr>
            <a:r>
              <a:rPr lang="en-GB" dirty="0"/>
              <a:t>At Samsung’s Unpacked event on July 9, 2025, it unveiled its latest foldables: the Z Fold7, the Z Flip7, and for the first time a cheaper Z Flip7 FE model.</a:t>
            </a:r>
          </a:p>
          <a:p>
            <a:pPr>
              <a:buClr>
                <a:schemeClr val="accent1"/>
              </a:buClr>
            </a:pPr>
            <a:r>
              <a:rPr lang="en-GB" dirty="0"/>
              <a:t>The Fold7 and Flip7 have both had major hardware improvements focusing on reducing thickness and weight. The Z Fold7 been reduced from 5.6mm to 4.2mm when unfolded (barely thicker than the USB-C charging port) and from 12.1mm to 8.9mm when folded—less than 1mm thicker and actually slightly lighter than the Samsung Galaxy S25 Ultra.</a:t>
            </a:r>
          </a:p>
          <a:p>
            <a:pPr>
              <a:buClr>
                <a:schemeClr val="accent1"/>
              </a:buClr>
            </a:pPr>
            <a:r>
              <a:rPr lang="en-GB" dirty="0"/>
              <a:t>The Z Flip7 also sees a key improvement to the outer secondary display, which now stretches from corner to corner, with cutouts for the two main cameras and flash. This increases the display size to 4.1 inches, with Samsung aiming to allow more simple tasks to be possible without opening the device fully—crucial for those aiming to reduce their screentime.</a:t>
            </a:r>
          </a:p>
          <a:p>
            <a:pPr>
              <a:buClr>
                <a:schemeClr val="accent1"/>
              </a:buClr>
            </a:pPr>
            <a:r>
              <a:rPr lang="en-GB" dirty="0"/>
              <a:t>The Fold7 and Flip7 are retaining the same price as previous iterations, starting from $1,999 for the Fold and £1,099 for the Flip. The addition of the new, cheaper Z Flip7 FE (Fan Edition) does offer a lower entry point into the world of foldables for those who are not interested in the latest and best hardware, starting from $899.</a:t>
            </a:r>
          </a:p>
          <a:p>
            <a:pPr marL="0" indent="0">
              <a:buClr>
                <a:schemeClr val="accent1"/>
              </a:buClr>
              <a:buNone/>
            </a:pPr>
            <a:endParaRPr lang="en-GB" dirty="0"/>
          </a:p>
        </p:txBody>
      </p:sp>
      <p:graphicFrame>
        <p:nvGraphicFramePr>
          <p:cNvPr id="4" name="Table 3">
            <a:extLst>
              <a:ext uri="{FF2B5EF4-FFF2-40B4-BE49-F238E27FC236}">
                <a16:creationId xmlns:a16="http://schemas.microsoft.com/office/drawing/2014/main" id="{C600BDA3-BE96-682E-A926-5F1AC92E3375}"/>
              </a:ext>
            </a:extLst>
          </p:cNvPr>
          <p:cNvGraphicFramePr>
            <a:graphicFrameLocks noGrp="1"/>
          </p:cNvGraphicFramePr>
          <p:nvPr>
            <p:extLst>
              <p:ext uri="{D42A27DB-BD31-4B8C-83A1-F6EECF244321}">
                <p14:modId xmlns:p14="http://schemas.microsoft.com/office/powerpoint/2010/main" val="454011150"/>
              </p:ext>
            </p:extLst>
          </p:nvPr>
        </p:nvGraphicFramePr>
        <p:xfrm>
          <a:off x="6374921" y="3057200"/>
          <a:ext cx="5322117" cy="2380890"/>
        </p:xfrm>
        <a:graphic>
          <a:graphicData uri="http://schemas.openxmlformats.org/drawingml/2006/table">
            <a:tbl>
              <a:tblPr/>
              <a:tblGrid>
                <a:gridCol w="1824459">
                  <a:extLst>
                    <a:ext uri="{9D8B030D-6E8A-4147-A177-3AD203B41FA5}">
                      <a16:colId xmlns:a16="http://schemas.microsoft.com/office/drawing/2014/main" val="2146628182"/>
                    </a:ext>
                  </a:extLst>
                </a:gridCol>
                <a:gridCol w="1165886">
                  <a:extLst>
                    <a:ext uri="{9D8B030D-6E8A-4147-A177-3AD203B41FA5}">
                      <a16:colId xmlns:a16="http://schemas.microsoft.com/office/drawing/2014/main" val="1254619493"/>
                    </a:ext>
                  </a:extLst>
                </a:gridCol>
                <a:gridCol w="1165886">
                  <a:extLst>
                    <a:ext uri="{9D8B030D-6E8A-4147-A177-3AD203B41FA5}">
                      <a16:colId xmlns:a16="http://schemas.microsoft.com/office/drawing/2014/main" val="1803916684"/>
                    </a:ext>
                  </a:extLst>
                </a:gridCol>
                <a:gridCol w="1165886">
                  <a:extLst>
                    <a:ext uri="{9D8B030D-6E8A-4147-A177-3AD203B41FA5}">
                      <a16:colId xmlns:a16="http://schemas.microsoft.com/office/drawing/2014/main" val="1524299580"/>
                    </a:ext>
                  </a:extLst>
                </a:gridCol>
              </a:tblGrid>
              <a:tr h="238089">
                <a:tc>
                  <a:txBody>
                    <a:bodyPr/>
                    <a:lstStyle/>
                    <a:p>
                      <a:pPr algn="l" fontAlgn="ctr"/>
                      <a:r>
                        <a:rPr lang="en-GB" sz="1000" b="1" i="0" u="none" strike="noStrike" dirty="0">
                          <a:solidFill>
                            <a:srgbClr val="000000"/>
                          </a:solidFill>
                          <a:effectLst/>
                          <a:latin typeface="Aptos" panose="020B0004020202020204" pitchFamily="34" charset="0"/>
                        </a:rPr>
                        <a:t>Model</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Z Fold7</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Z Flip7</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Z Flip7 FE</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extLst>
                  <a:ext uri="{0D108BD9-81ED-4DB2-BD59-A6C34878D82A}">
                    <a16:rowId xmlns:a16="http://schemas.microsoft.com/office/drawing/2014/main" val="971976996"/>
                  </a:ext>
                </a:extLst>
              </a:tr>
              <a:tr h="238089">
                <a:tc>
                  <a:txBody>
                    <a:bodyPr/>
                    <a:lstStyle/>
                    <a:p>
                      <a:pPr algn="l" fontAlgn="ctr"/>
                      <a:r>
                        <a:rPr lang="en-GB" sz="1000" b="0" i="0" u="none" strike="noStrike" dirty="0">
                          <a:solidFill>
                            <a:srgbClr val="000000"/>
                          </a:solidFill>
                          <a:effectLst/>
                          <a:latin typeface="Aptos" panose="020B0004020202020204" pitchFamily="34" charset="0"/>
                        </a:rPr>
                        <a:t>Main display size (inches)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8</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6.9</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6.7</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509760855"/>
                  </a:ext>
                </a:extLst>
              </a:tr>
              <a:tr h="238089">
                <a:tc>
                  <a:txBody>
                    <a:bodyPr/>
                    <a:lstStyle/>
                    <a:p>
                      <a:pPr algn="l" fontAlgn="ctr"/>
                      <a:r>
                        <a:rPr lang="en-GB" sz="1000" b="0" i="0" u="none" strike="noStrike" dirty="0">
                          <a:solidFill>
                            <a:srgbClr val="000000"/>
                          </a:solidFill>
                          <a:effectLst/>
                          <a:latin typeface="Aptos" panose="020B0004020202020204" pitchFamily="34" charset="0"/>
                        </a:rPr>
                        <a:t>Secondary display size (inches)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6.5</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4.1</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3.4</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849473556"/>
                  </a:ext>
                </a:extLst>
              </a:tr>
              <a:tr h="238089">
                <a:tc>
                  <a:txBody>
                    <a:bodyPr/>
                    <a:lstStyle/>
                    <a:p>
                      <a:pPr algn="l" fontAlgn="ctr"/>
                      <a:r>
                        <a:rPr lang="en-GB" sz="1000" b="0" i="0" u="none" strike="noStrike" dirty="0">
                          <a:solidFill>
                            <a:srgbClr val="000000"/>
                          </a:solidFill>
                          <a:effectLst/>
                          <a:latin typeface="Aptos" panose="020B0004020202020204" pitchFamily="34" charset="0"/>
                        </a:rPr>
                        <a:t>Chipset</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Snapdragon 8 Elite</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Snapdragon 8 Elite</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Exynos 2400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3953683475"/>
                  </a:ext>
                </a:extLst>
              </a:tr>
              <a:tr h="238089">
                <a:tc>
                  <a:txBody>
                    <a:bodyPr/>
                    <a:lstStyle/>
                    <a:p>
                      <a:pPr algn="l" fontAlgn="ctr"/>
                      <a:r>
                        <a:rPr lang="en-GB" sz="1000" b="0" i="0" u="none" strike="noStrike" dirty="0">
                          <a:solidFill>
                            <a:srgbClr val="000000"/>
                          </a:solidFill>
                          <a:effectLst/>
                          <a:latin typeface="Aptos" panose="020B0004020202020204" pitchFamily="34" charset="0"/>
                        </a:rPr>
                        <a:t>Battery (mAh)</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4400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4300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4000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763694057"/>
                  </a:ext>
                </a:extLst>
              </a:tr>
              <a:tr h="238089">
                <a:tc>
                  <a:txBody>
                    <a:bodyPr/>
                    <a:lstStyle/>
                    <a:p>
                      <a:pPr algn="l" fontAlgn="ctr"/>
                      <a:r>
                        <a:rPr lang="en-GB" sz="1000" b="0" i="0" u="none" strike="noStrike" dirty="0">
                          <a:solidFill>
                            <a:srgbClr val="000000"/>
                          </a:solidFill>
                          <a:effectLst/>
                          <a:latin typeface="Aptos" panose="020B0004020202020204" pitchFamily="34" charset="0"/>
                        </a:rPr>
                        <a:t>Main camera</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200x10x12, 3x zoom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50x12</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50x12</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4010860583"/>
                  </a:ext>
                </a:extLst>
              </a:tr>
              <a:tr h="238089">
                <a:tc>
                  <a:txBody>
                    <a:bodyPr/>
                    <a:lstStyle/>
                    <a:p>
                      <a:pPr algn="l" fontAlgn="ctr"/>
                      <a:r>
                        <a:rPr lang="en-GB" sz="1000" b="0" i="0" u="none" strike="noStrike" dirty="0">
                          <a:solidFill>
                            <a:srgbClr val="000000"/>
                          </a:solidFill>
                          <a:effectLst/>
                          <a:latin typeface="Aptos" panose="020B0004020202020204" pitchFamily="34" charset="0"/>
                        </a:rPr>
                        <a:t>Thickness in mm (unfolded)</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4.2</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6.5</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6.9</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3584644326"/>
                  </a:ext>
                </a:extLst>
              </a:tr>
              <a:tr h="238089">
                <a:tc>
                  <a:txBody>
                    <a:bodyPr/>
                    <a:lstStyle/>
                    <a:p>
                      <a:pPr algn="l" fontAlgn="ctr"/>
                      <a:r>
                        <a:rPr lang="en-GB" sz="1000" b="0" i="0" u="none" strike="noStrike" dirty="0">
                          <a:solidFill>
                            <a:srgbClr val="000000"/>
                          </a:solidFill>
                          <a:effectLst/>
                          <a:latin typeface="Aptos" panose="020B0004020202020204" pitchFamily="34" charset="0"/>
                        </a:rPr>
                        <a:t>Thickness in mm (folded)</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8.9</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13.7</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14.9</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167016981"/>
                  </a:ext>
                </a:extLst>
              </a:tr>
              <a:tr h="238089">
                <a:tc>
                  <a:txBody>
                    <a:bodyPr/>
                    <a:lstStyle/>
                    <a:p>
                      <a:pPr algn="l" fontAlgn="ctr"/>
                      <a:r>
                        <a:rPr lang="en-GB" sz="1000" b="0" i="0" u="none" strike="noStrike" dirty="0">
                          <a:solidFill>
                            <a:srgbClr val="000000"/>
                          </a:solidFill>
                          <a:effectLst/>
                          <a:latin typeface="Aptos" panose="020B0004020202020204" pitchFamily="34" charset="0"/>
                        </a:rPr>
                        <a:t>Weight (g)</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215</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188</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187</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3983354126"/>
                  </a:ext>
                </a:extLst>
              </a:tr>
              <a:tr h="238089">
                <a:tc>
                  <a:txBody>
                    <a:bodyPr/>
                    <a:lstStyle/>
                    <a:p>
                      <a:pPr algn="l" fontAlgn="ctr"/>
                      <a:r>
                        <a:rPr lang="en-GB" sz="800" b="0" i="0" u="none" strike="noStrike" dirty="0">
                          <a:solidFill>
                            <a:srgbClr val="000000"/>
                          </a:solidFill>
                          <a:effectLst/>
                          <a:latin typeface="Aptos" panose="020B0004020202020204" pitchFamily="34" charset="0"/>
                        </a:rPr>
                        <a:t>Source: Omdia</a:t>
                      </a:r>
                    </a:p>
                  </a:txBody>
                  <a:tcPr marL="9525" marR="9525" marT="9525" marB="0" anchor="ctr">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l" fontAlgn="b"/>
                      <a:endParaRPr lang="en-GB" sz="1100" b="0" i="0" u="none" strike="noStrike" dirty="0">
                        <a:solidFill>
                          <a:srgbClr val="000000"/>
                        </a:solidFill>
                        <a:effectLst/>
                        <a:latin typeface="Aptos" panose="020B0004020202020204" pitchFamily="34" charset="0"/>
                      </a:endParaRPr>
                    </a:p>
                  </a:txBody>
                  <a:tcPr marL="9525" marR="9525" marT="9525" marB="0" anchor="b">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l" fontAlgn="b"/>
                      <a:endParaRPr lang="en-GB" sz="1100" b="0" i="0" u="none" strike="noStrike" dirty="0">
                        <a:solidFill>
                          <a:srgbClr val="000000"/>
                        </a:solidFill>
                        <a:effectLst/>
                        <a:latin typeface="Aptos" panose="020B0004020202020204" pitchFamily="34" charset="0"/>
                      </a:endParaRPr>
                    </a:p>
                  </a:txBody>
                  <a:tcPr marL="9525" marR="9525" marT="9525" marB="0" anchor="b">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r" fontAlgn="ctr"/>
                      <a:r>
                        <a:rPr lang="en-GB" sz="800" b="0" i="0" u="none" strike="noStrike" dirty="0">
                          <a:solidFill>
                            <a:srgbClr val="000000"/>
                          </a:solidFill>
                          <a:effectLst/>
                          <a:latin typeface="Aptos" panose="020B0004020202020204" pitchFamily="34" charset="0"/>
                        </a:rPr>
                        <a:t>© 2025 Omdia</a:t>
                      </a:r>
                    </a:p>
                  </a:txBody>
                  <a:tcPr marL="9525" marR="9525" marT="9525" marB="0" anchor="ctr">
                    <a:lnL>
                      <a:noFill/>
                    </a:lnL>
                    <a:lnR>
                      <a:noFill/>
                    </a:lnR>
                    <a:lnT w="6350" cap="flat" cmpd="sng" algn="ctr">
                      <a:solidFill>
                        <a:srgbClr val="808080"/>
                      </a:solidFill>
                      <a:prstDash val="solid"/>
                      <a:round/>
                      <a:headEnd type="none" w="med" len="med"/>
                      <a:tailEnd type="none" w="med" len="med"/>
                    </a:lnT>
                    <a:lnB>
                      <a:noFill/>
                    </a:lnB>
                    <a:noFill/>
                  </a:tcPr>
                </a:tc>
                <a:extLst>
                  <a:ext uri="{0D108BD9-81ED-4DB2-BD59-A6C34878D82A}">
                    <a16:rowId xmlns:a16="http://schemas.microsoft.com/office/drawing/2014/main" val="110797845"/>
                  </a:ext>
                </a:extLst>
              </a:tr>
            </a:tbl>
          </a:graphicData>
        </a:graphic>
      </p:graphicFrame>
      <p:pic>
        <p:nvPicPr>
          <p:cNvPr id="5" name="Picture 4">
            <a:extLst>
              <a:ext uri="{FF2B5EF4-FFF2-40B4-BE49-F238E27FC236}">
                <a16:creationId xmlns:a16="http://schemas.microsoft.com/office/drawing/2014/main" id="{087A1C3F-1B43-C0ED-37C9-502C326EAAE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81900" y="1725411"/>
            <a:ext cx="905965" cy="1200404"/>
          </a:xfrm>
          <a:prstGeom prst="rect">
            <a:avLst/>
          </a:prstGeom>
        </p:spPr>
      </p:pic>
      <p:pic>
        <p:nvPicPr>
          <p:cNvPr id="6" name="Picture 5">
            <a:extLst>
              <a:ext uri="{FF2B5EF4-FFF2-40B4-BE49-F238E27FC236}">
                <a16:creationId xmlns:a16="http://schemas.microsoft.com/office/drawing/2014/main" id="{3BAC0E2A-B39C-9D85-FA84-3C3A81CE7A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49406" y="1737983"/>
            <a:ext cx="905965" cy="1200404"/>
          </a:xfrm>
          <a:prstGeom prst="rect">
            <a:avLst/>
          </a:prstGeom>
        </p:spPr>
      </p:pic>
      <p:pic>
        <p:nvPicPr>
          <p:cNvPr id="8" name="Picture 7">
            <a:extLst>
              <a:ext uri="{FF2B5EF4-FFF2-40B4-BE49-F238E27FC236}">
                <a16:creationId xmlns:a16="http://schemas.microsoft.com/office/drawing/2014/main" id="{31400CFD-C5FA-B9DA-AE40-19C66D58920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114394" y="1721098"/>
            <a:ext cx="905965" cy="1200404"/>
          </a:xfrm>
          <a:prstGeom prst="rect">
            <a:avLst/>
          </a:prstGeom>
        </p:spPr>
      </p:pic>
      <p:sp>
        <p:nvSpPr>
          <p:cNvPr id="9" name="TextBox 8">
            <a:extLst>
              <a:ext uri="{FF2B5EF4-FFF2-40B4-BE49-F238E27FC236}">
                <a16:creationId xmlns:a16="http://schemas.microsoft.com/office/drawing/2014/main" id="{D0422DE7-AB2A-B37E-1DDB-36D17E128937}"/>
              </a:ext>
            </a:extLst>
          </p:cNvPr>
          <p:cNvSpPr txBox="1"/>
          <p:nvPr/>
        </p:nvSpPr>
        <p:spPr>
          <a:xfrm>
            <a:off x="6289196" y="5330368"/>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Image source</a:t>
            </a:r>
            <a:r>
              <a:rPr lang="en-US" sz="800" noProof="0" dirty="0">
                <a:solidFill>
                  <a:srgbClr val="000000"/>
                </a:solidFill>
                <a:latin typeface="Calibri" panose="020F0502020204030204" pitchFamily="34" charset="0"/>
              </a:rPr>
              <a:t>: Samsung</a:t>
            </a:r>
            <a:endParaRPr lang="en-US" noProof="0" dirty="0"/>
          </a:p>
        </p:txBody>
      </p:sp>
    </p:spTree>
    <p:extLst>
      <p:ext uri="{BB962C8B-B14F-4D97-AF65-F5344CB8AC3E}">
        <p14:creationId xmlns:p14="http://schemas.microsoft.com/office/powerpoint/2010/main" val="354808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18B08-15C6-E48B-B237-5F86FB5995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D2E7D-521A-0DD2-DC9F-CA83126BCF70}"/>
              </a:ext>
            </a:extLst>
          </p:cNvPr>
          <p:cNvSpPr>
            <a:spLocks noGrp="1"/>
          </p:cNvSpPr>
          <p:nvPr>
            <p:ph type="title"/>
          </p:nvPr>
        </p:nvSpPr>
        <p:spPr>
          <a:xfrm>
            <a:off x="338139" y="1814946"/>
            <a:ext cx="9436482" cy="2504274"/>
          </a:xfrm>
        </p:spPr>
        <p:txBody>
          <a:bodyPr/>
          <a:lstStyle/>
          <a:p>
            <a:r>
              <a:rPr lang="en-GB" sz="2800" noProof="0" dirty="0"/>
              <a:t>“</a:t>
            </a:r>
            <a:r>
              <a:rPr lang="en-GB" sz="2800" dirty="0"/>
              <a:t>Samsung is expected to solidify its leadership in the global foldable smartphone market—excluding China—through the launch of the Galaxy Z Fold7 and Flip7, which significantly address key drawbacks of previous models such as thickness, weight, and battery life. At 8.9mm, the Z Fold7 is now matching many of its competitors, including the Honor V5, vivo X Fold5, and Oppo Find N5.</a:t>
            </a:r>
            <a:r>
              <a:rPr lang="en-GB" sz="2800" noProof="0" dirty="0"/>
              <a:t>”</a:t>
            </a:r>
            <a:endParaRPr lang="en-US" sz="2800" dirty="0"/>
          </a:p>
        </p:txBody>
      </p:sp>
      <p:sp>
        <p:nvSpPr>
          <p:cNvPr id="3" name="Text Placeholder 2">
            <a:extLst>
              <a:ext uri="{FF2B5EF4-FFF2-40B4-BE49-F238E27FC236}">
                <a16:creationId xmlns:a16="http://schemas.microsoft.com/office/drawing/2014/main" id="{81E6D033-5319-31AB-558D-10A639CD27B8}"/>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Jusy Hong</a:t>
            </a:r>
          </a:p>
          <a:p>
            <a:pPr marL="0" indent="0">
              <a:buFont typeface="Arial" panose="020B0604020202020204" pitchFamily="34" charset="0"/>
              <a:buNone/>
            </a:pPr>
            <a:r>
              <a:rPr lang="en-US" sz="1800" dirty="0"/>
              <a:t>Senior Research Manager</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2352584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07DB2-C980-B7F6-6802-10E9225B72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2D95B3-DC60-E673-B678-6C6A1B8EFEA9}"/>
              </a:ext>
            </a:extLst>
          </p:cNvPr>
          <p:cNvSpPr>
            <a:spLocks noGrp="1"/>
          </p:cNvSpPr>
          <p:nvPr>
            <p:ph type="title"/>
          </p:nvPr>
        </p:nvSpPr>
        <p:spPr>
          <a:xfrm>
            <a:off x="348314" y="476250"/>
            <a:ext cx="11480800" cy="684214"/>
          </a:xfrm>
        </p:spPr>
        <p:txBody>
          <a:bodyPr anchor="t">
            <a:noAutofit/>
          </a:bodyPr>
          <a:lstStyle/>
          <a:p>
            <a:r>
              <a:rPr lang="en-GB" dirty="0"/>
              <a:t>The new Nothing Phone (3) </a:t>
            </a:r>
            <a:r>
              <a:rPr lang="en-GB" b="0" dirty="0"/>
              <a:t>targets the premium segment and flagships for the </a:t>
            </a:r>
            <a:r>
              <a:rPr lang="en-GB" dirty="0"/>
              <a:t>first time</a:t>
            </a:r>
            <a:endParaRPr lang="en-US" noProof="0" dirty="0"/>
          </a:p>
        </p:txBody>
      </p:sp>
      <p:sp>
        <p:nvSpPr>
          <p:cNvPr id="3" name="Content Placeholder 2">
            <a:extLst>
              <a:ext uri="{FF2B5EF4-FFF2-40B4-BE49-F238E27FC236}">
                <a16:creationId xmlns:a16="http://schemas.microsoft.com/office/drawing/2014/main" id="{594BBDDD-E17C-F042-D06C-006D57E5AB9A}"/>
              </a:ext>
            </a:extLst>
          </p:cNvPr>
          <p:cNvSpPr>
            <a:spLocks noGrp="1"/>
          </p:cNvSpPr>
          <p:nvPr>
            <p:ph sz="quarter" idx="10"/>
          </p:nvPr>
        </p:nvSpPr>
        <p:spPr>
          <a:xfrm>
            <a:off x="348315" y="1419910"/>
            <a:ext cx="5747686" cy="4572000"/>
          </a:xfrm>
        </p:spPr>
        <p:txBody>
          <a:bodyPr>
            <a:noAutofit/>
          </a:bodyPr>
          <a:lstStyle/>
          <a:p>
            <a:r>
              <a:rPr lang="en-GB" noProof="0" dirty="0">
                <a:latin typeface="+mn-lt"/>
              </a:rPr>
              <a:t>The latest phone from Nothing was unveiled on July 4, 2025, following many weeks of speculation and a teaser campaign. A focus of the new Nothing Phone (3) is the upgraded hardware specs and price, with the brand billing it as its “first ever flagship.”</a:t>
            </a:r>
          </a:p>
          <a:p>
            <a:r>
              <a:rPr lang="en-GB" dirty="0">
                <a:latin typeface="+mn-lt"/>
              </a:rPr>
              <a:t>Starting from £799, the Nothing Phone (3) will not be competing with the Ultra flagships of the world but is similar in price to entry-level models in many vendors’ flagship series, including the Google Pixel 8 and Samsung Galaxy S25</a:t>
            </a:r>
            <a:r>
              <a:rPr lang="en-GB" dirty="0"/>
              <a:t>—</a:t>
            </a:r>
            <a:r>
              <a:rPr lang="en-GB" dirty="0">
                <a:latin typeface="+mn-lt"/>
              </a:rPr>
              <a:t>both of which will be key competitors in the Western Europe market for Nothing.</a:t>
            </a:r>
          </a:p>
          <a:p>
            <a:r>
              <a:rPr lang="en-GB" noProof="0" dirty="0">
                <a:latin typeface="+mn-lt"/>
              </a:rPr>
              <a:t>For the </a:t>
            </a:r>
            <a:r>
              <a:rPr lang="en-GB" dirty="0">
                <a:latin typeface="+mn-lt"/>
              </a:rPr>
              <a:t>flagship price, there are some flagship-level specs:12GB of RAM as standard, with an option for 16GB; a triple 50x50x50MP main camera with OIS and 3x optical zoom; a 5150mAh Si/C battery (5500mAh for the India exclusive model); and a 6.67” OLED with 120Hz refresh rate and  4500 nits peak brightness.</a:t>
            </a:r>
          </a:p>
          <a:p>
            <a:r>
              <a:rPr lang="en-GB" dirty="0">
                <a:latin typeface="+mn-lt"/>
              </a:rPr>
              <a:t>It was noted by many reviewers that a key spec didn’t match the flagship claim, though, with the Snapdragon 8s Gen 4 chipset not being as powerful as the 8 Gen 4 or 8 Elite seen on many flagships. Nothing’s CEO Carl Pei later explained in a marketing video that this was due to the higher individual BOM costs facing the company as a result of being a small vendor.</a:t>
            </a:r>
          </a:p>
        </p:txBody>
      </p:sp>
      <p:sp>
        <p:nvSpPr>
          <p:cNvPr id="7" name="TextBox 6">
            <a:extLst>
              <a:ext uri="{FF2B5EF4-FFF2-40B4-BE49-F238E27FC236}">
                <a16:creationId xmlns:a16="http://schemas.microsoft.com/office/drawing/2014/main" id="{3AFC0C08-EB02-DD8F-3D8F-0D620329218B}"/>
              </a:ext>
            </a:extLst>
          </p:cNvPr>
          <p:cNvSpPr txBox="1"/>
          <p:nvPr/>
        </p:nvSpPr>
        <p:spPr>
          <a:xfrm>
            <a:off x="6495691" y="5624533"/>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S</a:t>
            </a:r>
            <a:r>
              <a:rPr lang="en-US" sz="800" noProof="0" dirty="0">
                <a:solidFill>
                  <a:srgbClr val="000000"/>
                </a:solidFill>
                <a:latin typeface="Calibri" panose="020F0502020204030204" pitchFamily="34" charset="0"/>
              </a:rPr>
              <a:t>ource: </a:t>
            </a:r>
            <a:r>
              <a:rPr lang="en-US" sz="800" dirty="0">
                <a:solidFill>
                  <a:srgbClr val="000000"/>
                </a:solidFill>
                <a:latin typeface="Calibri" panose="020F0502020204030204" pitchFamily="34" charset="0"/>
              </a:rPr>
              <a:t>Nothing</a:t>
            </a:r>
            <a:endParaRPr lang="en-US" noProof="0" dirty="0"/>
          </a:p>
        </p:txBody>
      </p:sp>
      <p:sp>
        <p:nvSpPr>
          <p:cNvPr id="9" name="TextBox 8">
            <a:extLst>
              <a:ext uri="{FF2B5EF4-FFF2-40B4-BE49-F238E27FC236}">
                <a16:creationId xmlns:a16="http://schemas.microsoft.com/office/drawing/2014/main" id="{D673AA79-8B80-3406-1872-92BB2CDD9233}"/>
              </a:ext>
            </a:extLst>
          </p:cNvPr>
          <p:cNvSpPr txBox="1"/>
          <p:nvPr/>
        </p:nvSpPr>
        <p:spPr>
          <a:xfrm>
            <a:off x="6361261" y="1419910"/>
            <a:ext cx="5307674" cy="307777"/>
          </a:xfrm>
          <a:prstGeom prst="rect">
            <a:avLst/>
          </a:prstGeom>
          <a:noFill/>
          <a:effectLst/>
        </p:spPr>
        <p:txBody>
          <a:bodyPr wrap="square">
            <a:spAutoFit/>
          </a:bodyPr>
          <a:lstStyle/>
          <a:p>
            <a:r>
              <a:rPr lang="en-US" sz="1400" b="1" noProof="0" dirty="0">
                <a:solidFill>
                  <a:schemeClr val="accent1"/>
                </a:solidFill>
              </a:rPr>
              <a:t> </a:t>
            </a:r>
            <a:r>
              <a:rPr lang="en-US" sz="1400" b="1" noProof="0" dirty="0"/>
              <a:t>Nothing Phone (3) in Black and in White</a:t>
            </a:r>
          </a:p>
        </p:txBody>
      </p:sp>
      <p:pic>
        <p:nvPicPr>
          <p:cNvPr id="2" name="Picture 1">
            <a:extLst>
              <a:ext uri="{FF2B5EF4-FFF2-40B4-BE49-F238E27FC236}">
                <a16:creationId xmlns:a16="http://schemas.microsoft.com/office/drawing/2014/main" id="{B5A8485E-CD87-CF4D-BD13-CECD89E8D1ED}"/>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6495691" y="1727687"/>
            <a:ext cx="4140680" cy="3896846"/>
          </a:xfrm>
          <a:prstGeom prst="rect">
            <a:avLst/>
          </a:prstGeom>
        </p:spPr>
      </p:pic>
    </p:spTree>
    <p:extLst>
      <p:ext uri="{BB962C8B-B14F-4D97-AF65-F5344CB8AC3E}">
        <p14:creationId xmlns:p14="http://schemas.microsoft.com/office/powerpoint/2010/main" val="4181684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F2D6F-7897-3B96-7E06-193619963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E86F2-3172-EE7E-120E-9AE35BBB9FED}"/>
              </a:ext>
            </a:extLst>
          </p:cNvPr>
          <p:cNvSpPr>
            <a:spLocks noGrp="1"/>
          </p:cNvSpPr>
          <p:nvPr>
            <p:ph type="title"/>
          </p:nvPr>
        </p:nvSpPr>
        <p:spPr>
          <a:xfrm>
            <a:off x="338139" y="1485732"/>
            <a:ext cx="9436482" cy="2833488"/>
          </a:xfrm>
        </p:spPr>
        <p:txBody>
          <a:bodyPr/>
          <a:lstStyle/>
          <a:p>
            <a:r>
              <a:rPr lang="en-GB" sz="2800" noProof="0" dirty="0"/>
              <a:t>“The Nothing Phone brand has gone from strength to strength over the past two-and-a-half years. It began by </a:t>
            </a:r>
            <a:r>
              <a:rPr lang="en-GB" sz="2800" dirty="0"/>
              <a:t>establishing its name in the industry as a design-led market disruptor from its base in London in the Western European market. Now it is seeing further success in its tactical targeting of the Indian phone market—now a key source of shipments and sales for the brand.</a:t>
            </a:r>
            <a:r>
              <a:rPr lang="en-GB" sz="2800" noProof="0" dirty="0"/>
              <a:t>” </a:t>
            </a:r>
            <a:endParaRPr lang="en-US" sz="2800" dirty="0"/>
          </a:p>
        </p:txBody>
      </p:sp>
      <p:sp>
        <p:nvSpPr>
          <p:cNvPr id="3" name="Text Placeholder 2">
            <a:extLst>
              <a:ext uri="{FF2B5EF4-FFF2-40B4-BE49-F238E27FC236}">
                <a16:creationId xmlns:a16="http://schemas.microsoft.com/office/drawing/2014/main" id="{480BDDB0-AD0E-2328-154F-AB731A653417}"/>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Aaron West</a:t>
            </a:r>
          </a:p>
          <a:p>
            <a:pPr marL="0" indent="0">
              <a:buFont typeface="Arial" panose="020B0604020202020204" pitchFamily="34" charset="0"/>
              <a:buNone/>
            </a:pPr>
            <a:r>
              <a:rPr lang="en-US" sz="1800" dirty="0"/>
              <a:t>Senior Analyst</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731085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0AFA0-78B6-53BC-FFC4-211AE58E1E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9DCE31-E9B9-8958-E6FD-0C7FC9D664AC}"/>
              </a:ext>
            </a:extLst>
          </p:cNvPr>
          <p:cNvSpPr>
            <a:spLocks noGrp="1"/>
          </p:cNvSpPr>
          <p:nvPr>
            <p:ph type="title"/>
          </p:nvPr>
        </p:nvSpPr>
        <p:spPr>
          <a:xfrm>
            <a:off x="348314" y="476250"/>
            <a:ext cx="11480800" cy="684214"/>
          </a:xfrm>
        </p:spPr>
        <p:txBody>
          <a:bodyPr anchor="t">
            <a:noAutofit/>
          </a:bodyPr>
          <a:lstStyle/>
          <a:p>
            <a:r>
              <a:rPr lang="en-GB" b="0" dirty="0"/>
              <a:t>HMD announces plan to “scale back” its US business, as many vendors evaluate the cost of continuing business in the US</a:t>
            </a:r>
            <a:endParaRPr lang="en-US" noProof="0" dirty="0"/>
          </a:p>
        </p:txBody>
      </p:sp>
      <p:sp>
        <p:nvSpPr>
          <p:cNvPr id="3" name="Content Placeholder 2">
            <a:extLst>
              <a:ext uri="{FF2B5EF4-FFF2-40B4-BE49-F238E27FC236}">
                <a16:creationId xmlns:a16="http://schemas.microsoft.com/office/drawing/2014/main" id="{FDBFBAE4-E5B6-012F-272A-4AE81BB376B6}"/>
              </a:ext>
            </a:extLst>
          </p:cNvPr>
          <p:cNvSpPr>
            <a:spLocks noGrp="1"/>
          </p:cNvSpPr>
          <p:nvPr>
            <p:ph sz="quarter" idx="10"/>
          </p:nvPr>
        </p:nvSpPr>
        <p:spPr>
          <a:xfrm>
            <a:off x="348315" y="1419910"/>
            <a:ext cx="5747686" cy="4572000"/>
          </a:xfrm>
        </p:spPr>
        <p:txBody>
          <a:bodyPr>
            <a:noAutofit/>
          </a:bodyPr>
          <a:lstStyle/>
          <a:p>
            <a:r>
              <a:rPr lang="en-GB" dirty="0">
                <a:latin typeface="+mn-lt"/>
              </a:rPr>
              <a:t>In a public statement on July 11, 2025, HMD announced that it is “navigating a challenging geopolitical and economic environment” and that the company has “made the decision to scale back our US operations.”</a:t>
            </a:r>
          </a:p>
          <a:p>
            <a:r>
              <a:rPr lang="en-GB" noProof="0" dirty="0">
                <a:latin typeface="+mn-lt"/>
              </a:rPr>
              <a:t>Following</a:t>
            </a:r>
            <a:r>
              <a:rPr lang="en-GB" dirty="0">
                <a:latin typeface="+mn-lt"/>
              </a:rPr>
              <a:t> this, the HMD webstore in the US market is no longer online, with no buying information, although some models are still available from third-party retailers. </a:t>
            </a:r>
          </a:p>
          <a:p>
            <a:r>
              <a:rPr lang="en-GB" noProof="0" dirty="0">
                <a:latin typeface="+mn-lt"/>
              </a:rPr>
              <a:t>The implication of HMD’s exit from the US market is that the business could not sustain the increased costs as a result of tariffs introduced under Donald Trump’s administration. This follows HMD’s strong entry into the US market in 2021 following a licencing agreement with Nokia.</a:t>
            </a:r>
          </a:p>
          <a:p>
            <a:r>
              <a:rPr lang="en-GB" noProof="0" dirty="0">
                <a:latin typeface="+mn-lt"/>
              </a:rPr>
              <a:t>HMD’s deal with Nokia to license the Nokia </a:t>
            </a:r>
            <a:r>
              <a:rPr lang="en-GB" dirty="0">
                <a:latin typeface="+mn-lt"/>
              </a:rPr>
              <a:t>brand name </a:t>
            </a:r>
            <a:r>
              <a:rPr lang="en-GB" noProof="0" dirty="0">
                <a:latin typeface="+mn-lt"/>
              </a:rPr>
              <a:t>expires in March 2026. Prior to HMD, the Nokia brand was used by Microsoft for the Windows Phone. It is possible that the Nokia brand will be licenced again by another OEM in the future.</a:t>
            </a:r>
          </a:p>
          <a:p>
            <a:r>
              <a:rPr lang="en-GB" noProof="0" dirty="0">
                <a:latin typeface="+mn-lt"/>
              </a:rPr>
              <a:t>HMD will continue to operate in its key markets of Europe, Latin America, and India.</a:t>
            </a:r>
          </a:p>
        </p:txBody>
      </p:sp>
      <p:sp>
        <p:nvSpPr>
          <p:cNvPr id="7" name="TextBox 6">
            <a:extLst>
              <a:ext uri="{FF2B5EF4-FFF2-40B4-BE49-F238E27FC236}">
                <a16:creationId xmlns:a16="http://schemas.microsoft.com/office/drawing/2014/main" id="{416BBE32-0F26-0B78-5EC8-FF5487702268}"/>
              </a:ext>
            </a:extLst>
          </p:cNvPr>
          <p:cNvSpPr txBox="1"/>
          <p:nvPr/>
        </p:nvSpPr>
        <p:spPr>
          <a:xfrm>
            <a:off x="6096000" y="5782131"/>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S</a:t>
            </a:r>
            <a:r>
              <a:rPr lang="en-US" sz="800" noProof="0" dirty="0">
                <a:solidFill>
                  <a:srgbClr val="000000"/>
                </a:solidFill>
                <a:latin typeface="Calibri" panose="020F0502020204030204" pitchFamily="34" charset="0"/>
              </a:rPr>
              <a:t>ource: HMD</a:t>
            </a:r>
            <a:endParaRPr lang="en-US" noProof="0" dirty="0"/>
          </a:p>
        </p:txBody>
      </p:sp>
      <p:sp>
        <p:nvSpPr>
          <p:cNvPr id="9" name="TextBox 8">
            <a:extLst>
              <a:ext uri="{FF2B5EF4-FFF2-40B4-BE49-F238E27FC236}">
                <a16:creationId xmlns:a16="http://schemas.microsoft.com/office/drawing/2014/main" id="{3CB6675E-E5BE-841A-2595-D52C9ABF7399}"/>
              </a:ext>
            </a:extLst>
          </p:cNvPr>
          <p:cNvSpPr txBox="1"/>
          <p:nvPr/>
        </p:nvSpPr>
        <p:spPr>
          <a:xfrm>
            <a:off x="6067889" y="1419910"/>
            <a:ext cx="5307674" cy="307777"/>
          </a:xfrm>
          <a:prstGeom prst="rect">
            <a:avLst/>
          </a:prstGeom>
          <a:noFill/>
          <a:effectLst/>
        </p:spPr>
        <p:txBody>
          <a:bodyPr wrap="square">
            <a:spAutoFit/>
          </a:bodyPr>
          <a:lstStyle/>
          <a:p>
            <a:r>
              <a:rPr lang="en-US" sz="1400" b="1" noProof="0" dirty="0">
                <a:solidFill>
                  <a:schemeClr val="accent1"/>
                </a:solidFill>
              </a:rPr>
              <a:t> </a:t>
            </a:r>
            <a:r>
              <a:rPr lang="en-US" sz="1400" b="1" noProof="0" dirty="0"/>
              <a:t>HMD Skyline phone in Neon Pink and Blue Topaz</a:t>
            </a:r>
          </a:p>
        </p:txBody>
      </p:sp>
      <p:pic>
        <p:nvPicPr>
          <p:cNvPr id="2" name="Picture 1">
            <a:extLst>
              <a:ext uri="{FF2B5EF4-FFF2-40B4-BE49-F238E27FC236}">
                <a16:creationId xmlns:a16="http://schemas.microsoft.com/office/drawing/2014/main" id="{A64CB7E7-EA90-DE01-8714-3C6D4F7C9F2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910800" y="2127276"/>
            <a:ext cx="1392530" cy="2932981"/>
          </a:xfrm>
          <a:prstGeom prst="rect">
            <a:avLst/>
          </a:prstGeom>
        </p:spPr>
      </p:pic>
      <p:pic>
        <p:nvPicPr>
          <p:cNvPr id="8" name="Picture 7">
            <a:extLst>
              <a:ext uri="{FF2B5EF4-FFF2-40B4-BE49-F238E27FC236}">
                <a16:creationId xmlns:a16="http://schemas.microsoft.com/office/drawing/2014/main" id="{A04FCA95-3ED6-57C5-605B-61EEA817C35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29196" y="2125997"/>
            <a:ext cx="1392530" cy="2932981"/>
          </a:xfrm>
          <a:prstGeom prst="rect">
            <a:avLst/>
          </a:prstGeom>
        </p:spPr>
      </p:pic>
    </p:spTree>
    <p:extLst>
      <p:ext uri="{BB962C8B-B14F-4D97-AF65-F5344CB8AC3E}">
        <p14:creationId xmlns:p14="http://schemas.microsoft.com/office/powerpoint/2010/main" val="557560654"/>
      </p:ext>
    </p:extLst>
  </p:cSld>
  <p:clrMapOvr>
    <a:masterClrMapping/>
  </p:clrMapOvr>
</p:sld>
</file>

<file path=ppt/theme/theme1.xml><?xml version="1.0" encoding="utf-8"?>
<a:theme xmlns:a="http://schemas.openxmlformats.org/drawingml/2006/main" name="ITT Omdia Generic PPT">
  <a:themeElements>
    <a:clrScheme name="Custom 18">
      <a:dk1>
        <a:sysClr val="windowText" lastClr="000000"/>
      </a:dk1>
      <a:lt1>
        <a:srgbClr val="FFFFFF"/>
      </a:lt1>
      <a:dk2>
        <a:srgbClr val="283857"/>
      </a:dk2>
      <a:lt2>
        <a:srgbClr val="E3F4FF"/>
      </a:lt2>
      <a:accent1>
        <a:srgbClr val="003CB2"/>
      </a:accent1>
      <a:accent2>
        <a:srgbClr val="33D7C8"/>
      </a:accent2>
      <a:accent3>
        <a:srgbClr val="FF547C"/>
      </a:accent3>
      <a:accent4>
        <a:srgbClr val="28B4FF"/>
      </a:accent4>
      <a:accent5>
        <a:srgbClr val="9423FC"/>
      </a:accent5>
      <a:accent6>
        <a:srgbClr val="EEAF00"/>
      </a:accent6>
      <a:hlink>
        <a:srgbClr val="003CB2"/>
      </a:hlink>
      <a:folHlink>
        <a:srgbClr val="28B4FF"/>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t"/>
      <a:lstStyle>
        <a:defPPr algn="l">
          <a:defRPr dirty="0" err="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effectLst/>
      </a:spPr>
      <a:bodyPr wrap="square" lIns="90000" rIns="90000" rtlCol="0" anchor="t">
        <a:spAutoFit/>
      </a:bodyPr>
      <a:lstStyle>
        <a:defPPr algn="l">
          <a:defRPr sz="1400" dirty="0" err="1" smtClean="0"/>
        </a:defPPr>
      </a:lstStyle>
    </a:txDef>
  </a:objectDefaults>
  <a:extraClrSchemeLst/>
  <a:extLst>
    <a:ext uri="{05A4C25C-085E-4340-85A3-A5531E510DB2}">
      <thm15:themeFamily xmlns:thm15="http://schemas.microsoft.com/office/thememl/2012/main" name="modified_New_generic_PPT_12pt - Copy.pptx" id="{8F27BBBA-823C-4ACB-AE4C-1F1277CCB67D}" vid="{4B4B70D5-0C63-439A-A283-40009929CD61}"/>
    </a:ext>
  </a:extLst>
</a:theme>
</file>

<file path=ppt/theme/theme2.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5cbf6393-50e2-4904-bc3e-1804619f2b03}" enabled="1" method="Privileged" siteId="{20210462-2c5e-4ec8-b3e2-0be950f292ca}" removed="0"/>
</clbl:labelList>
</file>

<file path=docProps/app.xml><?xml version="1.0" encoding="utf-8"?>
<Properties xmlns="http://schemas.openxmlformats.org/officeDocument/2006/extended-properties" xmlns:vt="http://schemas.openxmlformats.org/officeDocument/2006/docPropsVTypes">
  <Template>modified_New_generic_PPT_12pt - Macro</Template>
  <TotalTime>0</TotalTime>
  <Words>1592</Words>
  <Application>Microsoft Office PowerPoint</Application>
  <PresentationFormat>Widescreen</PresentationFormat>
  <Paragraphs>105</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Aleo Light</vt:lpstr>
      <vt:lpstr>Aleo Medium</vt:lpstr>
      <vt:lpstr>Aptos</vt:lpstr>
      <vt:lpstr>Arial</vt:lpstr>
      <vt:lpstr>Calibri</vt:lpstr>
      <vt:lpstr>ITT Omdia Generic PPT</vt:lpstr>
      <vt:lpstr>Smartphone Need-To-Know – July 2025</vt:lpstr>
      <vt:lpstr>Contents</vt:lpstr>
      <vt:lpstr>Worldwide smartphone shipments marginally down in 2Q25 as uncertainties mount</vt:lpstr>
      <vt:lpstr>“Many consumers who delayed purchases in the first half of 2025 are anticipated to buy during the major shopping festivals and events toward the end of the year. Effective pricing and clever promotions are as important as ever for vendor success, as shown by Huawei’s and Apple’s reception during China’s 618 shopping festival in May.”</vt:lpstr>
      <vt:lpstr>Samsung launches new foldables, introducing a new cheaper FE version of the Z Flip7</vt:lpstr>
      <vt:lpstr>“Samsung is expected to solidify its leadership in the global foldable smartphone market—excluding China—through the launch of the Galaxy Z Fold7 and Flip7, which significantly address key drawbacks of previous models such as thickness, weight, and battery life. At 8.9mm, the Z Fold7 is now matching many of its competitors, including the Honor V5, vivo X Fold5, and Oppo Find N5.”</vt:lpstr>
      <vt:lpstr>The new Nothing Phone (3) targets the premium segment and flagships for the first time</vt:lpstr>
      <vt:lpstr>“The Nothing Phone brand has gone from strength to strength over the past two-and-a-half years. It began by establishing its name in the industry as a design-led market disruptor from its base in London in the Western European market. Now it is seeing further success in its tactical targeting of the Indian phone market—now a key source of shipments and sales for the brand.” </vt:lpstr>
      <vt:lpstr>HMD announces plan to “scale back” its US business, as many vendors evaluate the cost of continuing business in the US</vt:lpstr>
      <vt:lpstr>“The US smartphone market is currently incredibly difficult for small- to medium-sized vendors to operate within. More than 90% of shipments comes from just three brands: Apple, Samsung, and Motorola. This lack of consumer demand combines with strict requirements from carriers and a regulatory environment that is hostile to investment, with many fearing sanctions and limited patent access, for a perfect storm against new smartphone business.” </vt:lpstr>
      <vt:lpstr>Appendix</vt:lpstr>
      <vt:lpstr>Appendix</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2025-07-28T17:26:32Z</dcterms:created>
  <dcterms:modified xsi:type="dcterms:W3CDTF">2025-07-28T17:26:42Z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1b4a6d7-967f-4d55-9d13-d94940dabb24_Enabled">
    <vt:lpwstr>true</vt:lpwstr>
  </property>
  <property fmtid="{D5CDD505-2E9C-101B-9397-08002B2CF9AE}" pid="3" name="MSIP_Label_e1b4a6d7-967f-4d55-9d13-d94940dabb24_SetDate">
    <vt:lpwstr>2025-07-28T17:26:42Z</vt:lpwstr>
  </property>
  <property fmtid="{D5CDD505-2E9C-101B-9397-08002B2CF9AE}" pid="4" name="MSIP_Label_e1b4a6d7-967f-4d55-9d13-d94940dabb24_Method">
    <vt:lpwstr>Privileged</vt:lpwstr>
  </property>
  <property fmtid="{D5CDD505-2E9C-101B-9397-08002B2CF9AE}" pid="5" name="MSIP_Label_e1b4a6d7-967f-4d55-9d13-d94940dabb24_Name">
    <vt:lpwstr>e1b4a6d7-967f-4d55-9d13-d94940dabb24</vt:lpwstr>
  </property>
  <property fmtid="{D5CDD505-2E9C-101B-9397-08002B2CF9AE}" pid="6" name="MSIP_Label_e1b4a6d7-967f-4d55-9d13-d94940dabb24_SiteId">
    <vt:lpwstr>2567d566-604c-408a-8a60-55d0dc9d9d6b</vt:lpwstr>
  </property>
  <property fmtid="{D5CDD505-2E9C-101B-9397-08002B2CF9AE}" pid="7" name="MSIP_Label_e1b4a6d7-967f-4d55-9d13-d94940dabb24_ActionId">
    <vt:lpwstr>eff115e4-bc51-444e-8948-074848d3b9c1</vt:lpwstr>
  </property>
  <property fmtid="{D5CDD505-2E9C-101B-9397-08002B2CF9AE}" pid="8" name="MSIP_Label_e1b4a6d7-967f-4d55-9d13-d94940dabb24_ContentBits">
    <vt:lpwstr>0</vt:lpwstr>
  </property>
  <property fmtid="{D5CDD505-2E9C-101B-9397-08002B2CF9AE}" pid="9" name="MSIP_Label_e1b4a6d7-967f-4d55-9d13-d94940dabb24_Tag">
    <vt:lpwstr>10, 0, 1, 1</vt:lpwstr>
  </property>
</Properties>
</file>