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53" r:id="rId1"/>
  </p:sldMasterIdLst>
  <p:notesMasterIdLst>
    <p:notesMasterId r:id="rId51"/>
  </p:notesMasterIdLst>
  <p:handoutMasterIdLst>
    <p:handoutMasterId r:id="rId52"/>
  </p:handoutMasterIdLst>
  <p:sldIdLst>
    <p:sldId id="755" r:id="rId2"/>
    <p:sldId id="754" r:id="rId3"/>
    <p:sldId id="2147473348" r:id="rId4"/>
    <p:sldId id="749" r:id="rId5"/>
    <p:sldId id="2147473369" r:id="rId6"/>
    <p:sldId id="2147473349" r:id="rId7"/>
    <p:sldId id="2147473371" r:id="rId8"/>
    <p:sldId id="2147474824" r:id="rId9"/>
    <p:sldId id="2147473350" r:id="rId10"/>
    <p:sldId id="2147474823" r:id="rId11"/>
    <p:sldId id="2147474796" r:id="rId12"/>
    <p:sldId id="2147474183" r:id="rId13"/>
    <p:sldId id="2147474800" r:id="rId14"/>
    <p:sldId id="2147474641" r:id="rId15"/>
    <p:sldId id="2147474821" r:id="rId16"/>
    <p:sldId id="2147473671" r:id="rId17"/>
    <p:sldId id="2147474820" r:id="rId18"/>
    <p:sldId id="2147473365" r:id="rId19"/>
    <p:sldId id="2147474834" r:id="rId20"/>
    <p:sldId id="2147473337" r:id="rId21"/>
    <p:sldId id="2147473364" r:id="rId22"/>
    <p:sldId id="2147474832" r:id="rId23"/>
    <p:sldId id="2147474835" r:id="rId24"/>
    <p:sldId id="2147473338" r:id="rId25"/>
    <p:sldId id="2147474833" r:id="rId26"/>
    <p:sldId id="2147474831" r:id="rId27"/>
    <p:sldId id="2147473340" r:id="rId28"/>
    <p:sldId id="2147474799" r:id="rId29"/>
    <p:sldId id="2147473363" r:id="rId30"/>
    <p:sldId id="2147473339" r:id="rId31"/>
    <p:sldId id="2147474798" r:id="rId32"/>
    <p:sldId id="2147474836" r:id="rId33"/>
    <p:sldId id="2147474837" r:id="rId34"/>
    <p:sldId id="2147474838" r:id="rId35"/>
    <p:sldId id="2147473351" r:id="rId36"/>
    <p:sldId id="2147474827" r:id="rId37"/>
    <p:sldId id="2147473367" r:id="rId38"/>
    <p:sldId id="2147473366" r:id="rId39"/>
    <p:sldId id="2147473357" r:id="rId40"/>
    <p:sldId id="2147473352" r:id="rId41"/>
    <p:sldId id="2147474828" r:id="rId42"/>
    <p:sldId id="2147473345" r:id="rId43"/>
    <p:sldId id="2147473354" r:id="rId44"/>
    <p:sldId id="2147473355" r:id="rId45"/>
    <p:sldId id="2147474797" r:id="rId46"/>
    <p:sldId id="2147474822" r:id="rId47"/>
    <p:sldId id="362" r:id="rId48"/>
    <p:sldId id="380" r:id="rId49"/>
    <p:sldId id="346"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F26B43"/>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244"/>
    <a:srgbClr val="003CB2"/>
    <a:srgbClr val="EEAF00"/>
    <a:srgbClr val="3F4A56"/>
    <a:srgbClr val="5F7081"/>
    <a:srgbClr val="B6BFC9"/>
    <a:srgbClr val="CED5DB"/>
    <a:srgbClr val="E7EAED"/>
    <a:srgbClr val="BDD3FF"/>
    <a:srgbClr val="942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D51ADE6A-740E-44AE-83CC-AE7238B6C88D}">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51ADE6A-740E-44AE-83CC-AE7238B6C88D}" styleName="OMDIA">
    <a:tblBg/>
    <a:wholeTbl>
      <a:tcTxStyle b="off" i="off">
        <a:fontRef idx="minor">
          <a:srgbClr val="003CB2"/>
        </a:fontRef>
        <a:srgbClr val="000000"/>
      </a:tcTxStyle>
      <a:tcStyle>
        <a:tcBdr>
          <a:left>
            <a:ln w="6350" cap="flat">
              <a:solidFill>
                <a:srgbClr val="FFFFFF"/>
              </a:solidFill>
              <a:prstDash val="solid"/>
              <a:round/>
            </a:ln>
          </a:left>
          <a:right>
            <a:ln w="6350" cap="flat">
              <a:solidFill>
                <a:srgbClr val="FFFFFF"/>
              </a:solidFill>
              <a:prstDash val="solid"/>
              <a:round/>
            </a:ln>
          </a:right>
          <a:top>
            <a:ln w="6350" cap="flat">
              <a:solidFill>
                <a:schemeClr val="lt1"/>
              </a:solidFill>
              <a:prstDash val="solid"/>
              <a:miter lim="400000"/>
            </a:ln>
          </a:top>
          <a:bottom>
            <a:ln w="6350" cap="flat">
              <a:solidFill>
                <a:schemeClr val="lt1"/>
              </a:solidFill>
              <a:prstDash val="solid"/>
              <a:miter lim="400000"/>
            </a:ln>
          </a:bottom>
          <a:insideH>
            <a:ln w="6350" cap="flat">
              <a:solidFill>
                <a:srgbClr val="002244"/>
              </a:solidFill>
              <a:prstDash val="solid"/>
              <a:miter lim="400000"/>
            </a:ln>
          </a:insideH>
          <a:insideV>
            <a:ln w="0" cap="flat">
              <a:solidFill>
                <a:srgbClr val="FFFFFF"/>
              </a:solidFill>
              <a:prstDash val="solid"/>
              <a:round/>
            </a:ln>
          </a:insideV>
        </a:tcBdr>
        <a:fill>
          <a:solidFill>
            <a:srgbClr val="FFFFFF"/>
          </a:solidFill>
        </a:fill>
      </a:tcStyle>
    </a:wholeTbl>
    <a:band1H>
      <a:tcTxStyle/>
      <a:tcStyle>
        <a:tcBdr/>
        <a:fill>
          <a:solidFill>
            <a:srgbClr val="E3F4FF"/>
          </a:solidFill>
        </a:fill>
      </a:tcStyle>
    </a:band1H>
    <a:band2H>
      <a:tcTxStyle/>
      <a:tcStyle>
        <a:tcBdr/>
        <a:fill>
          <a:solidFill>
            <a:srgbClr val="FFFFFF"/>
          </a:solidFill>
        </a:fill>
      </a:tcStyle>
    </a:band2H>
    <a:band1V>
      <a:tcStyle>
        <a:tcBdr/>
        <a:fill>
          <a:solidFill>
            <a:srgbClr val="E3F4FF"/>
          </a:solidFill>
        </a:fill>
      </a:tcStyle>
    </a:band1V>
    <a:band2V>
      <a:tcStyle>
        <a:tcBdr/>
        <a:fill>
          <a:solidFill>
            <a:srgbClr val="FFFFFF"/>
          </a:solidFill>
        </a:fill>
      </a:tcStyle>
    </a:band2V>
    <a:lastCol>
      <a:tcTxStyle b="off" i="off">
        <a:font>
          <a:latin typeface="Aptos (Body)"/>
          <a:ea typeface="Aptos (Body)"/>
          <a:cs typeface="Aptos (Body)"/>
        </a:font>
        <a:srgbClr val="000000"/>
      </a:tcTxStyle>
      <a:tcStyle>
        <a:tcBdr>
          <a:left>
            <a:ln w="6350" cap="flat">
              <a:solidFill>
                <a:srgbClr val="FFFFFF"/>
              </a:solidFill>
              <a:prstDash val="solid"/>
              <a:round/>
            </a:ln>
          </a:left>
          <a:right>
            <a:ln w="6350" cap="flat">
              <a:solidFill>
                <a:srgbClr val="FFFFFF"/>
              </a:solidFill>
              <a:prstDash val="solid"/>
              <a:round/>
            </a:ln>
          </a:right>
          <a:top>
            <a:ln w="6350" cap="flat">
              <a:solidFill>
                <a:srgbClr val="FFFFFF"/>
              </a:solidFill>
              <a:prstDash val="solid"/>
              <a:round/>
            </a:ln>
          </a:top>
          <a:bottom>
            <a:ln w="6350" cap="flat">
              <a:solidFill>
                <a:srgbClr val="FFFFFF"/>
              </a:solidFill>
              <a:prstDash val="solid"/>
              <a:round/>
            </a:ln>
          </a:bottom>
          <a:insideH>
            <a:ln w="6350" cap="flat">
              <a:solidFill>
                <a:srgbClr val="FFFFFF"/>
              </a:solidFill>
              <a:prstDash val="solid"/>
              <a:round/>
            </a:ln>
          </a:insideH>
          <a:insideV>
            <a:ln w="6350" cap="flat">
              <a:solidFill>
                <a:srgbClr val="FFFFFF"/>
              </a:solidFill>
              <a:prstDash val="solid"/>
              <a:round/>
            </a:ln>
          </a:insideV>
        </a:tcBdr>
        <a:fill>
          <a:solidFill>
            <a:srgbClr val="FFFFFF"/>
          </a:solidFill>
        </a:fill>
      </a:tcStyle>
    </a:lastCol>
    <a:firstCol>
      <a:tcTxStyle b="off" i="off">
        <a:font>
          <a:latin typeface="Aptos (Body)"/>
          <a:ea typeface="Aptos (Body)"/>
          <a:cs typeface="Aptos (Body)"/>
        </a:font>
        <a:srgbClr val="333333"/>
      </a:tcTxStyle>
      <a:tcStyle>
        <a:tcBdr>
          <a:left>
            <a:ln w="6350" cap="flat">
              <a:solidFill>
                <a:srgbClr val="FFFFFF"/>
              </a:solidFill>
              <a:prstDash val="solid"/>
              <a:round/>
            </a:ln>
          </a:left>
          <a:right>
            <a:ln w="6350" cap="flat">
              <a:solidFill>
                <a:srgbClr val="FFFFFF"/>
              </a:solidFill>
              <a:prstDash val="solid"/>
              <a:round/>
            </a:ln>
          </a:right>
          <a:top>
            <a:ln w="6350" cap="flat">
              <a:solidFill>
                <a:srgbClr val="FFFFFF"/>
              </a:solidFill>
              <a:prstDash val="solid"/>
              <a:round/>
            </a:ln>
          </a:top>
          <a:bottom>
            <a:ln w="6350" cap="flat">
              <a:solidFill>
                <a:srgbClr val="FFFFFF"/>
              </a:solidFill>
              <a:prstDash val="solid"/>
              <a:round/>
            </a:ln>
          </a:bottom>
          <a:insideH>
            <a:ln w="6350" cap="flat">
              <a:solidFill>
                <a:srgbClr val="FFFFFF"/>
              </a:solidFill>
              <a:prstDash val="solid"/>
              <a:round/>
            </a:ln>
          </a:insideH>
          <a:insideV>
            <a:ln w="6350" cap="flat">
              <a:solidFill>
                <a:srgbClr val="FFFFFF"/>
              </a:solidFill>
              <a:prstDash val="solid"/>
              <a:round/>
            </a:ln>
          </a:insideV>
        </a:tcBdr>
        <a:fill>
          <a:solidFill>
            <a:srgbClr val="FFFFFF"/>
          </a:solidFill>
        </a:fill>
      </a:tcStyle>
    </a:firstCol>
    <a:lastRow>
      <a:tcTxStyle b="on" i="off">
        <a:font>
          <a:latin typeface="Aptos (Body)"/>
          <a:ea typeface="Aptos (Body)"/>
          <a:cs typeface="Aptos (Body)"/>
        </a:font>
        <a:srgbClr val="002244"/>
      </a:tcTxStyle>
      <a:tcStyle>
        <a:tcBdr>
          <a:left>
            <a:ln w="6350" cap="flat">
              <a:solidFill>
                <a:srgbClr val="FFFFFF"/>
              </a:solidFill>
              <a:prstDash val="solid"/>
              <a:round/>
            </a:ln>
          </a:left>
          <a:right>
            <a:ln w="6350" cap="flat">
              <a:solidFill>
                <a:srgbClr val="FFFFFF"/>
              </a:solidFill>
              <a:prstDash val="solid"/>
              <a:round/>
            </a:ln>
          </a:right>
          <a:top>
            <a:ln w="6350" cap="flat">
              <a:solidFill>
                <a:srgbClr val="002244"/>
              </a:solidFill>
              <a:prstDash val="solid"/>
              <a:round/>
            </a:ln>
          </a:top>
          <a:bottom>
            <a:ln w="6350" cap="flat">
              <a:solidFill>
                <a:srgbClr val="FFFFFF"/>
              </a:solidFill>
              <a:prstDash val="solid"/>
              <a:round/>
            </a:ln>
          </a:bottom>
          <a:insideH>
            <a:ln w="6350" cap="flat">
              <a:solidFill>
                <a:srgbClr val="FFFFFF"/>
              </a:solidFill>
              <a:prstDash val="solid"/>
              <a:round/>
            </a:ln>
          </a:insideH>
          <a:insideV>
            <a:ln w="0" cap="flat">
              <a:solidFill>
                <a:srgbClr val="FFFFFF"/>
              </a:solidFill>
              <a:prstDash val="solid"/>
              <a:round/>
            </a:ln>
          </a:insideV>
        </a:tcBdr>
        <a:fill>
          <a:solidFill>
            <a:srgbClr val="FFFFFF"/>
          </a:solidFill>
        </a:fill>
      </a:tcStyle>
    </a:lastRow>
    <a:firstRow>
      <a:tcTxStyle b="off" i="off">
        <a:fontRef idx="minor">
          <a:srgbClr val="002244"/>
        </a:fontRef>
        <a:srgbClr val="002244"/>
      </a:tcTxStyle>
      <a:tcStyle>
        <a:tcBdr>
          <a:left>
            <a:ln w="0" cap="flat">
              <a:solidFill>
                <a:srgbClr val="FFFFFF"/>
              </a:solidFill>
              <a:prstDash val="solid"/>
              <a:round/>
            </a:ln>
          </a:left>
          <a:right>
            <a:ln w="0" cap="flat">
              <a:solidFill>
                <a:srgbClr val="FFFFFF"/>
              </a:solidFill>
              <a:prstDash val="solid"/>
              <a:round/>
            </a:ln>
          </a:right>
          <a:top>
            <a:ln w="6350" cap="flat">
              <a:solidFill>
                <a:srgbClr val="FFFFFF"/>
              </a:solidFill>
              <a:prstDash val="solid"/>
              <a:miter lim="400000"/>
            </a:ln>
          </a:top>
          <a:bottom>
            <a:ln w="6350" cap="flat">
              <a:solidFill>
                <a:srgbClr val="002244"/>
              </a:solidFill>
              <a:prstDash val="solid"/>
              <a:round/>
            </a:ln>
          </a:bottom>
          <a:insideH>
            <a:ln w="0" cap="flat">
              <a:solidFill>
                <a:srgbClr val="FFFFFF"/>
              </a:solidFill>
              <a:prstDash val="solid"/>
              <a:round/>
            </a:ln>
          </a:insideH>
          <a:insideV>
            <a:ln w="10160" cap="flat">
              <a:solidFill>
                <a:srgbClr val="FFFFFF"/>
              </a:solidFill>
              <a:prstDash val="solid"/>
              <a:round/>
            </a:ln>
          </a:insideV>
        </a:tcBdr>
        <a:fill>
          <a:solidFill>
            <a:srgbClr val="FFFFFF"/>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23" autoAdjust="0"/>
    <p:restoredTop sz="96081" autoAdjust="0"/>
  </p:normalViewPr>
  <p:slideViewPr>
    <p:cSldViewPr snapToGrid="0">
      <p:cViewPr varScale="1">
        <p:scale>
          <a:sx n="104" d="100"/>
          <a:sy n="104" d="100"/>
        </p:scale>
        <p:origin x="660" y="108"/>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F0FB93-3245-406F-93C0-E2652483CCB8}"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zh-CN" altLang="en-US"/>
        </a:p>
      </dgm:t>
    </dgm:pt>
    <dgm:pt modelId="{D19739C9-A747-45F9-A7B0-319CA7566637}">
      <dgm:prSet phldrT="[Text]" custT="1"/>
      <dgm:spPr/>
      <dgm:t>
        <a:bodyPr/>
        <a:lstStyle/>
        <a:p>
          <a:endParaRPr lang="en-US" altLang="zh-CN" sz="1400" dirty="0"/>
        </a:p>
        <a:p>
          <a:endParaRPr lang="en-US" altLang="zh-CN" sz="1400" dirty="0"/>
        </a:p>
        <a:p>
          <a:r>
            <a:rPr lang="en-US" altLang="zh-CN" sz="1400" dirty="0"/>
            <a:t>Micro-LED</a:t>
          </a:r>
          <a:br>
            <a:rPr lang="en-US" altLang="zh-CN" sz="1400" dirty="0"/>
          </a:br>
          <a:r>
            <a:rPr lang="en-US" altLang="zh-CN" sz="1400" dirty="0"/>
            <a:t> / micro RGB</a:t>
          </a:r>
          <a:endParaRPr lang="zh-CN" altLang="en-US" sz="1400" dirty="0"/>
        </a:p>
      </dgm:t>
    </dgm:pt>
    <dgm:pt modelId="{8DEF9A63-A21F-43B1-BF4D-0A91010592E1}" type="parTrans" cxnId="{F6C517C1-B9F1-4861-8002-583E8DE80F32}">
      <dgm:prSet/>
      <dgm:spPr/>
      <dgm:t>
        <a:bodyPr/>
        <a:lstStyle/>
        <a:p>
          <a:endParaRPr lang="zh-CN" altLang="en-US" sz="1200"/>
        </a:p>
      </dgm:t>
    </dgm:pt>
    <dgm:pt modelId="{E671E27F-A107-4AC7-A1EB-533674E4354F}" type="sibTrans" cxnId="{F6C517C1-B9F1-4861-8002-583E8DE80F32}">
      <dgm:prSet/>
      <dgm:spPr/>
      <dgm:t>
        <a:bodyPr/>
        <a:lstStyle/>
        <a:p>
          <a:endParaRPr lang="zh-CN" altLang="en-US" sz="1200"/>
        </a:p>
      </dgm:t>
    </dgm:pt>
    <dgm:pt modelId="{107DA923-91D4-4B66-9431-0FF583B2DEAA}">
      <dgm:prSet phldrT="[Text]" phldr="0" custT="1"/>
      <dgm:spPr/>
      <dgm:t>
        <a:bodyPr/>
        <a:lstStyle/>
        <a:p>
          <a:pPr>
            <a:spcAft>
              <a:spcPts val="0"/>
            </a:spcAft>
          </a:pPr>
          <a:r>
            <a:rPr lang="en-US" altLang="zh-CN" sz="1400"/>
            <a:t>OLED /</a:t>
          </a:r>
        </a:p>
        <a:p>
          <a:pPr>
            <a:spcAft>
              <a:spcPts val="0"/>
            </a:spcAft>
          </a:pPr>
          <a:r>
            <a:rPr lang="en-US" altLang="zh-CN" sz="1400"/>
            <a:t>Neo QLED 8K/4K</a:t>
          </a:r>
        </a:p>
      </dgm:t>
    </dgm:pt>
    <dgm:pt modelId="{7C70146D-31E1-427F-AFEE-946E2BB8022E}" type="parTrans" cxnId="{206859B8-4D35-434B-B02A-BB59D9E42D76}">
      <dgm:prSet/>
      <dgm:spPr/>
      <dgm:t>
        <a:bodyPr/>
        <a:lstStyle/>
        <a:p>
          <a:endParaRPr lang="zh-CN" altLang="en-US" sz="1200"/>
        </a:p>
      </dgm:t>
    </dgm:pt>
    <dgm:pt modelId="{5EDADAF7-21A0-4F16-A67A-9EA69BDB4584}" type="sibTrans" cxnId="{206859B8-4D35-434B-B02A-BB59D9E42D76}">
      <dgm:prSet/>
      <dgm:spPr/>
      <dgm:t>
        <a:bodyPr/>
        <a:lstStyle/>
        <a:p>
          <a:endParaRPr lang="zh-CN" altLang="en-US" sz="1200"/>
        </a:p>
      </dgm:t>
    </dgm:pt>
    <dgm:pt modelId="{2729FF82-B8EF-437B-B417-2D7CAB5B2350}">
      <dgm:prSet custT="1"/>
      <dgm:spPr/>
      <dgm:t>
        <a:bodyPr/>
        <a:lstStyle/>
        <a:p>
          <a:r>
            <a:rPr lang="en-US" altLang="zh-CN" sz="1400" dirty="0"/>
            <a:t>Neo mini LED /</a:t>
          </a:r>
        </a:p>
        <a:p>
          <a:r>
            <a:rPr lang="en-US" altLang="zh-CN" sz="1400" dirty="0"/>
            <a:t>QLED / Lifestyle (Frame, Terrace, Serif, Sero, Moving)</a:t>
          </a:r>
          <a:endParaRPr lang="zh-CN" altLang="en-US" sz="1400" dirty="0"/>
        </a:p>
      </dgm:t>
    </dgm:pt>
    <dgm:pt modelId="{E0DB5582-BF99-4C4F-9807-8F110660FA87}" type="parTrans" cxnId="{69281115-0C15-43A6-A208-A8A916958469}">
      <dgm:prSet/>
      <dgm:spPr/>
      <dgm:t>
        <a:bodyPr/>
        <a:lstStyle/>
        <a:p>
          <a:endParaRPr lang="zh-CN" altLang="en-US" sz="1200"/>
        </a:p>
      </dgm:t>
    </dgm:pt>
    <dgm:pt modelId="{A87130B0-6A07-446E-BBA1-A21EE701443E}" type="sibTrans" cxnId="{69281115-0C15-43A6-A208-A8A916958469}">
      <dgm:prSet/>
      <dgm:spPr/>
      <dgm:t>
        <a:bodyPr/>
        <a:lstStyle/>
        <a:p>
          <a:endParaRPr lang="zh-CN" altLang="en-US" sz="1200"/>
        </a:p>
      </dgm:t>
    </dgm:pt>
    <dgm:pt modelId="{C4C9FF04-5DA0-424A-9408-FEC56176A940}">
      <dgm:prSet custT="1"/>
      <dgm:spPr/>
      <dgm:t>
        <a:bodyPr/>
        <a:lstStyle/>
        <a:p>
          <a:r>
            <a:rPr lang="en-US" altLang="zh-CN" sz="1400"/>
            <a:t>Crystal UHD</a:t>
          </a:r>
        </a:p>
        <a:p>
          <a:r>
            <a:rPr lang="en-US" altLang="zh-CN" sz="1400"/>
            <a:t>FHD / HD</a:t>
          </a:r>
          <a:endParaRPr lang="zh-CN" altLang="en-US" sz="1400"/>
        </a:p>
      </dgm:t>
    </dgm:pt>
    <dgm:pt modelId="{39D1131B-44B6-4C17-A975-CFF12284780B}" type="parTrans" cxnId="{1312B7ED-9008-46F5-8A63-E774F6CAE9F2}">
      <dgm:prSet/>
      <dgm:spPr/>
      <dgm:t>
        <a:bodyPr/>
        <a:lstStyle/>
        <a:p>
          <a:endParaRPr lang="zh-CN" altLang="en-US" sz="1200"/>
        </a:p>
      </dgm:t>
    </dgm:pt>
    <dgm:pt modelId="{58C602B3-1714-49F3-A75E-1CFBA5079C40}" type="sibTrans" cxnId="{1312B7ED-9008-46F5-8A63-E774F6CAE9F2}">
      <dgm:prSet/>
      <dgm:spPr/>
      <dgm:t>
        <a:bodyPr/>
        <a:lstStyle/>
        <a:p>
          <a:endParaRPr lang="zh-CN" altLang="en-US" sz="1200"/>
        </a:p>
      </dgm:t>
    </dgm:pt>
    <dgm:pt modelId="{342D62A6-34AB-455A-AA30-4B0C05A7B999}" type="pres">
      <dgm:prSet presAssocID="{89F0FB93-3245-406F-93C0-E2652483CCB8}" presName="Name0" presStyleCnt="0">
        <dgm:presLayoutVars>
          <dgm:dir/>
          <dgm:animLvl val="lvl"/>
          <dgm:resizeHandles val="exact"/>
        </dgm:presLayoutVars>
      </dgm:prSet>
      <dgm:spPr/>
    </dgm:pt>
    <dgm:pt modelId="{0179DCBB-ACCA-4E8A-8C23-0EB1098C2CE8}" type="pres">
      <dgm:prSet presAssocID="{D19739C9-A747-45F9-A7B0-319CA7566637}" presName="Name8" presStyleCnt="0"/>
      <dgm:spPr/>
    </dgm:pt>
    <dgm:pt modelId="{09682304-3B8C-44AB-A526-7D245CDF5CD3}" type="pres">
      <dgm:prSet presAssocID="{D19739C9-A747-45F9-A7B0-319CA7566637}" presName="level" presStyleLbl="node1" presStyleIdx="0" presStyleCnt="4">
        <dgm:presLayoutVars>
          <dgm:chMax val="1"/>
          <dgm:bulletEnabled val="1"/>
        </dgm:presLayoutVars>
      </dgm:prSet>
      <dgm:spPr/>
    </dgm:pt>
    <dgm:pt modelId="{D721D7DC-25B5-41E8-8AE6-8CA3C541D167}" type="pres">
      <dgm:prSet presAssocID="{D19739C9-A747-45F9-A7B0-319CA7566637}" presName="levelTx" presStyleLbl="revTx" presStyleIdx="0" presStyleCnt="0">
        <dgm:presLayoutVars>
          <dgm:chMax val="1"/>
          <dgm:bulletEnabled val="1"/>
        </dgm:presLayoutVars>
      </dgm:prSet>
      <dgm:spPr/>
    </dgm:pt>
    <dgm:pt modelId="{FAD71223-33A4-4329-87ED-43389C7EE047}" type="pres">
      <dgm:prSet presAssocID="{107DA923-91D4-4B66-9431-0FF583B2DEAA}" presName="Name8" presStyleCnt="0"/>
      <dgm:spPr/>
    </dgm:pt>
    <dgm:pt modelId="{FC253ACA-4F23-4BB7-91BD-9D7E53579D15}" type="pres">
      <dgm:prSet presAssocID="{107DA923-91D4-4B66-9431-0FF583B2DEAA}" presName="level" presStyleLbl="node1" presStyleIdx="1" presStyleCnt="4">
        <dgm:presLayoutVars>
          <dgm:chMax val="1"/>
          <dgm:bulletEnabled val="1"/>
        </dgm:presLayoutVars>
      </dgm:prSet>
      <dgm:spPr/>
    </dgm:pt>
    <dgm:pt modelId="{C6381F5F-53D6-4287-B820-59EE74F3BC3C}" type="pres">
      <dgm:prSet presAssocID="{107DA923-91D4-4B66-9431-0FF583B2DEAA}" presName="levelTx" presStyleLbl="revTx" presStyleIdx="0" presStyleCnt="0">
        <dgm:presLayoutVars>
          <dgm:chMax val="1"/>
          <dgm:bulletEnabled val="1"/>
        </dgm:presLayoutVars>
      </dgm:prSet>
      <dgm:spPr/>
    </dgm:pt>
    <dgm:pt modelId="{118E7D7A-0ECB-4845-AD0C-DD8B40052655}" type="pres">
      <dgm:prSet presAssocID="{2729FF82-B8EF-437B-B417-2D7CAB5B2350}" presName="Name8" presStyleCnt="0"/>
      <dgm:spPr/>
    </dgm:pt>
    <dgm:pt modelId="{D86732B0-5A23-498F-B32B-1CD4D50E721C}" type="pres">
      <dgm:prSet presAssocID="{2729FF82-B8EF-437B-B417-2D7CAB5B2350}" presName="level" presStyleLbl="node1" presStyleIdx="2" presStyleCnt="4">
        <dgm:presLayoutVars>
          <dgm:chMax val="1"/>
          <dgm:bulletEnabled val="1"/>
        </dgm:presLayoutVars>
      </dgm:prSet>
      <dgm:spPr/>
    </dgm:pt>
    <dgm:pt modelId="{07F40B29-61A2-49AD-AD6F-197B75034CC6}" type="pres">
      <dgm:prSet presAssocID="{2729FF82-B8EF-437B-B417-2D7CAB5B2350}" presName="levelTx" presStyleLbl="revTx" presStyleIdx="0" presStyleCnt="0">
        <dgm:presLayoutVars>
          <dgm:chMax val="1"/>
          <dgm:bulletEnabled val="1"/>
        </dgm:presLayoutVars>
      </dgm:prSet>
      <dgm:spPr/>
    </dgm:pt>
    <dgm:pt modelId="{693A9D46-69E8-4C54-AEC2-586EFE5D5B0B}" type="pres">
      <dgm:prSet presAssocID="{C4C9FF04-5DA0-424A-9408-FEC56176A940}" presName="Name8" presStyleCnt="0"/>
      <dgm:spPr/>
    </dgm:pt>
    <dgm:pt modelId="{8487D7EE-07AC-4C03-AB1C-D98747A8CD45}" type="pres">
      <dgm:prSet presAssocID="{C4C9FF04-5DA0-424A-9408-FEC56176A940}" presName="level" presStyleLbl="node1" presStyleIdx="3" presStyleCnt="4">
        <dgm:presLayoutVars>
          <dgm:chMax val="1"/>
          <dgm:bulletEnabled val="1"/>
        </dgm:presLayoutVars>
      </dgm:prSet>
      <dgm:spPr/>
    </dgm:pt>
    <dgm:pt modelId="{592CBD98-51EA-4D66-86B4-A29882655D0B}" type="pres">
      <dgm:prSet presAssocID="{C4C9FF04-5DA0-424A-9408-FEC56176A940}" presName="levelTx" presStyleLbl="revTx" presStyleIdx="0" presStyleCnt="0">
        <dgm:presLayoutVars>
          <dgm:chMax val="1"/>
          <dgm:bulletEnabled val="1"/>
        </dgm:presLayoutVars>
      </dgm:prSet>
      <dgm:spPr/>
    </dgm:pt>
  </dgm:ptLst>
  <dgm:cxnLst>
    <dgm:cxn modelId="{CCC8790B-EF85-4A90-8413-BF94D3A86A60}" type="presOf" srcId="{C4C9FF04-5DA0-424A-9408-FEC56176A940}" destId="{8487D7EE-07AC-4C03-AB1C-D98747A8CD45}" srcOrd="0" destOrd="0" presId="urn:microsoft.com/office/officeart/2005/8/layout/pyramid1"/>
    <dgm:cxn modelId="{D243690C-236B-4F42-9BC1-71A128337A6D}" type="presOf" srcId="{89F0FB93-3245-406F-93C0-E2652483CCB8}" destId="{342D62A6-34AB-455A-AA30-4B0C05A7B999}" srcOrd="0" destOrd="0" presId="urn:microsoft.com/office/officeart/2005/8/layout/pyramid1"/>
    <dgm:cxn modelId="{69281115-0C15-43A6-A208-A8A916958469}" srcId="{89F0FB93-3245-406F-93C0-E2652483CCB8}" destId="{2729FF82-B8EF-437B-B417-2D7CAB5B2350}" srcOrd="2" destOrd="0" parTransId="{E0DB5582-BF99-4C4F-9807-8F110660FA87}" sibTransId="{A87130B0-6A07-446E-BBA1-A21EE701443E}"/>
    <dgm:cxn modelId="{A3443915-24E5-47B7-B969-AAB5341D8866}" type="presOf" srcId="{C4C9FF04-5DA0-424A-9408-FEC56176A940}" destId="{592CBD98-51EA-4D66-86B4-A29882655D0B}" srcOrd="1" destOrd="0" presId="urn:microsoft.com/office/officeart/2005/8/layout/pyramid1"/>
    <dgm:cxn modelId="{75BB6D5D-9272-43F8-8A18-6069EA56EB03}" type="presOf" srcId="{2729FF82-B8EF-437B-B417-2D7CAB5B2350}" destId="{D86732B0-5A23-498F-B32B-1CD4D50E721C}" srcOrd="0" destOrd="0" presId="urn:microsoft.com/office/officeart/2005/8/layout/pyramid1"/>
    <dgm:cxn modelId="{79D6B26F-0502-4CA8-8043-0E209E301413}" type="presOf" srcId="{D19739C9-A747-45F9-A7B0-319CA7566637}" destId="{D721D7DC-25B5-41E8-8AE6-8CA3C541D167}" srcOrd="1" destOrd="0" presId="urn:microsoft.com/office/officeart/2005/8/layout/pyramid1"/>
    <dgm:cxn modelId="{AE3B4052-4316-4343-93E4-0FB473EF11D2}" type="presOf" srcId="{2729FF82-B8EF-437B-B417-2D7CAB5B2350}" destId="{07F40B29-61A2-49AD-AD6F-197B75034CC6}" srcOrd="1" destOrd="0" presId="urn:microsoft.com/office/officeart/2005/8/layout/pyramid1"/>
    <dgm:cxn modelId="{8B667DA5-DA94-47C8-BF5E-110D85F5D363}" type="presOf" srcId="{107DA923-91D4-4B66-9431-0FF583B2DEAA}" destId="{FC253ACA-4F23-4BB7-91BD-9D7E53579D15}" srcOrd="0" destOrd="0" presId="urn:microsoft.com/office/officeart/2005/8/layout/pyramid1"/>
    <dgm:cxn modelId="{206859B8-4D35-434B-B02A-BB59D9E42D76}" srcId="{89F0FB93-3245-406F-93C0-E2652483CCB8}" destId="{107DA923-91D4-4B66-9431-0FF583B2DEAA}" srcOrd="1" destOrd="0" parTransId="{7C70146D-31E1-427F-AFEE-946E2BB8022E}" sibTransId="{5EDADAF7-21A0-4F16-A67A-9EA69BDB4584}"/>
    <dgm:cxn modelId="{D595B0BE-8E46-4D42-865E-4EB6B771A8ED}" type="presOf" srcId="{107DA923-91D4-4B66-9431-0FF583B2DEAA}" destId="{C6381F5F-53D6-4287-B820-59EE74F3BC3C}" srcOrd="1" destOrd="0" presId="urn:microsoft.com/office/officeart/2005/8/layout/pyramid1"/>
    <dgm:cxn modelId="{F6C517C1-B9F1-4861-8002-583E8DE80F32}" srcId="{89F0FB93-3245-406F-93C0-E2652483CCB8}" destId="{D19739C9-A747-45F9-A7B0-319CA7566637}" srcOrd="0" destOrd="0" parTransId="{8DEF9A63-A21F-43B1-BF4D-0A91010592E1}" sibTransId="{E671E27F-A107-4AC7-A1EB-533674E4354F}"/>
    <dgm:cxn modelId="{1312B7ED-9008-46F5-8A63-E774F6CAE9F2}" srcId="{89F0FB93-3245-406F-93C0-E2652483CCB8}" destId="{C4C9FF04-5DA0-424A-9408-FEC56176A940}" srcOrd="3" destOrd="0" parTransId="{39D1131B-44B6-4C17-A975-CFF12284780B}" sibTransId="{58C602B3-1714-49F3-A75E-1CFBA5079C40}"/>
    <dgm:cxn modelId="{6032DCF0-AC63-44C1-99EA-0F88FDB8EE16}" type="presOf" srcId="{D19739C9-A747-45F9-A7B0-319CA7566637}" destId="{09682304-3B8C-44AB-A526-7D245CDF5CD3}" srcOrd="0" destOrd="0" presId="urn:microsoft.com/office/officeart/2005/8/layout/pyramid1"/>
    <dgm:cxn modelId="{81094FAD-1158-427A-82C9-60F188BE219E}" type="presParOf" srcId="{342D62A6-34AB-455A-AA30-4B0C05A7B999}" destId="{0179DCBB-ACCA-4E8A-8C23-0EB1098C2CE8}" srcOrd="0" destOrd="0" presId="urn:microsoft.com/office/officeart/2005/8/layout/pyramid1"/>
    <dgm:cxn modelId="{FC6F269F-77AD-404A-99DF-67EE0863488E}" type="presParOf" srcId="{0179DCBB-ACCA-4E8A-8C23-0EB1098C2CE8}" destId="{09682304-3B8C-44AB-A526-7D245CDF5CD3}" srcOrd="0" destOrd="0" presId="urn:microsoft.com/office/officeart/2005/8/layout/pyramid1"/>
    <dgm:cxn modelId="{39D2E619-F45F-436B-BC0C-A06CE7838BB7}" type="presParOf" srcId="{0179DCBB-ACCA-4E8A-8C23-0EB1098C2CE8}" destId="{D721D7DC-25B5-41E8-8AE6-8CA3C541D167}" srcOrd="1" destOrd="0" presId="urn:microsoft.com/office/officeart/2005/8/layout/pyramid1"/>
    <dgm:cxn modelId="{8F493D4A-B28F-452F-BEE6-04B51EE94683}" type="presParOf" srcId="{342D62A6-34AB-455A-AA30-4B0C05A7B999}" destId="{FAD71223-33A4-4329-87ED-43389C7EE047}" srcOrd="1" destOrd="0" presId="urn:microsoft.com/office/officeart/2005/8/layout/pyramid1"/>
    <dgm:cxn modelId="{2C220169-4561-43A3-86A6-D961CB032D3A}" type="presParOf" srcId="{FAD71223-33A4-4329-87ED-43389C7EE047}" destId="{FC253ACA-4F23-4BB7-91BD-9D7E53579D15}" srcOrd="0" destOrd="0" presId="urn:microsoft.com/office/officeart/2005/8/layout/pyramid1"/>
    <dgm:cxn modelId="{1E0A98E8-F5FD-4DE9-9C9E-0EFF38C62980}" type="presParOf" srcId="{FAD71223-33A4-4329-87ED-43389C7EE047}" destId="{C6381F5F-53D6-4287-B820-59EE74F3BC3C}" srcOrd="1" destOrd="0" presId="urn:microsoft.com/office/officeart/2005/8/layout/pyramid1"/>
    <dgm:cxn modelId="{89C89E60-382F-478E-B9B1-08FF587F7EE1}" type="presParOf" srcId="{342D62A6-34AB-455A-AA30-4B0C05A7B999}" destId="{118E7D7A-0ECB-4845-AD0C-DD8B40052655}" srcOrd="2" destOrd="0" presId="urn:microsoft.com/office/officeart/2005/8/layout/pyramid1"/>
    <dgm:cxn modelId="{E2058808-8318-4C53-BB83-9E9C85F2DF26}" type="presParOf" srcId="{118E7D7A-0ECB-4845-AD0C-DD8B40052655}" destId="{D86732B0-5A23-498F-B32B-1CD4D50E721C}" srcOrd="0" destOrd="0" presId="urn:microsoft.com/office/officeart/2005/8/layout/pyramid1"/>
    <dgm:cxn modelId="{67C7501F-9CBA-4338-8C46-9387E0B09788}" type="presParOf" srcId="{118E7D7A-0ECB-4845-AD0C-DD8B40052655}" destId="{07F40B29-61A2-49AD-AD6F-197B75034CC6}" srcOrd="1" destOrd="0" presId="urn:microsoft.com/office/officeart/2005/8/layout/pyramid1"/>
    <dgm:cxn modelId="{8E6DB2C6-1E00-410E-9A97-1803F7281992}" type="presParOf" srcId="{342D62A6-34AB-455A-AA30-4B0C05A7B999}" destId="{693A9D46-69E8-4C54-AEC2-586EFE5D5B0B}" srcOrd="3" destOrd="0" presId="urn:microsoft.com/office/officeart/2005/8/layout/pyramid1"/>
    <dgm:cxn modelId="{D0077146-3845-4130-B103-7E36D0C90749}" type="presParOf" srcId="{693A9D46-69E8-4C54-AEC2-586EFE5D5B0B}" destId="{8487D7EE-07AC-4C03-AB1C-D98747A8CD45}" srcOrd="0" destOrd="0" presId="urn:microsoft.com/office/officeart/2005/8/layout/pyramid1"/>
    <dgm:cxn modelId="{610850D3-47BB-4ABA-A670-7E1A0F1FA50B}" type="presParOf" srcId="{693A9D46-69E8-4C54-AEC2-586EFE5D5B0B}" destId="{592CBD98-51EA-4D66-86B4-A29882655D0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F0FB93-3245-406F-93C0-E2652483CCB8}"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zh-CN" altLang="en-US"/>
        </a:p>
      </dgm:t>
    </dgm:pt>
    <dgm:pt modelId="{D19739C9-A747-45F9-A7B0-319CA7566637}">
      <dgm:prSet phldrT="[Text]" custT="1"/>
      <dgm:spPr/>
      <dgm:t>
        <a:bodyPr/>
        <a:lstStyle/>
        <a:p>
          <a:endParaRPr lang="en-US" altLang="zh-CN" sz="1400"/>
        </a:p>
        <a:p>
          <a:endParaRPr lang="en-US" altLang="zh-CN" sz="1400"/>
        </a:p>
        <a:p>
          <a:r>
            <a:rPr lang="en-US" altLang="zh-CN" sz="1400"/>
            <a:t>OLED</a:t>
          </a:r>
          <a:endParaRPr lang="zh-CN" altLang="en-US" sz="1400"/>
        </a:p>
      </dgm:t>
    </dgm:pt>
    <dgm:pt modelId="{8DEF9A63-A21F-43B1-BF4D-0A91010592E1}" type="parTrans" cxnId="{F6C517C1-B9F1-4861-8002-583E8DE80F32}">
      <dgm:prSet/>
      <dgm:spPr/>
      <dgm:t>
        <a:bodyPr/>
        <a:lstStyle/>
        <a:p>
          <a:endParaRPr lang="zh-CN" altLang="en-US" sz="1200"/>
        </a:p>
      </dgm:t>
    </dgm:pt>
    <dgm:pt modelId="{E671E27F-A107-4AC7-A1EB-533674E4354F}" type="sibTrans" cxnId="{F6C517C1-B9F1-4861-8002-583E8DE80F32}">
      <dgm:prSet/>
      <dgm:spPr/>
      <dgm:t>
        <a:bodyPr/>
        <a:lstStyle/>
        <a:p>
          <a:endParaRPr lang="zh-CN" altLang="en-US" sz="1200"/>
        </a:p>
      </dgm:t>
    </dgm:pt>
    <dgm:pt modelId="{107DA923-91D4-4B66-9431-0FF583B2DEAA}">
      <dgm:prSet phldrT="[Text]" phldr="0" custT="1"/>
      <dgm:spPr/>
      <dgm:t>
        <a:bodyPr/>
        <a:lstStyle/>
        <a:p>
          <a:pPr>
            <a:spcAft>
              <a:spcPts val="0"/>
            </a:spcAft>
          </a:pPr>
          <a:r>
            <a:rPr lang="en-US" altLang="zh-CN" sz="1400" dirty="0"/>
            <a:t>Micro RGB evo /</a:t>
          </a:r>
        </a:p>
        <a:p>
          <a:pPr>
            <a:spcAft>
              <a:spcPts val="0"/>
            </a:spcAft>
          </a:pPr>
          <a:r>
            <a:rPr lang="en-US" altLang="zh-CN" sz="1400" dirty="0"/>
            <a:t> QNED MINI</a:t>
          </a:r>
        </a:p>
      </dgm:t>
    </dgm:pt>
    <dgm:pt modelId="{7C70146D-31E1-427F-AFEE-946E2BB8022E}" type="parTrans" cxnId="{206859B8-4D35-434B-B02A-BB59D9E42D76}">
      <dgm:prSet/>
      <dgm:spPr/>
      <dgm:t>
        <a:bodyPr/>
        <a:lstStyle/>
        <a:p>
          <a:endParaRPr lang="zh-CN" altLang="en-US" sz="1200"/>
        </a:p>
      </dgm:t>
    </dgm:pt>
    <dgm:pt modelId="{5EDADAF7-21A0-4F16-A67A-9EA69BDB4584}" type="sibTrans" cxnId="{206859B8-4D35-434B-B02A-BB59D9E42D76}">
      <dgm:prSet/>
      <dgm:spPr/>
      <dgm:t>
        <a:bodyPr/>
        <a:lstStyle/>
        <a:p>
          <a:endParaRPr lang="zh-CN" altLang="en-US" sz="1200"/>
        </a:p>
      </dgm:t>
    </dgm:pt>
    <dgm:pt modelId="{2729FF82-B8EF-437B-B417-2D7CAB5B2350}">
      <dgm:prSet custT="1"/>
      <dgm:spPr/>
      <dgm:t>
        <a:bodyPr/>
        <a:lstStyle/>
        <a:p>
          <a:r>
            <a:rPr lang="en-US" altLang="zh-CN" sz="1400"/>
            <a:t>QNED / NANO</a:t>
          </a:r>
          <a:endParaRPr lang="zh-CN" altLang="en-US" sz="1400"/>
        </a:p>
      </dgm:t>
    </dgm:pt>
    <dgm:pt modelId="{E0DB5582-BF99-4C4F-9807-8F110660FA87}" type="parTrans" cxnId="{69281115-0C15-43A6-A208-A8A916958469}">
      <dgm:prSet/>
      <dgm:spPr/>
      <dgm:t>
        <a:bodyPr/>
        <a:lstStyle/>
        <a:p>
          <a:endParaRPr lang="zh-CN" altLang="en-US" sz="1200"/>
        </a:p>
      </dgm:t>
    </dgm:pt>
    <dgm:pt modelId="{A87130B0-6A07-446E-BBA1-A21EE701443E}" type="sibTrans" cxnId="{69281115-0C15-43A6-A208-A8A916958469}">
      <dgm:prSet/>
      <dgm:spPr/>
      <dgm:t>
        <a:bodyPr/>
        <a:lstStyle/>
        <a:p>
          <a:endParaRPr lang="zh-CN" altLang="en-US" sz="1200"/>
        </a:p>
      </dgm:t>
    </dgm:pt>
    <dgm:pt modelId="{C4C9FF04-5DA0-424A-9408-FEC56176A940}">
      <dgm:prSet custT="1"/>
      <dgm:spPr/>
      <dgm:t>
        <a:bodyPr/>
        <a:lstStyle/>
        <a:p>
          <a:r>
            <a:rPr lang="en-US" altLang="zh-CN" sz="1400"/>
            <a:t>UHD / FHD</a:t>
          </a:r>
          <a:endParaRPr lang="zh-CN" altLang="en-US" sz="1400"/>
        </a:p>
      </dgm:t>
    </dgm:pt>
    <dgm:pt modelId="{39D1131B-44B6-4C17-A975-CFF12284780B}" type="parTrans" cxnId="{1312B7ED-9008-46F5-8A63-E774F6CAE9F2}">
      <dgm:prSet/>
      <dgm:spPr/>
      <dgm:t>
        <a:bodyPr/>
        <a:lstStyle/>
        <a:p>
          <a:endParaRPr lang="zh-CN" altLang="en-US" sz="1200"/>
        </a:p>
      </dgm:t>
    </dgm:pt>
    <dgm:pt modelId="{58C602B3-1714-49F3-A75E-1CFBA5079C40}" type="sibTrans" cxnId="{1312B7ED-9008-46F5-8A63-E774F6CAE9F2}">
      <dgm:prSet/>
      <dgm:spPr/>
      <dgm:t>
        <a:bodyPr/>
        <a:lstStyle/>
        <a:p>
          <a:endParaRPr lang="zh-CN" altLang="en-US" sz="1200"/>
        </a:p>
      </dgm:t>
    </dgm:pt>
    <dgm:pt modelId="{342D62A6-34AB-455A-AA30-4B0C05A7B999}" type="pres">
      <dgm:prSet presAssocID="{89F0FB93-3245-406F-93C0-E2652483CCB8}" presName="Name0" presStyleCnt="0">
        <dgm:presLayoutVars>
          <dgm:dir/>
          <dgm:animLvl val="lvl"/>
          <dgm:resizeHandles val="exact"/>
        </dgm:presLayoutVars>
      </dgm:prSet>
      <dgm:spPr/>
    </dgm:pt>
    <dgm:pt modelId="{0179DCBB-ACCA-4E8A-8C23-0EB1098C2CE8}" type="pres">
      <dgm:prSet presAssocID="{D19739C9-A747-45F9-A7B0-319CA7566637}" presName="Name8" presStyleCnt="0"/>
      <dgm:spPr/>
    </dgm:pt>
    <dgm:pt modelId="{09682304-3B8C-44AB-A526-7D245CDF5CD3}" type="pres">
      <dgm:prSet presAssocID="{D19739C9-A747-45F9-A7B0-319CA7566637}" presName="level" presStyleLbl="node1" presStyleIdx="0" presStyleCnt="4">
        <dgm:presLayoutVars>
          <dgm:chMax val="1"/>
          <dgm:bulletEnabled val="1"/>
        </dgm:presLayoutVars>
      </dgm:prSet>
      <dgm:spPr/>
    </dgm:pt>
    <dgm:pt modelId="{D721D7DC-25B5-41E8-8AE6-8CA3C541D167}" type="pres">
      <dgm:prSet presAssocID="{D19739C9-A747-45F9-A7B0-319CA7566637}" presName="levelTx" presStyleLbl="revTx" presStyleIdx="0" presStyleCnt="0">
        <dgm:presLayoutVars>
          <dgm:chMax val="1"/>
          <dgm:bulletEnabled val="1"/>
        </dgm:presLayoutVars>
      </dgm:prSet>
      <dgm:spPr/>
    </dgm:pt>
    <dgm:pt modelId="{FAD71223-33A4-4329-87ED-43389C7EE047}" type="pres">
      <dgm:prSet presAssocID="{107DA923-91D4-4B66-9431-0FF583B2DEAA}" presName="Name8" presStyleCnt="0"/>
      <dgm:spPr/>
    </dgm:pt>
    <dgm:pt modelId="{FC253ACA-4F23-4BB7-91BD-9D7E53579D15}" type="pres">
      <dgm:prSet presAssocID="{107DA923-91D4-4B66-9431-0FF583B2DEAA}" presName="level" presStyleLbl="node1" presStyleIdx="1" presStyleCnt="4">
        <dgm:presLayoutVars>
          <dgm:chMax val="1"/>
          <dgm:bulletEnabled val="1"/>
        </dgm:presLayoutVars>
      </dgm:prSet>
      <dgm:spPr/>
    </dgm:pt>
    <dgm:pt modelId="{C6381F5F-53D6-4287-B820-59EE74F3BC3C}" type="pres">
      <dgm:prSet presAssocID="{107DA923-91D4-4B66-9431-0FF583B2DEAA}" presName="levelTx" presStyleLbl="revTx" presStyleIdx="0" presStyleCnt="0">
        <dgm:presLayoutVars>
          <dgm:chMax val="1"/>
          <dgm:bulletEnabled val="1"/>
        </dgm:presLayoutVars>
      </dgm:prSet>
      <dgm:spPr/>
    </dgm:pt>
    <dgm:pt modelId="{118E7D7A-0ECB-4845-AD0C-DD8B40052655}" type="pres">
      <dgm:prSet presAssocID="{2729FF82-B8EF-437B-B417-2D7CAB5B2350}" presName="Name8" presStyleCnt="0"/>
      <dgm:spPr/>
    </dgm:pt>
    <dgm:pt modelId="{D86732B0-5A23-498F-B32B-1CD4D50E721C}" type="pres">
      <dgm:prSet presAssocID="{2729FF82-B8EF-437B-B417-2D7CAB5B2350}" presName="level" presStyleLbl="node1" presStyleIdx="2" presStyleCnt="4">
        <dgm:presLayoutVars>
          <dgm:chMax val="1"/>
          <dgm:bulletEnabled val="1"/>
        </dgm:presLayoutVars>
      </dgm:prSet>
      <dgm:spPr/>
    </dgm:pt>
    <dgm:pt modelId="{07F40B29-61A2-49AD-AD6F-197B75034CC6}" type="pres">
      <dgm:prSet presAssocID="{2729FF82-B8EF-437B-B417-2D7CAB5B2350}" presName="levelTx" presStyleLbl="revTx" presStyleIdx="0" presStyleCnt="0">
        <dgm:presLayoutVars>
          <dgm:chMax val="1"/>
          <dgm:bulletEnabled val="1"/>
        </dgm:presLayoutVars>
      </dgm:prSet>
      <dgm:spPr/>
    </dgm:pt>
    <dgm:pt modelId="{693A9D46-69E8-4C54-AEC2-586EFE5D5B0B}" type="pres">
      <dgm:prSet presAssocID="{C4C9FF04-5DA0-424A-9408-FEC56176A940}" presName="Name8" presStyleCnt="0"/>
      <dgm:spPr/>
    </dgm:pt>
    <dgm:pt modelId="{8487D7EE-07AC-4C03-AB1C-D98747A8CD45}" type="pres">
      <dgm:prSet presAssocID="{C4C9FF04-5DA0-424A-9408-FEC56176A940}" presName="level" presStyleLbl="node1" presStyleIdx="3" presStyleCnt="4" custLinFactNeighborX="4899" custLinFactNeighborY="60">
        <dgm:presLayoutVars>
          <dgm:chMax val="1"/>
          <dgm:bulletEnabled val="1"/>
        </dgm:presLayoutVars>
      </dgm:prSet>
      <dgm:spPr/>
    </dgm:pt>
    <dgm:pt modelId="{592CBD98-51EA-4D66-86B4-A29882655D0B}" type="pres">
      <dgm:prSet presAssocID="{C4C9FF04-5DA0-424A-9408-FEC56176A940}" presName="levelTx" presStyleLbl="revTx" presStyleIdx="0" presStyleCnt="0">
        <dgm:presLayoutVars>
          <dgm:chMax val="1"/>
          <dgm:bulletEnabled val="1"/>
        </dgm:presLayoutVars>
      </dgm:prSet>
      <dgm:spPr/>
    </dgm:pt>
  </dgm:ptLst>
  <dgm:cxnLst>
    <dgm:cxn modelId="{CCC8790B-EF85-4A90-8413-BF94D3A86A60}" type="presOf" srcId="{C4C9FF04-5DA0-424A-9408-FEC56176A940}" destId="{8487D7EE-07AC-4C03-AB1C-D98747A8CD45}" srcOrd="0" destOrd="0" presId="urn:microsoft.com/office/officeart/2005/8/layout/pyramid1"/>
    <dgm:cxn modelId="{D243690C-236B-4F42-9BC1-71A128337A6D}" type="presOf" srcId="{89F0FB93-3245-406F-93C0-E2652483CCB8}" destId="{342D62A6-34AB-455A-AA30-4B0C05A7B999}" srcOrd="0" destOrd="0" presId="urn:microsoft.com/office/officeart/2005/8/layout/pyramid1"/>
    <dgm:cxn modelId="{69281115-0C15-43A6-A208-A8A916958469}" srcId="{89F0FB93-3245-406F-93C0-E2652483CCB8}" destId="{2729FF82-B8EF-437B-B417-2D7CAB5B2350}" srcOrd="2" destOrd="0" parTransId="{E0DB5582-BF99-4C4F-9807-8F110660FA87}" sibTransId="{A87130B0-6A07-446E-BBA1-A21EE701443E}"/>
    <dgm:cxn modelId="{A3443915-24E5-47B7-B969-AAB5341D8866}" type="presOf" srcId="{C4C9FF04-5DA0-424A-9408-FEC56176A940}" destId="{592CBD98-51EA-4D66-86B4-A29882655D0B}" srcOrd="1" destOrd="0" presId="urn:microsoft.com/office/officeart/2005/8/layout/pyramid1"/>
    <dgm:cxn modelId="{75BB6D5D-9272-43F8-8A18-6069EA56EB03}" type="presOf" srcId="{2729FF82-B8EF-437B-B417-2D7CAB5B2350}" destId="{D86732B0-5A23-498F-B32B-1CD4D50E721C}" srcOrd="0" destOrd="0" presId="urn:microsoft.com/office/officeart/2005/8/layout/pyramid1"/>
    <dgm:cxn modelId="{79D6B26F-0502-4CA8-8043-0E209E301413}" type="presOf" srcId="{D19739C9-A747-45F9-A7B0-319CA7566637}" destId="{D721D7DC-25B5-41E8-8AE6-8CA3C541D167}" srcOrd="1" destOrd="0" presId="urn:microsoft.com/office/officeart/2005/8/layout/pyramid1"/>
    <dgm:cxn modelId="{AE3B4052-4316-4343-93E4-0FB473EF11D2}" type="presOf" srcId="{2729FF82-B8EF-437B-B417-2D7CAB5B2350}" destId="{07F40B29-61A2-49AD-AD6F-197B75034CC6}" srcOrd="1" destOrd="0" presId="urn:microsoft.com/office/officeart/2005/8/layout/pyramid1"/>
    <dgm:cxn modelId="{8B667DA5-DA94-47C8-BF5E-110D85F5D363}" type="presOf" srcId="{107DA923-91D4-4B66-9431-0FF583B2DEAA}" destId="{FC253ACA-4F23-4BB7-91BD-9D7E53579D15}" srcOrd="0" destOrd="0" presId="urn:microsoft.com/office/officeart/2005/8/layout/pyramid1"/>
    <dgm:cxn modelId="{206859B8-4D35-434B-B02A-BB59D9E42D76}" srcId="{89F0FB93-3245-406F-93C0-E2652483CCB8}" destId="{107DA923-91D4-4B66-9431-0FF583B2DEAA}" srcOrd="1" destOrd="0" parTransId="{7C70146D-31E1-427F-AFEE-946E2BB8022E}" sibTransId="{5EDADAF7-21A0-4F16-A67A-9EA69BDB4584}"/>
    <dgm:cxn modelId="{D595B0BE-8E46-4D42-865E-4EB6B771A8ED}" type="presOf" srcId="{107DA923-91D4-4B66-9431-0FF583B2DEAA}" destId="{C6381F5F-53D6-4287-B820-59EE74F3BC3C}" srcOrd="1" destOrd="0" presId="urn:microsoft.com/office/officeart/2005/8/layout/pyramid1"/>
    <dgm:cxn modelId="{F6C517C1-B9F1-4861-8002-583E8DE80F32}" srcId="{89F0FB93-3245-406F-93C0-E2652483CCB8}" destId="{D19739C9-A747-45F9-A7B0-319CA7566637}" srcOrd="0" destOrd="0" parTransId="{8DEF9A63-A21F-43B1-BF4D-0A91010592E1}" sibTransId="{E671E27F-A107-4AC7-A1EB-533674E4354F}"/>
    <dgm:cxn modelId="{1312B7ED-9008-46F5-8A63-E774F6CAE9F2}" srcId="{89F0FB93-3245-406F-93C0-E2652483CCB8}" destId="{C4C9FF04-5DA0-424A-9408-FEC56176A940}" srcOrd="3" destOrd="0" parTransId="{39D1131B-44B6-4C17-A975-CFF12284780B}" sibTransId="{58C602B3-1714-49F3-A75E-1CFBA5079C40}"/>
    <dgm:cxn modelId="{6032DCF0-AC63-44C1-99EA-0F88FDB8EE16}" type="presOf" srcId="{D19739C9-A747-45F9-A7B0-319CA7566637}" destId="{09682304-3B8C-44AB-A526-7D245CDF5CD3}" srcOrd="0" destOrd="0" presId="urn:microsoft.com/office/officeart/2005/8/layout/pyramid1"/>
    <dgm:cxn modelId="{81094FAD-1158-427A-82C9-60F188BE219E}" type="presParOf" srcId="{342D62A6-34AB-455A-AA30-4B0C05A7B999}" destId="{0179DCBB-ACCA-4E8A-8C23-0EB1098C2CE8}" srcOrd="0" destOrd="0" presId="urn:microsoft.com/office/officeart/2005/8/layout/pyramid1"/>
    <dgm:cxn modelId="{FC6F269F-77AD-404A-99DF-67EE0863488E}" type="presParOf" srcId="{0179DCBB-ACCA-4E8A-8C23-0EB1098C2CE8}" destId="{09682304-3B8C-44AB-A526-7D245CDF5CD3}" srcOrd="0" destOrd="0" presId="urn:microsoft.com/office/officeart/2005/8/layout/pyramid1"/>
    <dgm:cxn modelId="{39D2E619-F45F-436B-BC0C-A06CE7838BB7}" type="presParOf" srcId="{0179DCBB-ACCA-4E8A-8C23-0EB1098C2CE8}" destId="{D721D7DC-25B5-41E8-8AE6-8CA3C541D167}" srcOrd="1" destOrd="0" presId="urn:microsoft.com/office/officeart/2005/8/layout/pyramid1"/>
    <dgm:cxn modelId="{8F493D4A-B28F-452F-BEE6-04B51EE94683}" type="presParOf" srcId="{342D62A6-34AB-455A-AA30-4B0C05A7B999}" destId="{FAD71223-33A4-4329-87ED-43389C7EE047}" srcOrd="1" destOrd="0" presId="urn:microsoft.com/office/officeart/2005/8/layout/pyramid1"/>
    <dgm:cxn modelId="{2C220169-4561-43A3-86A6-D961CB032D3A}" type="presParOf" srcId="{FAD71223-33A4-4329-87ED-43389C7EE047}" destId="{FC253ACA-4F23-4BB7-91BD-9D7E53579D15}" srcOrd="0" destOrd="0" presId="urn:microsoft.com/office/officeart/2005/8/layout/pyramid1"/>
    <dgm:cxn modelId="{1E0A98E8-F5FD-4DE9-9C9E-0EFF38C62980}" type="presParOf" srcId="{FAD71223-33A4-4329-87ED-43389C7EE047}" destId="{C6381F5F-53D6-4287-B820-59EE74F3BC3C}" srcOrd="1" destOrd="0" presId="urn:microsoft.com/office/officeart/2005/8/layout/pyramid1"/>
    <dgm:cxn modelId="{89C89E60-382F-478E-B9B1-08FF587F7EE1}" type="presParOf" srcId="{342D62A6-34AB-455A-AA30-4B0C05A7B999}" destId="{118E7D7A-0ECB-4845-AD0C-DD8B40052655}" srcOrd="2" destOrd="0" presId="urn:microsoft.com/office/officeart/2005/8/layout/pyramid1"/>
    <dgm:cxn modelId="{E2058808-8318-4C53-BB83-9E9C85F2DF26}" type="presParOf" srcId="{118E7D7A-0ECB-4845-AD0C-DD8B40052655}" destId="{D86732B0-5A23-498F-B32B-1CD4D50E721C}" srcOrd="0" destOrd="0" presId="urn:microsoft.com/office/officeart/2005/8/layout/pyramid1"/>
    <dgm:cxn modelId="{67C7501F-9CBA-4338-8C46-9387E0B09788}" type="presParOf" srcId="{118E7D7A-0ECB-4845-AD0C-DD8B40052655}" destId="{07F40B29-61A2-49AD-AD6F-197B75034CC6}" srcOrd="1" destOrd="0" presId="urn:microsoft.com/office/officeart/2005/8/layout/pyramid1"/>
    <dgm:cxn modelId="{8E6DB2C6-1E00-410E-9A97-1803F7281992}" type="presParOf" srcId="{342D62A6-34AB-455A-AA30-4B0C05A7B999}" destId="{693A9D46-69E8-4C54-AEC2-586EFE5D5B0B}" srcOrd="3" destOrd="0" presId="urn:microsoft.com/office/officeart/2005/8/layout/pyramid1"/>
    <dgm:cxn modelId="{D0077146-3845-4130-B103-7E36D0C90749}" type="presParOf" srcId="{693A9D46-69E8-4C54-AEC2-586EFE5D5B0B}" destId="{8487D7EE-07AC-4C03-AB1C-D98747A8CD45}" srcOrd="0" destOrd="0" presId="urn:microsoft.com/office/officeart/2005/8/layout/pyramid1"/>
    <dgm:cxn modelId="{610850D3-47BB-4ABA-A670-7E1A0F1FA50B}" type="presParOf" srcId="{693A9D46-69E8-4C54-AEC2-586EFE5D5B0B}" destId="{592CBD98-51EA-4D66-86B4-A29882655D0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F0FB93-3245-406F-93C0-E2652483CCB8}"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zh-CN" altLang="en-US"/>
        </a:p>
      </dgm:t>
    </dgm:pt>
    <dgm:pt modelId="{D19739C9-A747-45F9-A7B0-319CA7566637}">
      <dgm:prSet phldrT="[Text]" custT="1"/>
      <dgm:spPr/>
      <dgm:t>
        <a:bodyPr/>
        <a:lstStyle/>
        <a:p>
          <a:endParaRPr lang="en-US" altLang="zh-CN" sz="1400"/>
        </a:p>
        <a:p>
          <a:endParaRPr lang="en-US" altLang="zh-CN" sz="1400"/>
        </a:p>
        <a:p>
          <a:r>
            <a:rPr lang="en-US" altLang="zh-CN" sz="1400"/>
            <a:t>Flagship</a:t>
          </a:r>
          <a:br>
            <a:rPr lang="en-US" altLang="zh-CN" sz="1400"/>
          </a:br>
          <a:r>
            <a:rPr lang="en-US" altLang="zh-CN" sz="1400"/>
            <a:t> UX</a:t>
          </a:r>
          <a:br>
            <a:rPr lang="en-US" altLang="zh-CN" sz="1400"/>
          </a:br>
          <a:r>
            <a:rPr lang="en-US" altLang="zh-CN" sz="1400"/>
            <a:t>Laser TV</a:t>
          </a:r>
          <a:endParaRPr lang="zh-CN" altLang="en-US" sz="1400"/>
        </a:p>
      </dgm:t>
    </dgm:pt>
    <dgm:pt modelId="{8DEF9A63-A21F-43B1-BF4D-0A91010592E1}" type="parTrans" cxnId="{F6C517C1-B9F1-4861-8002-583E8DE80F32}">
      <dgm:prSet/>
      <dgm:spPr/>
      <dgm:t>
        <a:bodyPr/>
        <a:lstStyle/>
        <a:p>
          <a:endParaRPr lang="zh-CN" altLang="en-US" sz="1200"/>
        </a:p>
      </dgm:t>
    </dgm:pt>
    <dgm:pt modelId="{E671E27F-A107-4AC7-A1EB-533674E4354F}" type="sibTrans" cxnId="{F6C517C1-B9F1-4861-8002-583E8DE80F32}">
      <dgm:prSet/>
      <dgm:spPr/>
      <dgm:t>
        <a:bodyPr/>
        <a:lstStyle/>
        <a:p>
          <a:endParaRPr lang="zh-CN" altLang="en-US" sz="1200"/>
        </a:p>
      </dgm:t>
    </dgm:pt>
    <dgm:pt modelId="{107DA923-91D4-4B66-9431-0FF583B2DEAA}">
      <dgm:prSet phldrT="[Text]" phldr="0" custT="1"/>
      <dgm:spPr/>
      <dgm:t>
        <a:bodyPr/>
        <a:lstStyle/>
        <a:p>
          <a:pPr>
            <a:spcAft>
              <a:spcPts val="0"/>
            </a:spcAft>
          </a:pPr>
          <a:r>
            <a:rPr lang="en-US" altLang="zh-CN" sz="1400"/>
            <a:t>High-end</a:t>
          </a:r>
        </a:p>
        <a:p>
          <a:pPr>
            <a:spcAft>
              <a:spcPts val="0"/>
            </a:spcAft>
          </a:pPr>
          <a:r>
            <a:rPr lang="en-US" altLang="zh-CN" sz="1400"/>
            <a:t>UR9S/8S</a:t>
          </a:r>
        </a:p>
        <a:p>
          <a:pPr>
            <a:spcAft>
              <a:spcPts val="0"/>
            </a:spcAft>
          </a:pPr>
          <a:r>
            <a:rPr lang="en-US" altLang="zh-CN" sz="1400"/>
            <a:t>U Series 7 Pro/8Q</a:t>
          </a:r>
        </a:p>
      </dgm:t>
    </dgm:pt>
    <dgm:pt modelId="{7C70146D-31E1-427F-AFEE-946E2BB8022E}" type="parTrans" cxnId="{206859B8-4D35-434B-B02A-BB59D9E42D76}">
      <dgm:prSet/>
      <dgm:spPr/>
      <dgm:t>
        <a:bodyPr/>
        <a:lstStyle/>
        <a:p>
          <a:endParaRPr lang="zh-CN" altLang="en-US" sz="1200"/>
        </a:p>
      </dgm:t>
    </dgm:pt>
    <dgm:pt modelId="{5EDADAF7-21A0-4F16-A67A-9EA69BDB4584}" type="sibTrans" cxnId="{206859B8-4D35-434B-B02A-BB59D9E42D76}">
      <dgm:prSet/>
      <dgm:spPr/>
      <dgm:t>
        <a:bodyPr/>
        <a:lstStyle/>
        <a:p>
          <a:endParaRPr lang="zh-CN" altLang="en-US" sz="1200"/>
        </a:p>
      </dgm:t>
    </dgm:pt>
    <dgm:pt modelId="{2729FF82-B8EF-437B-B417-2D7CAB5B2350}">
      <dgm:prSet custT="1"/>
      <dgm:spPr/>
      <dgm:t>
        <a:bodyPr/>
        <a:lstStyle/>
        <a:p>
          <a:r>
            <a:rPr lang="en-US" altLang="zh-CN" sz="1400"/>
            <a:t>Mainstream</a:t>
          </a:r>
          <a:br>
            <a:rPr lang="en-US" altLang="zh-CN" sz="1400"/>
          </a:br>
          <a:r>
            <a:rPr lang="en-US" altLang="zh-CN" sz="1400"/>
            <a:t>E Series 8/7/5</a:t>
          </a:r>
          <a:br>
            <a:rPr lang="en-US" altLang="zh-CN" sz="1400"/>
          </a:br>
          <a:r>
            <a:rPr lang="en-US" altLang="zh-CN" sz="1400"/>
            <a:t>U Series 7E/6Q</a:t>
          </a:r>
          <a:endParaRPr lang="zh-CN" altLang="en-US" sz="1400"/>
        </a:p>
      </dgm:t>
    </dgm:pt>
    <dgm:pt modelId="{E0DB5582-BF99-4C4F-9807-8F110660FA87}" type="parTrans" cxnId="{69281115-0C15-43A6-A208-A8A916958469}">
      <dgm:prSet/>
      <dgm:spPr/>
      <dgm:t>
        <a:bodyPr/>
        <a:lstStyle/>
        <a:p>
          <a:endParaRPr lang="zh-CN" altLang="en-US" sz="1200"/>
        </a:p>
      </dgm:t>
    </dgm:pt>
    <dgm:pt modelId="{A87130B0-6A07-446E-BBA1-A21EE701443E}" type="sibTrans" cxnId="{69281115-0C15-43A6-A208-A8A916958469}">
      <dgm:prSet/>
      <dgm:spPr/>
      <dgm:t>
        <a:bodyPr/>
        <a:lstStyle/>
        <a:p>
          <a:endParaRPr lang="zh-CN" altLang="en-US" sz="1200"/>
        </a:p>
      </dgm:t>
    </dgm:pt>
    <dgm:pt modelId="{C4C9FF04-5DA0-424A-9408-FEC56176A940}">
      <dgm:prSet custT="1"/>
      <dgm:spPr/>
      <dgm:t>
        <a:bodyPr/>
        <a:lstStyle/>
        <a:p>
          <a:r>
            <a:rPr lang="en-US" altLang="zh-CN" sz="1400"/>
            <a:t>Entry level</a:t>
          </a:r>
          <a:br>
            <a:rPr lang="en-US" altLang="zh-CN" sz="1400"/>
          </a:br>
          <a:r>
            <a:rPr lang="en-US" altLang="zh-CN" sz="1400"/>
            <a:t>A series Vidaa</a:t>
          </a:r>
          <a:endParaRPr lang="zh-CN" altLang="en-US" sz="1400"/>
        </a:p>
      </dgm:t>
    </dgm:pt>
    <dgm:pt modelId="{39D1131B-44B6-4C17-A975-CFF12284780B}" type="parTrans" cxnId="{1312B7ED-9008-46F5-8A63-E774F6CAE9F2}">
      <dgm:prSet/>
      <dgm:spPr/>
      <dgm:t>
        <a:bodyPr/>
        <a:lstStyle/>
        <a:p>
          <a:endParaRPr lang="zh-CN" altLang="en-US" sz="1200"/>
        </a:p>
      </dgm:t>
    </dgm:pt>
    <dgm:pt modelId="{58C602B3-1714-49F3-A75E-1CFBA5079C40}" type="sibTrans" cxnId="{1312B7ED-9008-46F5-8A63-E774F6CAE9F2}">
      <dgm:prSet/>
      <dgm:spPr/>
      <dgm:t>
        <a:bodyPr/>
        <a:lstStyle/>
        <a:p>
          <a:endParaRPr lang="zh-CN" altLang="en-US" sz="1200"/>
        </a:p>
      </dgm:t>
    </dgm:pt>
    <dgm:pt modelId="{342D62A6-34AB-455A-AA30-4B0C05A7B999}" type="pres">
      <dgm:prSet presAssocID="{89F0FB93-3245-406F-93C0-E2652483CCB8}" presName="Name0" presStyleCnt="0">
        <dgm:presLayoutVars>
          <dgm:dir/>
          <dgm:animLvl val="lvl"/>
          <dgm:resizeHandles val="exact"/>
        </dgm:presLayoutVars>
      </dgm:prSet>
      <dgm:spPr/>
    </dgm:pt>
    <dgm:pt modelId="{0179DCBB-ACCA-4E8A-8C23-0EB1098C2CE8}" type="pres">
      <dgm:prSet presAssocID="{D19739C9-A747-45F9-A7B0-319CA7566637}" presName="Name8" presStyleCnt="0"/>
      <dgm:spPr/>
    </dgm:pt>
    <dgm:pt modelId="{09682304-3B8C-44AB-A526-7D245CDF5CD3}" type="pres">
      <dgm:prSet presAssocID="{D19739C9-A747-45F9-A7B0-319CA7566637}" presName="level" presStyleLbl="node1" presStyleIdx="0" presStyleCnt="4">
        <dgm:presLayoutVars>
          <dgm:chMax val="1"/>
          <dgm:bulletEnabled val="1"/>
        </dgm:presLayoutVars>
      </dgm:prSet>
      <dgm:spPr/>
    </dgm:pt>
    <dgm:pt modelId="{D721D7DC-25B5-41E8-8AE6-8CA3C541D167}" type="pres">
      <dgm:prSet presAssocID="{D19739C9-A747-45F9-A7B0-319CA7566637}" presName="levelTx" presStyleLbl="revTx" presStyleIdx="0" presStyleCnt="0">
        <dgm:presLayoutVars>
          <dgm:chMax val="1"/>
          <dgm:bulletEnabled val="1"/>
        </dgm:presLayoutVars>
      </dgm:prSet>
      <dgm:spPr/>
    </dgm:pt>
    <dgm:pt modelId="{FAD71223-33A4-4329-87ED-43389C7EE047}" type="pres">
      <dgm:prSet presAssocID="{107DA923-91D4-4B66-9431-0FF583B2DEAA}" presName="Name8" presStyleCnt="0"/>
      <dgm:spPr/>
    </dgm:pt>
    <dgm:pt modelId="{FC253ACA-4F23-4BB7-91BD-9D7E53579D15}" type="pres">
      <dgm:prSet presAssocID="{107DA923-91D4-4B66-9431-0FF583B2DEAA}" presName="level" presStyleLbl="node1" presStyleIdx="1" presStyleCnt="4">
        <dgm:presLayoutVars>
          <dgm:chMax val="1"/>
          <dgm:bulletEnabled val="1"/>
        </dgm:presLayoutVars>
      </dgm:prSet>
      <dgm:spPr/>
    </dgm:pt>
    <dgm:pt modelId="{C6381F5F-53D6-4287-B820-59EE74F3BC3C}" type="pres">
      <dgm:prSet presAssocID="{107DA923-91D4-4B66-9431-0FF583B2DEAA}" presName="levelTx" presStyleLbl="revTx" presStyleIdx="0" presStyleCnt="0">
        <dgm:presLayoutVars>
          <dgm:chMax val="1"/>
          <dgm:bulletEnabled val="1"/>
        </dgm:presLayoutVars>
      </dgm:prSet>
      <dgm:spPr/>
    </dgm:pt>
    <dgm:pt modelId="{118E7D7A-0ECB-4845-AD0C-DD8B40052655}" type="pres">
      <dgm:prSet presAssocID="{2729FF82-B8EF-437B-B417-2D7CAB5B2350}" presName="Name8" presStyleCnt="0"/>
      <dgm:spPr/>
    </dgm:pt>
    <dgm:pt modelId="{D86732B0-5A23-498F-B32B-1CD4D50E721C}" type="pres">
      <dgm:prSet presAssocID="{2729FF82-B8EF-437B-B417-2D7CAB5B2350}" presName="level" presStyleLbl="node1" presStyleIdx="2" presStyleCnt="4">
        <dgm:presLayoutVars>
          <dgm:chMax val="1"/>
          <dgm:bulletEnabled val="1"/>
        </dgm:presLayoutVars>
      </dgm:prSet>
      <dgm:spPr/>
    </dgm:pt>
    <dgm:pt modelId="{07F40B29-61A2-49AD-AD6F-197B75034CC6}" type="pres">
      <dgm:prSet presAssocID="{2729FF82-B8EF-437B-B417-2D7CAB5B2350}" presName="levelTx" presStyleLbl="revTx" presStyleIdx="0" presStyleCnt="0">
        <dgm:presLayoutVars>
          <dgm:chMax val="1"/>
          <dgm:bulletEnabled val="1"/>
        </dgm:presLayoutVars>
      </dgm:prSet>
      <dgm:spPr/>
    </dgm:pt>
    <dgm:pt modelId="{693A9D46-69E8-4C54-AEC2-586EFE5D5B0B}" type="pres">
      <dgm:prSet presAssocID="{C4C9FF04-5DA0-424A-9408-FEC56176A940}" presName="Name8" presStyleCnt="0"/>
      <dgm:spPr/>
    </dgm:pt>
    <dgm:pt modelId="{8487D7EE-07AC-4C03-AB1C-D98747A8CD45}" type="pres">
      <dgm:prSet presAssocID="{C4C9FF04-5DA0-424A-9408-FEC56176A940}" presName="level" presStyleLbl="node1" presStyleIdx="3" presStyleCnt="4">
        <dgm:presLayoutVars>
          <dgm:chMax val="1"/>
          <dgm:bulletEnabled val="1"/>
        </dgm:presLayoutVars>
      </dgm:prSet>
      <dgm:spPr/>
    </dgm:pt>
    <dgm:pt modelId="{592CBD98-51EA-4D66-86B4-A29882655D0B}" type="pres">
      <dgm:prSet presAssocID="{C4C9FF04-5DA0-424A-9408-FEC56176A940}" presName="levelTx" presStyleLbl="revTx" presStyleIdx="0" presStyleCnt="0">
        <dgm:presLayoutVars>
          <dgm:chMax val="1"/>
          <dgm:bulletEnabled val="1"/>
        </dgm:presLayoutVars>
      </dgm:prSet>
      <dgm:spPr/>
    </dgm:pt>
  </dgm:ptLst>
  <dgm:cxnLst>
    <dgm:cxn modelId="{CCC8790B-EF85-4A90-8413-BF94D3A86A60}" type="presOf" srcId="{C4C9FF04-5DA0-424A-9408-FEC56176A940}" destId="{8487D7EE-07AC-4C03-AB1C-D98747A8CD45}" srcOrd="0" destOrd="0" presId="urn:microsoft.com/office/officeart/2005/8/layout/pyramid1"/>
    <dgm:cxn modelId="{D243690C-236B-4F42-9BC1-71A128337A6D}" type="presOf" srcId="{89F0FB93-3245-406F-93C0-E2652483CCB8}" destId="{342D62A6-34AB-455A-AA30-4B0C05A7B999}" srcOrd="0" destOrd="0" presId="urn:microsoft.com/office/officeart/2005/8/layout/pyramid1"/>
    <dgm:cxn modelId="{69281115-0C15-43A6-A208-A8A916958469}" srcId="{89F0FB93-3245-406F-93C0-E2652483CCB8}" destId="{2729FF82-B8EF-437B-B417-2D7CAB5B2350}" srcOrd="2" destOrd="0" parTransId="{E0DB5582-BF99-4C4F-9807-8F110660FA87}" sibTransId="{A87130B0-6A07-446E-BBA1-A21EE701443E}"/>
    <dgm:cxn modelId="{A3443915-24E5-47B7-B969-AAB5341D8866}" type="presOf" srcId="{C4C9FF04-5DA0-424A-9408-FEC56176A940}" destId="{592CBD98-51EA-4D66-86B4-A29882655D0B}" srcOrd="1" destOrd="0" presId="urn:microsoft.com/office/officeart/2005/8/layout/pyramid1"/>
    <dgm:cxn modelId="{75BB6D5D-9272-43F8-8A18-6069EA56EB03}" type="presOf" srcId="{2729FF82-B8EF-437B-B417-2D7CAB5B2350}" destId="{D86732B0-5A23-498F-B32B-1CD4D50E721C}" srcOrd="0" destOrd="0" presId="urn:microsoft.com/office/officeart/2005/8/layout/pyramid1"/>
    <dgm:cxn modelId="{79D6B26F-0502-4CA8-8043-0E209E301413}" type="presOf" srcId="{D19739C9-A747-45F9-A7B0-319CA7566637}" destId="{D721D7DC-25B5-41E8-8AE6-8CA3C541D167}" srcOrd="1" destOrd="0" presId="urn:microsoft.com/office/officeart/2005/8/layout/pyramid1"/>
    <dgm:cxn modelId="{AE3B4052-4316-4343-93E4-0FB473EF11D2}" type="presOf" srcId="{2729FF82-B8EF-437B-B417-2D7CAB5B2350}" destId="{07F40B29-61A2-49AD-AD6F-197B75034CC6}" srcOrd="1" destOrd="0" presId="urn:microsoft.com/office/officeart/2005/8/layout/pyramid1"/>
    <dgm:cxn modelId="{8B667DA5-DA94-47C8-BF5E-110D85F5D363}" type="presOf" srcId="{107DA923-91D4-4B66-9431-0FF583B2DEAA}" destId="{FC253ACA-4F23-4BB7-91BD-9D7E53579D15}" srcOrd="0" destOrd="0" presId="urn:microsoft.com/office/officeart/2005/8/layout/pyramid1"/>
    <dgm:cxn modelId="{206859B8-4D35-434B-B02A-BB59D9E42D76}" srcId="{89F0FB93-3245-406F-93C0-E2652483CCB8}" destId="{107DA923-91D4-4B66-9431-0FF583B2DEAA}" srcOrd="1" destOrd="0" parTransId="{7C70146D-31E1-427F-AFEE-946E2BB8022E}" sibTransId="{5EDADAF7-21A0-4F16-A67A-9EA69BDB4584}"/>
    <dgm:cxn modelId="{D595B0BE-8E46-4D42-865E-4EB6B771A8ED}" type="presOf" srcId="{107DA923-91D4-4B66-9431-0FF583B2DEAA}" destId="{C6381F5F-53D6-4287-B820-59EE74F3BC3C}" srcOrd="1" destOrd="0" presId="urn:microsoft.com/office/officeart/2005/8/layout/pyramid1"/>
    <dgm:cxn modelId="{F6C517C1-B9F1-4861-8002-583E8DE80F32}" srcId="{89F0FB93-3245-406F-93C0-E2652483CCB8}" destId="{D19739C9-A747-45F9-A7B0-319CA7566637}" srcOrd="0" destOrd="0" parTransId="{8DEF9A63-A21F-43B1-BF4D-0A91010592E1}" sibTransId="{E671E27F-A107-4AC7-A1EB-533674E4354F}"/>
    <dgm:cxn modelId="{1312B7ED-9008-46F5-8A63-E774F6CAE9F2}" srcId="{89F0FB93-3245-406F-93C0-E2652483CCB8}" destId="{C4C9FF04-5DA0-424A-9408-FEC56176A940}" srcOrd="3" destOrd="0" parTransId="{39D1131B-44B6-4C17-A975-CFF12284780B}" sibTransId="{58C602B3-1714-49F3-A75E-1CFBA5079C40}"/>
    <dgm:cxn modelId="{6032DCF0-AC63-44C1-99EA-0F88FDB8EE16}" type="presOf" srcId="{D19739C9-A747-45F9-A7B0-319CA7566637}" destId="{09682304-3B8C-44AB-A526-7D245CDF5CD3}" srcOrd="0" destOrd="0" presId="urn:microsoft.com/office/officeart/2005/8/layout/pyramid1"/>
    <dgm:cxn modelId="{81094FAD-1158-427A-82C9-60F188BE219E}" type="presParOf" srcId="{342D62A6-34AB-455A-AA30-4B0C05A7B999}" destId="{0179DCBB-ACCA-4E8A-8C23-0EB1098C2CE8}" srcOrd="0" destOrd="0" presId="urn:microsoft.com/office/officeart/2005/8/layout/pyramid1"/>
    <dgm:cxn modelId="{FC6F269F-77AD-404A-99DF-67EE0863488E}" type="presParOf" srcId="{0179DCBB-ACCA-4E8A-8C23-0EB1098C2CE8}" destId="{09682304-3B8C-44AB-A526-7D245CDF5CD3}" srcOrd="0" destOrd="0" presId="urn:microsoft.com/office/officeart/2005/8/layout/pyramid1"/>
    <dgm:cxn modelId="{39D2E619-F45F-436B-BC0C-A06CE7838BB7}" type="presParOf" srcId="{0179DCBB-ACCA-4E8A-8C23-0EB1098C2CE8}" destId="{D721D7DC-25B5-41E8-8AE6-8CA3C541D167}" srcOrd="1" destOrd="0" presId="urn:microsoft.com/office/officeart/2005/8/layout/pyramid1"/>
    <dgm:cxn modelId="{8F493D4A-B28F-452F-BEE6-04B51EE94683}" type="presParOf" srcId="{342D62A6-34AB-455A-AA30-4B0C05A7B999}" destId="{FAD71223-33A4-4329-87ED-43389C7EE047}" srcOrd="1" destOrd="0" presId="urn:microsoft.com/office/officeart/2005/8/layout/pyramid1"/>
    <dgm:cxn modelId="{2C220169-4561-43A3-86A6-D961CB032D3A}" type="presParOf" srcId="{FAD71223-33A4-4329-87ED-43389C7EE047}" destId="{FC253ACA-4F23-4BB7-91BD-9D7E53579D15}" srcOrd="0" destOrd="0" presId="urn:microsoft.com/office/officeart/2005/8/layout/pyramid1"/>
    <dgm:cxn modelId="{1E0A98E8-F5FD-4DE9-9C9E-0EFF38C62980}" type="presParOf" srcId="{FAD71223-33A4-4329-87ED-43389C7EE047}" destId="{C6381F5F-53D6-4287-B820-59EE74F3BC3C}" srcOrd="1" destOrd="0" presId="urn:microsoft.com/office/officeart/2005/8/layout/pyramid1"/>
    <dgm:cxn modelId="{89C89E60-382F-478E-B9B1-08FF587F7EE1}" type="presParOf" srcId="{342D62A6-34AB-455A-AA30-4B0C05A7B999}" destId="{118E7D7A-0ECB-4845-AD0C-DD8B40052655}" srcOrd="2" destOrd="0" presId="urn:microsoft.com/office/officeart/2005/8/layout/pyramid1"/>
    <dgm:cxn modelId="{E2058808-8318-4C53-BB83-9E9C85F2DF26}" type="presParOf" srcId="{118E7D7A-0ECB-4845-AD0C-DD8B40052655}" destId="{D86732B0-5A23-498F-B32B-1CD4D50E721C}" srcOrd="0" destOrd="0" presId="urn:microsoft.com/office/officeart/2005/8/layout/pyramid1"/>
    <dgm:cxn modelId="{67C7501F-9CBA-4338-8C46-9387E0B09788}" type="presParOf" srcId="{118E7D7A-0ECB-4845-AD0C-DD8B40052655}" destId="{07F40B29-61A2-49AD-AD6F-197B75034CC6}" srcOrd="1" destOrd="0" presId="urn:microsoft.com/office/officeart/2005/8/layout/pyramid1"/>
    <dgm:cxn modelId="{8E6DB2C6-1E00-410E-9A97-1803F7281992}" type="presParOf" srcId="{342D62A6-34AB-455A-AA30-4B0C05A7B999}" destId="{693A9D46-69E8-4C54-AEC2-586EFE5D5B0B}" srcOrd="3" destOrd="0" presId="urn:microsoft.com/office/officeart/2005/8/layout/pyramid1"/>
    <dgm:cxn modelId="{D0077146-3845-4130-B103-7E36D0C90749}" type="presParOf" srcId="{693A9D46-69E8-4C54-AEC2-586EFE5D5B0B}" destId="{8487D7EE-07AC-4C03-AB1C-D98747A8CD45}" srcOrd="0" destOrd="0" presId="urn:microsoft.com/office/officeart/2005/8/layout/pyramid1"/>
    <dgm:cxn modelId="{610850D3-47BB-4ABA-A670-7E1A0F1FA50B}" type="presParOf" srcId="{693A9D46-69E8-4C54-AEC2-586EFE5D5B0B}" destId="{592CBD98-51EA-4D66-86B4-A29882655D0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F0FB93-3245-406F-93C0-E2652483CCB8}"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zh-CN" altLang="en-US"/>
        </a:p>
      </dgm:t>
    </dgm:pt>
    <dgm:pt modelId="{D19739C9-A747-45F9-A7B0-319CA7566637}">
      <dgm:prSet phldrT="[Text]" custT="1"/>
      <dgm:spPr/>
      <dgm:t>
        <a:bodyPr/>
        <a:lstStyle/>
        <a:p>
          <a:endParaRPr lang="en-US" altLang="zh-CN" sz="1400"/>
        </a:p>
        <a:p>
          <a:endParaRPr lang="en-US" altLang="zh-CN" sz="1400"/>
        </a:p>
        <a:p>
          <a:r>
            <a:rPr lang="en-US" altLang="zh-CN" sz="1400"/>
            <a:t>Flagship</a:t>
          </a:r>
          <a:br>
            <a:rPr lang="en-US" altLang="zh-CN" sz="1400"/>
          </a:br>
          <a:r>
            <a:rPr lang="en-US" altLang="zh-CN" sz="1400"/>
            <a:t> X11</a:t>
          </a:r>
          <a:endParaRPr lang="zh-CN" altLang="en-US" sz="1400"/>
        </a:p>
      </dgm:t>
    </dgm:pt>
    <dgm:pt modelId="{8DEF9A63-A21F-43B1-BF4D-0A91010592E1}" type="parTrans" cxnId="{F6C517C1-B9F1-4861-8002-583E8DE80F32}">
      <dgm:prSet/>
      <dgm:spPr/>
      <dgm:t>
        <a:bodyPr/>
        <a:lstStyle/>
        <a:p>
          <a:endParaRPr lang="zh-CN" altLang="en-US" sz="1200"/>
        </a:p>
      </dgm:t>
    </dgm:pt>
    <dgm:pt modelId="{E671E27F-A107-4AC7-A1EB-533674E4354F}" type="sibTrans" cxnId="{F6C517C1-B9F1-4861-8002-583E8DE80F32}">
      <dgm:prSet/>
      <dgm:spPr/>
      <dgm:t>
        <a:bodyPr/>
        <a:lstStyle/>
        <a:p>
          <a:endParaRPr lang="zh-CN" altLang="en-US" sz="1200"/>
        </a:p>
      </dgm:t>
    </dgm:pt>
    <dgm:pt modelId="{107DA923-91D4-4B66-9431-0FF583B2DEAA}">
      <dgm:prSet phldrT="[Text]" phldr="0" custT="1"/>
      <dgm:spPr/>
      <dgm:t>
        <a:bodyPr/>
        <a:lstStyle/>
        <a:p>
          <a:r>
            <a:rPr lang="en-US" altLang="zh-CN" sz="1400"/>
            <a:t>High-end</a:t>
          </a:r>
        </a:p>
        <a:p>
          <a:r>
            <a:rPr lang="en-US" altLang="zh-CN" sz="1400"/>
            <a:t>Q10/9</a:t>
          </a:r>
        </a:p>
        <a:p>
          <a:r>
            <a:rPr lang="en-US" altLang="zh-CN" sz="1400"/>
            <a:t>QM8/7</a:t>
          </a:r>
          <a:endParaRPr lang="zh-CN" altLang="en-US" sz="1400"/>
        </a:p>
      </dgm:t>
    </dgm:pt>
    <dgm:pt modelId="{7C70146D-31E1-427F-AFEE-946E2BB8022E}" type="parTrans" cxnId="{206859B8-4D35-434B-B02A-BB59D9E42D76}">
      <dgm:prSet/>
      <dgm:spPr/>
      <dgm:t>
        <a:bodyPr/>
        <a:lstStyle/>
        <a:p>
          <a:endParaRPr lang="zh-CN" altLang="en-US" sz="1200"/>
        </a:p>
      </dgm:t>
    </dgm:pt>
    <dgm:pt modelId="{5EDADAF7-21A0-4F16-A67A-9EA69BDB4584}" type="sibTrans" cxnId="{206859B8-4D35-434B-B02A-BB59D9E42D76}">
      <dgm:prSet/>
      <dgm:spPr/>
      <dgm:t>
        <a:bodyPr/>
        <a:lstStyle/>
        <a:p>
          <a:endParaRPr lang="zh-CN" altLang="en-US" sz="1200"/>
        </a:p>
      </dgm:t>
    </dgm:pt>
    <dgm:pt modelId="{2729FF82-B8EF-437B-B417-2D7CAB5B2350}">
      <dgm:prSet custT="1"/>
      <dgm:spPr/>
      <dgm:t>
        <a:bodyPr/>
        <a:lstStyle/>
        <a:p>
          <a:r>
            <a:rPr lang="en-US" altLang="zh-CN" sz="1400"/>
            <a:t>Mainstream</a:t>
          </a:r>
          <a:br>
            <a:rPr lang="en-US" altLang="zh-CN" sz="1400"/>
          </a:br>
          <a:r>
            <a:rPr lang="en-US" altLang="zh-CN" sz="1400"/>
            <a:t>T/S/C Series</a:t>
          </a:r>
          <a:endParaRPr lang="zh-CN" altLang="en-US" sz="1400"/>
        </a:p>
      </dgm:t>
    </dgm:pt>
    <dgm:pt modelId="{E0DB5582-BF99-4C4F-9807-8F110660FA87}" type="parTrans" cxnId="{69281115-0C15-43A6-A208-A8A916958469}">
      <dgm:prSet/>
      <dgm:spPr/>
      <dgm:t>
        <a:bodyPr/>
        <a:lstStyle/>
        <a:p>
          <a:endParaRPr lang="zh-CN" altLang="en-US" sz="1200"/>
        </a:p>
      </dgm:t>
    </dgm:pt>
    <dgm:pt modelId="{A87130B0-6A07-446E-BBA1-A21EE701443E}" type="sibTrans" cxnId="{69281115-0C15-43A6-A208-A8A916958469}">
      <dgm:prSet/>
      <dgm:spPr/>
      <dgm:t>
        <a:bodyPr/>
        <a:lstStyle/>
        <a:p>
          <a:endParaRPr lang="zh-CN" altLang="en-US" sz="1200"/>
        </a:p>
      </dgm:t>
    </dgm:pt>
    <dgm:pt modelId="{C4C9FF04-5DA0-424A-9408-FEC56176A940}">
      <dgm:prSet custT="1"/>
      <dgm:spPr/>
      <dgm:t>
        <a:bodyPr/>
        <a:lstStyle/>
        <a:p>
          <a:r>
            <a:rPr lang="en-US" altLang="zh-CN" sz="1400"/>
            <a:t>Entry level</a:t>
          </a:r>
          <a:br>
            <a:rPr lang="en-US" altLang="zh-CN" sz="1400"/>
          </a:br>
          <a:r>
            <a:rPr lang="en-US" altLang="zh-CN" sz="1400"/>
            <a:t>V series FFalcon</a:t>
          </a:r>
          <a:endParaRPr lang="zh-CN" altLang="en-US" sz="1400"/>
        </a:p>
      </dgm:t>
    </dgm:pt>
    <dgm:pt modelId="{39D1131B-44B6-4C17-A975-CFF12284780B}" type="parTrans" cxnId="{1312B7ED-9008-46F5-8A63-E774F6CAE9F2}">
      <dgm:prSet/>
      <dgm:spPr/>
      <dgm:t>
        <a:bodyPr/>
        <a:lstStyle/>
        <a:p>
          <a:endParaRPr lang="zh-CN" altLang="en-US" sz="1200"/>
        </a:p>
      </dgm:t>
    </dgm:pt>
    <dgm:pt modelId="{58C602B3-1714-49F3-A75E-1CFBA5079C40}" type="sibTrans" cxnId="{1312B7ED-9008-46F5-8A63-E774F6CAE9F2}">
      <dgm:prSet/>
      <dgm:spPr/>
      <dgm:t>
        <a:bodyPr/>
        <a:lstStyle/>
        <a:p>
          <a:endParaRPr lang="zh-CN" altLang="en-US" sz="1200"/>
        </a:p>
      </dgm:t>
    </dgm:pt>
    <dgm:pt modelId="{342D62A6-34AB-455A-AA30-4B0C05A7B999}" type="pres">
      <dgm:prSet presAssocID="{89F0FB93-3245-406F-93C0-E2652483CCB8}" presName="Name0" presStyleCnt="0">
        <dgm:presLayoutVars>
          <dgm:dir/>
          <dgm:animLvl val="lvl"/>
          <dgm:resizeHandles val="exact"/>
        </dgm:presLayoutVars>
      </dgm:prSet>
      <dgm:spPr/>
    </dgm:pt>
    <dgm:pt modelId="{0179DCBB-ACCA-4E8A-8C23-0EB1098C2CE8}" type="pres">
      <dgm:prSet presAssocID="{D19739C9-A747-45F9-A7B0-319CA7566637}" presName="Name8" presStyleCnt="0"/>
      <dgm:spPr/>
    </dgm:pt>
    <dgm:pt modelId="{09682304-3B8C-44AB-A526-7D245CDF5CD3}" type="pres">
      <dgm:prSet presAssocID="{D19739C9-A747-45F9-A7B0-319CA7566637}" presName="level" presStyleLbl="node1" presStyleIdx="0" presStyleCnt="4">
        <dgm:presLayoutVars>
          <dgm:chMax val="1"/>
          <dgm:bulletEnabled val="1"/>
        </dgm:presLayoutVars>
      </dgm:prSet>
      <dgm:spPr/>
    </dgm:pt>
    <dgm:pt modelId="{D721D7DC-25B5-41E8-8AE6-8CA3C541D167}" type="pres">
      <dgm:prSet presAssocID="{D19739C9-A747-45F9-A7B0-319CA7566637}" presName="levelTx" presStyleLbl="revTx" presStyleIdx="0" presStyleCnt="0">
        <dgm:presLayoutVars>
          <dgm:chMax val="1"/>
          <dgm:bulletEnabled val="1"/>
        </dgm:presLayoutVars>
      </dgm:prSet>
      <dgm:spPr/>
    </dgm:pt>
    <dgm:pt modelId="{FAD71223-33A4-4329-87ED-43389C7EE047}" type="pres">
      <dgm:prSet presAssocID="{107DA923-91D4-4B66-9431-0FF583B2DEAA}" presName="Name8" presStyleCnt="0"/>
      <dgm:spPr/>
    </dgm:pt>
    <dgm:pt modelId="{FC253ACA-4F23-4BB7-91BD-9D7E53579D15}" type="pres">
      <dgm:prSet presAssocID="{107DA923-91D4-4B66-9431-0FF583B2DEAA}" presName="level" presStyleLbl="node1" presStyleIdx="1" presStyleCnt="4">
        <dgm:presLayoutVars>
          <dgm:chMax val="1"/>
          <dgm:bulletEnabled val="1"/>
        </dgm:presLayoutVars>
      </dgm:prSet>
      <dgm:spPr/>
    </dgm:pt>
    <dgm:pt modelId="{C6381F5F-53D6-4287-B820-59EE74F3BC3C}" type="pres">
      <dgm:prSet presAssocID="{107DA923-91D4-4B66-9431-0FF583B2DEAA}" presName="levelTx" presStyleLbl="revTx" presStyleIdx="0" presStyleCnt="0">
        <dgm:presLayoutVars>
          <dgm:chMax val="1"/>
          <dgm:bulletEnabled val="1"/>
        </dgm:presLayoutVars>
      </dgm:prSet>
      <dgm:spPr/>
    </dgm:pt>
    <dgm:pt modelId="{118E7D7A-0ECB-4845-AD0C-DD8B40052655}" type="pres">
      <dgm:prSet presAssocID="{2729FF82-B8EF-437B-B417-2D7CAB5B2350}" presName="Name8" presStyleCnt="0"/>
      <dgm:spPr/>
    </dgm:pt>
    <dgm:pt modelId="{D86732B0-5A23-498F-B32B-1CD4D50E721C}" type="pres">
      <dgm:prSet presAssocID="{2729FF82-B8EF-437B-B417-2D7CAB5B2350}" presName="level" presStyleLbl="node1" presStyleIdx="2" presStyleCnt="4">
        <dgm:presLayoutVars>
          <dgm:chMax val="1"/>
          <dgm:bulletEnabled val="1"/>
        </dgm:presLayoutVars>
      </dgm:prSet>
      <dgm:spPr/>
    </dgm:pt>
    <dgm:pt modelId="{07F40B29-61A2-49AD-AD6F-197B75034CC6}" type="pres">
      <dgm:prSet presAssocID="{2729FF82-B8EF-437B-B417-2D7CAB5B2350}" presName="levelTx" presStyleLbl="revTx" presStyleIdx="0" presStyleCnt="0">
        <dgm:presLayoutVars>
          <dgm:chMax val="1"/>
          <dgm:bulletEnabled val="1"/>
        </dgm:presLayoutVars>
      </dgm:prSet>
      <dgm:spPr/>
    </dgm:pt>
    <dgm:pt modelId="{693A9D46-69E8-4C54-AEC2-586EFE5D5B0B}" type="pres">
      <dgm:prSet presAssocID="{C4C9FF04-5DA0-424A-9408-FEC56176A940}" presName="Name8" presStyleCnt="0"/>
      <dgm:spPr/>
    </dgm:pt>
    <dgm:pt modelId="{8487D7EE-07AC-4C03-AB1C-D98747A8CD45}" type="pres">
      <dgm:prSet presAssocID="{C4C9FF04-5DA0-424A-9408-FEC56176A940}" presName="level" presStyleLbl="node1" presStyleIdx="3" presStyleCnt="4">
        <dgm:presLayoutVars>
          <dgm:chMax val="1"/>
          <dgm:bulletEnabled val="1"/>
        </dgm:presLayoutVars>
      </dgm:prSet>
      <dgm:spPr/>
    </dgm:pt>
    <dgm:pt modelId="{592CBD98-51EA-4D66-86B4-A29882655D0B}" type="pres">
      <dgm:prSet presAssocID="{C4C9FF04-5DA0-424A-9408-FEC56176A940}" presName="levelTx" presStyleLbl="revTx" presStyleIdx="0" presStyleCnt="0">
        <dgm:presLayoutVars>
          <dgm:chMax val="1"/>
          <dgm:bulletEnabled val="1"/>
        </dgm:presLayoutVars>
      </dgm:prSet>
      <dgm:spPr/>
    </dgm:pt>
  </dgm:ptLst>
  <dgm:cxnLst>
    <dgm:cxn modelId="{CCC8790B-EF85-4A90-8413-BF94D3A86A60}" type="presOf" srcId="{C4C9FF04-5DA0-424A-9408-FEC56176A940}" destId="{8487D7EE-07AC-4C03-AB1C-D98747A8CD45}" srcOrd="0" destOrd="0" presId="urn:microsoft.com/office/officeart/2005/8/layout/pyramid1"/>
    <dgm:cxn modelId="{D243690C-236B-4F42-9BC1-71A128337A6D}" type="presOf" srcId="{89F0FB93-3245-406F-93C0-E2652483CCB8}" destId="{342D62A6-34AB-455A-AA30-4B0C05A7B999}" srcOrd="0" destOrd="0" presId="urn:microsoft.com/office/officeart/2005/8/layout/pyramid1"/>
    <dgm:cxn modelId="{69281115-0C15-43A6-A208-A8A916958469}" srcId="{89F0FB93-3245-406F-93C0-E2652483CCB8}" destId="{2729FF82-B8EF-437B-B417-2D7CAB5B2350}" srcOrd="2" destOrd="0" parTransId="{E0DB5582-BF99-4C4F-9807-8F110660FA87}" sibTransId="{A87130B0-6A07-446E-BBA1-A21EE701443E}"/>
    <dgm:cxn modelId="{A3443915-24E5-47B7-B969-AAB5341D8866}" type="presOf" srcId="{C4C9FF04-5DA0-424A-9408-FEC56176A940}" destId="{592CBD98-51EA-4D66-86B4-A29882655D0B}" srcOrd="1" destOrd="0" presId="urn:microsoft.com/office/officeart/2005/8/layout/pyramid1"/>
    <dgm:cxn modelId="{75BB6D5D-9272-43F8-8A18-6069EA56EB03}" type="presOf" srcId="{2729FF82-B8EF-437B-B417-2D7CAB5B2350}" destId="{D86732B0-5A23-498F-B32B-1CD4D50E721C}" srcOrd="0" destOrd="0" presId="urn:microsoft.com/office/officeart/2005/8/layout/pyramid1"/>
    <dgm:cxn modelId="{79D6B26F-0502-4CA8-8043-0E209E301413}" type="presOf" srcId="{D19739C9-A747-45F9-A7B0-319CA7566637}" destId="{D721D7DC-25B5-41E8-8AE6-8CA3C541D167}" srcOrd="1" destOrd="0" presId="urn:microsoft.com/office/officeart/2005/8/layout/pyramid1"/>
    <dgm:cxn modelId="{AE3B4052-4316-4343-93E4-0FB473EF11D2}" type="presOf" srcId="{2729FF82-B8EF-437B-B417-2D7CAB5B2350}" destId="{07F40B29-61A2-49AD-AD6F-197B75034CC6}" srcOrd="1" destOrd="0" presId="urn:microsoft.com/office/officeart/2005/8/layout/pyramid1"/>
    <dgm:cxn modelId="{8B667DA5-DA94-47C8-BF5E-110D85F5D363}" type="presOf" srcId="{107DA923-91D4-4B66-9431-0FF583B2DEAA}" destId="{FC253ACA-4F23-4BB7-91BD-9D7E53579D15}" srcOrd="0" destOrd="0" presId="urn:microsoft.com/office/officeart/2005/8/layout/pyramid1"/>
    <dgm:cxn modelId="{206859B8-4D35-434B-B02A-BB59D9E42D76}" srcId="{89F0FB93-3245-406F-93C0-E2652483CCB8}" destId="{107DA923-91D4-4B66-9431-0FF583B2DEAA}" srcOrd="1" destOrd="0" parTransId="{7C70146D-31E1-427F-AFEE-946E2BB8022E}" sibTransId="{5EDADAF7-21A0-4F16-A67A-9EA69BDB4584}"/>
    <dgm:cxn modelId="{D595B0BE-8E46-4D42-865E-4EB6B771A8ED}" type="presOf" srcId="{107DA923-91D4-4B66-9431-0FF583B2DEAA}" destId="{C6381F5F-53D6-4287-B820-59EE74F3BC3C}" srcOrd="1" destOrd="0" presId="urn:microsoft.com/office/officeart/2005/8/layout/pyramid1"/>
    <dgm:cxn modelId="{F6C517C1-B9F1-4861-8002-583E8DE80F32}" srcId="{89F0FB93-3245-406F-93C0-E2652483CCB8}" destId="{D19739C9-A747-45F9-A7B0-319CA7566637}" srcOrd="0" destOrd="0" parTransId="{8DEF9A63-A21F-43B1-BF4D-0A91010592E1}" sibTransId="{E671E27F-A107-4AC7-A1EB-533674E4354F}"/>
    <dgm:cxn modelId="{1312B7ED-9008-46F5-8A63-E774F6CAE9F2}" srcId="{89F0FB93-3245-406F-93C0-E2652483CCB8}" destId="{C4C9FF04-5DA0-424A-9408-FEC56176A940}" srcOrd="3" destOrd="0" parTransId="{39D1131B-44B6-4C17-A975-CFF12284780B}" sibTransId="{58C602B3-1714-49F3-A75E-1CFBA5079C40}"/>
    <dgm:cxn modelId="{6032DCF0-AC63-44C1-99EA-0F88FDB8EE16}" type="presOf" srcId="{D19739C9-A747-45F9-A7B0-319CA7566637}" destId="{09682304-3B8C-44AB-A526-7D245CDF5CD3}" srcOrd="0" destOrd="0" presId="urn:microsoft.com/office/officeart/2005/8/layout/pyramid1"/>
    <dgm:cxn modelId="{81094FAD-1158-427A-82C9-60F188BE219E}" type="presParOf" srcId="{342D62A6-34AB-455A-AA30-4B0C05A7B999}" destId="{0179DCBB-ACCA-4E8A-8C23-0EB1098C2CE8}" srcOrd="0" destOrd="0" presId="urn:microsoft.com/office/officeart/2005/8/layout/pyramid1"/>
    <dgm:cxn modelId="{FC6F269F-77AD-404A-99DF-67EE0863488E}" type="presParOf" srcId="{0179DCBB-ACCA-4E8A-8C23-0EB1098C2CE8}" destId="{09682304-3B8C-44AB-A526-7D245CDF5CD3}" srcOrd="0" destOrd="0" presId="urn:microsoft.com/office/officeart/2005/8/layout/pyramid1"/>
    <dgm:cxn modelId="{39D2E619-F45F-436B-BC0C-A06CE7838BB7}" type="presParOf" srcId="{0179DCBB-ACCA-4E8A-8C23-0EB1098C2CE8}" destId="{D721D7DC-25B5-41E8-8AE6-8CA3C541D167}" srcOrd="1" destOrd="0" presId="urn:microsoft.com/office/officeart/2005/8/layout/pyramid1"/>
    <dgm:cxn modelId="{8F493D4A-B28F-452F-BEE6-04B51EE94683}" type="presParOf" srcId="{342D62A6-34AB-455A-AA30-4B0C05A7B999}" destId="{FAD71223-33A4-4329-87ED-43389C7EE047}" srcOrd="1" destOrd="0" presId="urn:microsoft.com/office/officeart/2005/8/layout/pyramid1"/>
    <dgm:cxn modelId="{2C220169-4561-43A3-86A6-D961CB032D3A}" type="presParOf" srcId="{FAD71223-33A4-4329-87ED-43389C7EE047}" destId="{FC253ACA-4F23-4BB7-91BD-9D7E53579D15}" srcOrd="0" destOrd="0" presId="urn:microsoft.com/office/officeart/2005/8/layout/pyramid1"/>
    <dgm:cxn modelId="{1E0A98E8-F5FD-4DE9-9C9E-0EFF38C62980}" type="presParOf" srcId="{FAD71223-33A4-4329-87ED-43389C7EE047}" destId="{C6381F5F-53D6-4287-B820-59EE74F3BC3C}" srcOrd="1" destOrd="0" presId="urn:microsoft.com/office/officeart/2005/8/layout/pyramid1"/>
    <dgm:cxn modelId="{89C89E60-382F-478E-B9B1-08FF587F7EE1}" type="presParOf" srcId="{342D62A6-34AB-455A-AA30-4B0C05A7B999}" destId="{118E7D7A-0ECB-4845-AD0C-DD8B40052655}" srcOrd="2" destOrd="0" presId="urn:microsoft.com/office/officeart/2005/8/layout/pyramid1"/>
    <dgm:cxn modelId="{E2058808-8318-4C53-BB83-9E9C85F2DF26}" type="presParOf" srcId="{118E7D7A-0ECB-4845-AD0C-DD8B40052655}" destId="{D86732B0-5A23-498F-B32B-1CD4D50E721C}" srcOrd="0" destOrd="0" presId="urn:microsoft.com/office/officeart/2005/8/layout/pyramid1"/>
    <dgm:cxn modelId="{67C7501F-9CBA-4338-8C46-9387E0B09788}" type="presParOf" srcId="{118E7D7A-0ECB-4845-AD0C-DD8B40052655}" destId="{07F40B29-61A2-49AD-AD6F-197B75034CC6}" srcOrd="1" destOrd="0" presId="urn:microsoft.com/office/officeart/2005/8/layout/pyramid1"/>
    <dgm:cxn modelId="{8E6DB2C6-1E00-410E-9A97-1803F7281992}" type="presParOf" srcId="{342D62A6-34AB-455A-AA30-4B0C05A7B999}" destId="{693A9D46-69E8-4C54-AEC2-586EFE5D5B0B}" srcOrd="3" destOrd="0" presId="urn:microsoft.com/office/officeart/2005/8/layout/pyramid1"/>
    <dgm:cxn modelId="{D0077146-3845-4130-B103-7E36D0C90749}" type="presParOf" srcId="{693A9D46-69E8-4C54-AEC2-586EFE5D5B0B}" destId="{8487D7EE-07AC-4C03-AB1C-D98747A8CD45}" srcOrd="0" destOrd="0" presId="urn:microsoft.com/office/officeart/2005/8/layout/pyramid1"/>
    <dgm:cxn modelId="{610850D3-47BB-4ABA-A670-7E1A0F1FA50B}" type="presParOf" srcId="{693A9D46-69E8-4C54-AEC2-586EFE5D5B0B}" destId="{592CBD98-51EA-4D66-86B4-A29882655D0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82304-3B8C-44AB-A526-7D245CDF5CD3}">
      <dsp:nvSpPr>
        <dsp:cNvPr id="0" name=""/>
        <dsp:cNvSpPr/>
      </dsp:nvSpPr>
      <dsp:spPr>
        <a:xfrm>
          <a:off x="2121098" y="0"/>
          <a:ext cx="1414065" cy="1143000"/>
        </a:xfrm>
        <a:prstGeom prst="trapezoid">
          <a:avLst>
            <a:gd name="adj" fmla="val 6185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altLang="zh-CN" sz="1400" kern="1200" dirty="0"/>
        </a:p>
        <a:p>
          <a:pPr marL="0" lvl="0" indent="0" algn="ctr" defTabSz="622300">
            <a:lnSpc>
              <a:spcPct val="90000"/>
            </a:lnSpc>
            <a:spcBef>
              <a:spcPct val="0"/>
            </a:spcBef>
            <a:spcAft>
              <a:spcPct val="35000"/>
            </a:spcAft>
            <a:buNone/>
          </a:pPr>
          <a:endParaRPr lang="en-US" altLang="zh-CN" sz="1400" kern="1200" dirty="0"/>
        </a:p>
        <a:p>
          <a:pPr marL="0" lvl="0" indent="0" algn="ctr" defTabSz="622300">
            <a:lnSpc>
              <a:spcPct val="90000"/>
            </a:lnSpc>
            <a:spcBef>
              <a:spcPct val="0"/>
            </a:spcBef>
            <a:spcAft>
              <a:spcPct val="35000"/>
            </a:spcAft>
            <a:buNone/>
          </a:pPr>
          <a:r>
            <a:rPr lang="en-US" altLang="zh-CN" sz="1400" kern="1200" dirty="0"/>
            <a:t>Micro-LED</a:t>
          </a:r>
          <a:br>
            <a:rPr lang="en-US" altLang="zh-CN" sz="1400" kern="1200" dirty="0"/>
          </a:br>
          <a:r>
            <a:rPr lang="en-US" altLang="zh-CN" sz="1400" kern="1200" dirty="0"/>
            <a:t> / micro RGB</a:t>
          </a:r>
          <a:endParaRPr lang="zh-CN" altLang="en-US" sz="1400" kern="1200" dirty="0"/>
        </a:p>
      </dsp:txBody>
      <dsp:txXfrm>
        <a:off x="2121098" y="0"/>
        <a:ext cx="1414065" cy="1143000"/>
      </dsp:txXfrm>
    </dsp:sp>
    <dsp:sp modelId="{FC253ACA-4F23-4BB7-91BD-9D7E53579D15}">
      <dsp:nvSpPr>
        <dsp:cNvPr id="0" name=""/>
        <dsp:cNvSpPr/>
      </dsp:nvSpPr>
      <dsp:spPr>
        <a:xfrm>
          <a:off x="1414065" y="1143000"/>
          <a:ext cx="2828131" cy="1143000"/>
        </a:xfrm>
        <a:prstGeom prst="trapezoid">
          <a:avLst>
            <a:gd name="adj" fmla="val 6185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US" altLang="zh-CN" sz="1400" kern="1200"/>
            <a:t>OLED /</a:t>
          </a:r>
        </a:p>
        <a:p>
          <a:pPr marL="0" lvl="0" indent="0" algn="ctr" defTabSz="622300">
            <a:lnSpc>
              <a:spcPct val="90000"/>
            </a:lnSpc>
            <a:spcBef>
              <a:spcPct val="0"/>
            </a:spcBef>
            <a:spcAft>
              <a:spcPts val="0"/>
            </a:spcAft>
            <a:buNone/>
          </a:pPr>
          <a:r>
            <a:rPr lang="en-US" altLang="zh-CN" sz="1400" kern="1200"/>
            <a:t>Neo QLED 8K/4K</a:t>
          </a:r>
        </a:p>
      </dsp:txBody>
      <dsp:txXfrm>
        <a:off x="1908988" y="1143000"/>
        <a:ext cx="1838285" cy="1143000"/>
      </dsp:txXfrm>
    </dsp:sp>
    <dsp:sp modelId="{D86732B0-5A23-498F-B32B-1CD4D50E721C}">
      <dsp:nvSpPr>
        <dsp:cNvPr id="0" name=""/>
        <dsp:cNvSpPr/>
      </dsp:nvSpPr>
      <dsp:spPr>
        <a:xfrm>
          <a:off x="707032" y="2286000"/>
          <a:ext cx="4242196" cy="1143000"/>
        </a:xfrm>
        <a:prstGeom prst="trapezoid">
          <a:avLst>
            <a:gd name="adj" fmla="val 6185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t>Neo mini LED /</a:t>
          </a:r>
        </a:p>
        <a:p>
          <a:pPr marL="0" lvl="0" indent="0" algn="ctr" defTabSz="622300">
            <a:lnSpc>
              <a:spcPct val="90000"/>
            </a:lnSpc>
            <a:spcBef>
              <a:spcPct val="0"/>
            </a:spcBef>
            <a:spcAft>
              <a:spcPct val="35000"/>
            </a:spcAft>
            <a:buNone/>
          </a:pPr>
          <a:r>
            <a:rPr lang="en-US" altLang="zh-CN" sz="1400" kern="1200" dirty="0"/>
            <a:t>QLED / Lifestyle (Frame, Terrace, Serif, Sero, Moving)</a:t>
          </a:r>
          <a:endParaRPr lang="zh-CN" altLang="en-US" sz="1400" kern="1200" dirty="0"/>
        </a:p>
      </dsp:txBody>
      <dsp:txXfrm>
        <a:off x="1449417" y="2286000"/>
        <a:ext cx="2757427" cy="1143000"/>
      </dsp:txXfrm>
    </dsp:sp>
    <dsp:sp modelId="{8487D7EE-07AC-4C03-AB1C-D98747A8CD45}">
      <dsp:nvSpPr>
        <dsp:cNvPr id="0" name=""/>
        <dsp:cNvSpPr/>
      </dsp:nvSpPr>
      <dsp:spPr>
        <a:xfrm>
          <a:off x="0" y="3429000"/>
          <a:ext cx="5656262" cy="1143000"/>
        </a:xfrm>
        <a:prstGeom prst="trapezoid">
          <a:avLst>
            <a:gd name="adj" fmla="val 6185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kern="1200"/>
            <a:t>Crystal UHD</a:t>
          </a:r>
        </a:p>
        <a:p>
          <a:pPr marL="0" lvl="0" indent="0" algn="ctr" defTabSz="622300">
            <a:lnSpc>
              <a:spcPct val="90000"/>
            </a:lnSpc>
            <a:spcBef>
              <a:spcPct val="0"/>
            </a:spcBef>
            <a:spcAft>
              <a:spcPct val="35000"/>
            </a:spcAft>
            <a:buNone/>
          </a:pPr>
          <a:r>
            <a:rPr lang="en-US" altLang="zh-CN" sz="1400" kern="1200"/>
            <a:t>FHD / HD</a:t>
          </a:r>
          <a:endParaRPr lang="zh-CN" altLang="en-US" sz="1400" kern="1200"/>
        </a:p>
      </dsp:txBody>
      <dsp:txXfrm>
        <a:off x="989845" y="3429000"/>
        <a:ext cx="3676570" cy="1143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82304-3B8C-44AB-A526-7D245CDF5CD3}">
      <dsp:nvSpPr>
        <dsp:cNvPr id="0" name=""/>
        <dsp:cNvSpPr/>
      </dsp:nvSpPr>
      <dsp:spPr>
        <a:xfrm>
          <a:off x="2121098" y="0"/>
          <a:ext cx="1414065" cy="1143000"/>
        </a:xfrm>
        <a:prstGeom prst="trapezoid">
          <a:avLst>
            <a:gd name="adj" fmla="val 6185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altLang="zh-CN" sz="1400" kern="1200"/>
        </a:p>
        <a:p>
          <a:pPr marL="0" lvl="0" indent="0" algn="ctr" defTabSz="622300">
            <a:lnSpc>
              <a:spcPct val="90000"/>
            </a:lnSpc>
            <a:spcBef>
              <a:spcPct val="0"/>
            </a:spcBef>
            <a:spcAft>
              <a:spcPct val="35000"/>
            </a:spcAft>
            <a:buNone/>
          </a:pPr>
          <a:endParaRPr lang="en-US" altLang="zh-CN" sz="1400" kern="1200"/>
        </a:p>
        <a:p>
          <a:pPr marL="0" lvl="0" indent="0" algn="ctr" defTabSz="622300">
            <a:lnSpc>
              <a:spcPct val="90000"/>
            </a:lnSpc>
            <a:spcBef>
              <a:spcPct val="0"/>
            </a:spcBef>
            <a:spcAft>
              <a:spcPct val="35000"/>
            </a:spcAft>
            <a:buNone/>
          </a:pPr>
          <a:r>
            <a:rPr lang="en-US" altLang="zh-CN" sz="1400" kern="1200"/>
            <a:t>OLED</a:t>
          </a:r>
          <a:endParaRPr lang="zh-CN" altLang="en-US" sz="1400" kern="1200"/>
        </a:p>
      </dsp:txBody>
      <dsp:txXfrm>
        <a:off x="2121098" y="0"/>
        <a:ext cx="1414065" cy="1143000"/>
      </dsp:txXfrm>
    </dsp:sp>
    <dsp:sp modelId="{FC253ACA-4F23-4BB7-91BD-9D7E53579D15}">
      <dsp:nvSpPr>
        <dsp:cNvPr id="0" name=""/>
        <dsp:cNvSpPr/>
      </dsp:nvSpPr>
      <dsp:spPr>
        <a:xfrm>
          <a:off x="1414065" y="1143000"/>
          <a:ext cx="2828131" cy="1143000"/>
        </a:xfrm>
        <a:prstGeom prst="trapezoid">
          <a:avLst>
            <a:gd name="adj" fmla="val 6185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US" altLang="zh-CN" sz="1400" kern="1200" dirty="0"/>
            <a:t>Micro RGB evo /</a:t>
          </a:r>
        </a:p>
        <a:p>
          <a:pPr marL="0" lvl="0" indent="0" algn="ctr" defTabSz="622300">
            <a:lnSpc>
              <a:spcPct val="90000"/>
            </a:lnSpc>
            <a:spcBef>
              <a:spcPct val="0"/>
            </a:spcBef>
            <a:spcAft>
              <a:spcPts val="0"/>
            </a:spcAft>
            <a:buNone/>
          </a:pPr>
          <a:r>
            <a:rPr lang="en-US" altLang="zh-CN" sz="1400" kern="1200" dirty="0"/>
            <a:t> QNED MINI</a:t>
          </a:r>
        </a:p>
      </dsp:txBody>
      <dsp:txXfrm>
        <a:off x="1908988" y="1143000"/>
        <a:ext cx="1838285" cy="1143000"/>
      </dsp:txXfrm>
    </dsp:sp>
    <dsp:sp modelId="{D86732B0-5A23-498F-B32B-1CD4D50E721C}">
      <dsp:nvSpPr>
        <dsp:cNvPr id="0" name=""/>
        <dsp:cNvSpPr/>
      </dsp:nvSpPr>
      <dsp:spPr>
        <a:xfrm>
          <a:off x="707032" y="2286000"/>
          <a:ext cx="4242196" cy="1143000"/>
        </a:xfrm>
        <a:prstGeom prst="trapezoid">
          <a:avLst>
            <a:gd name="adj" fmla="val 6185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kern="1200"/>
            <a:t>QNED / NANO</a:t>
          </a:r>
          <a:endParaRPr lang="zh-CN" altLang="en-US" sz="1400" kern="1200"/>
        </a:p>
      </dsp:txBody>
      <dsp:txXfrm>
        <a:off x="1449417" y="2286000"/>
        <a:ext cx="2757427" cy="1143000"/>
      </dsp:txXfrm>
    </dsp:sp>
    <dsp:sp modelId="{8487D7EE-07AC-4C03-AB1C-D98747A8CD45}">
      <dsp:nvSpPr>
        <dsp:cNvPr id="0" name=""/>
        <dsp:cNvSpPr/>
      </dsp:nvSpPr>
      <dsp:spPr>
        <a:xfrm>
          <a:off x="0" y="3429000"/>
          <a:ext cx="5656262" cy="1143000"/>
        </a:xfrm>
        <a:prstGeom prst="trapezoid">
          <a:avLst>
            <a:gd name="adj" fmla="val 6185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kern="1200"/>
            <a:t>UHD / FHD</a:t>
          </a:r>
          <a:endParaRPr lang="zh-CN" altLang="en-US" sz="1400" kern="1200"/>
        </a:p>
      </dsp:txBody>
      <dsp:txXfrm>
        <a:off x="989845" y="3429000"/>
        <a:ext cx="3676570" cy="1143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82304-3B8C-44AB-A526-7D245CDF5CD3}">
      <dsp:nvSpPr>
        <dsp:cNvPr id="0" name=""/>
        <dsp:cNvSpPr/>
      </dsp:nvSpPr>
      <dsp:spPr>
        <a:xfrm>
          <a:off x="2121098" y="0"/>
          <a:ext cx="1414065" cy="1143000"/>
        </a:xfrm>
        <a:prstGeom prst="trapezoid">
          <a:avLst>
            <a:gd name="adj" fmla="val 6185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altLang="zh-CN" sz="1400" kern="1200"/>
        </a:p>
        <a:p>
          <a:pPr marL="0" lvl="0" indent="0" algn="ctr" defTabSz="622300">
            <a:lnSpc>
              <a:spcPct val="90000"/>
            </a:lnSpc>
            <a:spcBef>
              <a:spcPct val="0"/>
            </a:spcBef>
            <a:spcAft>
              <a:spcPct val="35000"/>
            </a:spcAft>
            <a:buNone/>
          </a:pPr>
          <a:endParaRPr lang="en-US" altLang="zh-CN" sz="1400" kern="1200"/>
        </a:p>
        <a:p>
          <a:pPr marL="0" lvl="0" indent="0" algn="ctr" defTabSz="622300">
            <a:lnSpc>
              <a:spcPct val="90000"/>
            </a:lnSpc>
            <a:spcBef>
              <a:spcPct val="0"/>
            </a:spcBef>
            <a:spcAft>
              <a:spcPct val="35000"/>
            </a:spcAft>
            <a:buNone/>
          </a:pPr>
          <a:r>
            <a:rPr lang="en-US" altLang="zh-CN" sz="1400" kern="1200"/>
            <a:t>Flagship</a:t>
          </a:r>
          <a:br>
            <a:rPr lang="en-US" altLang="zh-CN" sz="1400" kern="1200"/>
          </a:br>
          <a:r>
            <a:rPr lang="en-US" altLang="zh-CN" sz="1400" kern="1200"/>
            <a:t> UX</a:t>
          </a:r>
          <a:br>
            <a:rPr lang="en-US" altLang="zh-CN" sz="1400" kern="1200"/>
          </a:br>
          <a:r>
            <a:rPr lang="en-US" altLang="zh-CN" sz="1400" kern="1200"/>
            <a:t>Laser TV</a:t>
          </a:r>
          <a:endParaRPr lang="zh-CN" altLang="en-US" sz="1400" kern="1200"/>
        </a:p>
      </dsp:txBody>
      <dsp:txXfrm>
        <a:off x="2121098" y="0"/>
        <a:ext cx="1414065" cy="1143000"/>
      </dsp:txXfrm>
    </dsp:sp>
    <dsp:sp modelId="{FC253ACA-4F23-4BB7-91BD-9D7E53579D15}">
      <dsp:nvSpPr>
        <dsp:cNvPr id="0" name=""/>
        <dsp:cNvSpPr/>
      </dsp:nvSpPr>
      <dsp:spPr>
        <a:xfrm>
          <a:off x="1414065" y="1143000"/>
          <a:ext cx="2828131" cy="1143000"/>
        </a:xfrm>
        <a:prstGeom prst="trapezoid">
          <a:avLst>
            <a:gd name="adj" fmla="val 6185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US" altLang="zh-CN" sz="1400" kern="1200"/>
            <a:t>High-end</a:t>
          </a:r>
        </a:p>
        <a:p>
          <a:pPr marL="0" lvl="0" indent="0" algn="ctr" defTabSz="622300">
            <a:lnSpc>
              <a:spcPct val="90000"/>
            </a:lnSpc>
            <a:spcBef>
              <a:spcPct val="0"/>
            </a:spcBef>
            <a:spcAft>
              <a:spcPts val="0"/>
            </a:spcAft>
            <a:buNone/>
          </a:pPr>
          <a:r>
            <a:rPr lang="en-US" altLang="zh-CN" sz="1400" kern="1200"/>
            <a:t>UR9S/8S</a:t>
          </a:r>
        </a:p>
        <a:p>
          <a:pPr marL="0" lvl="0" indent="0" algn="ctr" defTabSz="622300">
            <a:lnSpc>
              <a:spcPct val="90000"/>
            </a:lnSpc>
            <a:spcBef>
              <a:spcPct val="0"/>
            </a:spcBef>
            <a:spcAft>
              <a:spcPts val="0"/>
            </a:spcAft>
            <a:buNone/>
          </a:pPr>
          <a:r>
            <a:rPr lang="en-US" altLang="zh-CN" sz="1400" kern="1200"/>
            <a:t>U Series 7 Pro/8Q</a:t>
          </a:r>
        </a:p>
      </dsp:txBody>
      <dsp:txXfrm>
        <a:off x="1908988" y="1143000"/>
        <a:ext cx="1838285" cy="1143000"/>
      </dsp:txXfrm>
    </dsp:sp>
    <dsp:sp modelId="{D86732B0-5A23-498F-B32B-1CD4D50E721C}">
      <dsp:nvSpPr>
        <dsp:cNvPr id="0" name=""/>
        <dsp:cNvSpPr/>
      </dsp:nvSpPr>
      <dsp:spPr>
        <a:xfrm>
          <a:off x="707032" y="2286000"/>
          <a:ext cx="4242196" cy="1143000"/>
        </a:xfrm>
        <a:prstGeom prst="trapezoid">
          <a:avLst>
            <a:gd name="adj" fmla="val 6185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kern="1200"/>
            <a:t>Mainstream</a:t>
          </a:r>
          <a:br>
            <a:rPr lang="en-US" altLang="zh-CN" sz="1400" kern="1200"/>
          </a:br>
          <a:r>
            <a:rPr lang="en-US" altLang="zh-CN" sz="1400" kern="1200"/>
            <a:t>E Series 8/7/5</a:t>
          </a:r>
          <a:br>
            <a:rPr lang="en-US" altLang="zh-CN" sz="1400" kern="1200"/>
          </a:br>
          <a:r>
            <a:rPr lang="en-US" altLang="zh-CN" sz="1400" kern="1200"/>
            <a:t>U Series 7E/6Q</a:t>
          </a:r>
          <a:endParaRPr lang="zh-CN" altLang="en-US" sz="1400" kern="1200"/>
        </a:p>
      </dsp:txBody>
      <dsp:txXfrm>
        <a:off x="1449417" y="2286000"/>
        <a:ext cx="2757427" cy="1143000"/>
      </dsp:txXfrm>
    </dsp:sp>
    <dsp:sp modelId="{8487D7EE-07AC-4C03-AB1C-D98747A8CD45}">
      <dsp:nvSpPr>
        <dsp:cNvPr id="0" name=""/>
        <dsp:cNvSpPr/>
      </dsp:nvSpPr>
      <dsp:spPr>
        <a:xfrm>
          <a:off x="0" y="3429000"/>
          <a:ext cx="5656262" cy="1143000"/>
        </a:xfrm>
        <a:prstGeom prst="trapezoid">
          <a:avLst>
            <a:gd name="adj" fmla="val 6185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kern="1200"/>
            <a:t>Entry level</a:t>
          </a:r>
          <a:br>
            <a:rPr lang="en-US" altLang="zh-CN" sz="1400" kern="1200"/>
          </a:br>
          <a:r>
            <a:rPr lang="en-US" altLang="zh-CN" sz="1400" kern="1200"/>
            <a:t>A series Vidaa</a:t>
          </a:r>
          <a:endParaRPr lang="zh-CN" altLang="en-US" sz="1400" kern="1200"/>
        </a:p>
      </dsp:txBody>
      <dsp:txXfrm>
        <a:off x="989845" y="3429000"/>
        <a:ext cx="3676570" cy="1143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82304-3B8C-44AB-A526-7D245CDF5CD3}">
      <dsp:nvSpPr>
        <dsp:cNvPr id="0" name=""/>
        <dsp:cNvSpPr/>
      </dsp:nvSpPr>
      <dsp:spPr>
        <a:xfrm>
          <a:off x="2121098" y="0"/>
          <a:ext cx="1414065" cy="1143000"/>
        </a:xfrm>
        <a:prstGeom prst="trapezoid">
          <a:avLst>
            <a:gd name="adj" fmla="val 6185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altLang="zh-CN" sz="1400" kern="1200"/>
        </a:p>
        <a:p>
          <a:pPr marL="0" lvl="0" indent="0" algn="ctr" defTabSz="622300">
            <a:lnSpc>
              <a:spcPct val="90000"/>
            </a:lnSpc>
            <a:spcBef>
              <a:spcPct val="0"/>
            </a:spcBef>
            <a:spcAft>
              <a:spcPct val="35000"/>
            </a:spcAft>
            <a:buNone/>
          </a:pPr>
          <a:endParaRPr lang="en-US" altLang="zh-CN" sz="1400" kern="1200"/>
        </a:p>
        <a:p>
          <a:pPr marL="0" lvl="0" indent="0" algn="ctr" defTabSz="622300">
            <a:lnSpc>
              <a:spcPct val="90000"/>
            </a:lnSpc>
            <a:spcBef>
              <a:spcPct val="0"/>
            </a:spcBef>
            <a:spcAft>
              <a:spcPct val="35000"/>
            </a:spcAft>
            <a:buNone/>
          </a:pPr>
          <a:r>
            <a:rPr lang="en-US" altLang="zh-CN" sz="1400" kern="1200"/>
            <a:t>Flagship</a:t>
          </a:r>
          <a:br>
            <a:rPr lang="en-US" altLang="zh-CN" sz="1400" kern="1200"/>
          </a:br>
          <a:r>
            <a:rPr lang="en-US" altLang="zh-CN" sz="1400" kern="1200"/>
            <a:t> X11</a:t>
          </a:r>
          <a:endParaRPr lang="zh-CN" altLang="en-US" sz="1400" kern="1200"/>
        </a:p>
      </dsp:txBody>
      <dsp:txXfrm>
        <a:off x="2121098" y="0"/>
        <a:ext cx="1414065" cy="1143000"/>
      </dsp:txXfrm>
    </dsp:sp>
    <dsp:sp modelId="{FC253ACA-4F23-4BB7-91BD-9D7E53579D15}">
      <dsp:nvSpPr>
        <dsp:cNvPr id="0" name=""/>
        <dsp:cNvSpPr/>
      </dsp:nvSpPr>
      <dsp:spPr>
        <a:xfrm>
          <a:off x="1414065" y="1143000"/>
          <a:ext cx="2828131" cy="1143000"/>
        </a:xfrm>
        <a:prstGeom prst="trapezoid">
          <a:avLst>
            <a:gd name="adj" fmla="val 6185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kern="1200"/>
            <a:t>High-end</a:t>
          </a:r>
        </a:p>
        <a:p>
          <a:pPr marL="0" lvl="0" indent="0" algn="ctr" defTabSz="622300">
            <a:lnSpc>
              <a:spcPct val="90000"/>
            </a:lnSpc>
            <a:spcBef>
              <a:spcPct val="0"/>
            </a:spcBef>
            <a:spcAft>
              <a:spcPct val="35000"/>
            </a:spcAft>
            <a:buNone/>
          </a:pPr>
          <a:r>
            <a:rPr lang="en-US" altLang="zh-CN" sz="1400" kern="1200"/>
            <a:t>Q10/9</a:t>
          </a:r>
        </a:p>
        <a:p>
          <a:pPr marL="0" lvl="0" indent="0" algn="ctr" defTabSz="622300">
            <a:lnSpc>
              <a:spcPct val="90000"/>
            </a:lnSpc>
            <a:spcBef>
              <a:spcPct val="0"/>
            </a:spcBef>
            <a:spcAft>
              <a:spcPct val="35000"/>
            </a:spcAft>
            <a:buNone/>
          </a:pPr>
          <a:r>
            <a:rPr lang="en-US" altLang="zh-CN" sz="1400" kern="1200"/>
            <a:t>QM8/7</a:t>
          </a:r>
          <a:endParaRPr lang="zh-CN" altLang="en-US" sz="1400" kern="1200"/>
        </a:p>
      </dsp:txBody>
      <dsp:txXfrm>
        <a:off x="1908988" y="1143000"/>
        <a:ext cx="1838285" cy="1143000"/>
      </dsp:txXfrm>
    </dsp:sp>
    <dsp:sp modelId="{D86732B0-5A23-498F-B32B-1CD4D50E721C}">
      <dsp:nvSpPr>
        <dsp:cNvPr id="0" name=""/>
        <dsp:cNvSpPr/>
      </dsp:nvSpPr>
      <dsp:spPr>
        <a:xfrm>
          <a:off x="707032" y="2286000"/>
          <a:ext cx="4242196" cy="1143000"/>
        </a:xfrm>
        <a:prstGeom prst="trapezoid">
          <a:avLst>
            <a:gd name="adj" fmla="val 6185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kern="1200"/>
            <a:t>Mainstream</a:t>
          </a:r>
          <a:br>
            <a:rPr lang="en-US" altLang="zh-CN" sz="1400" kern="1200"/>
          </a:br>
          <a:r>
            <a:rPr lang="en-US" altLang="zh-CN" sz="1400" kern="1200"/>
            <a:t>T/S/C Series</a:t>
          </a:r>
          <a:endParaRPr lang="zh-CN" altLang="en-US" sz="1400" kern="1200"/>
        </a:p>
      </dsp:txBody>
      <dsp:txXfrm>
        <a:off x="1449417" y="2286000"/>
        <a:ext cx="2757427" cy="1143000"/>
      </dsp:txXfrm>
    </dsp:sp>
    <dsp:sp modelId="{8487D7EE-07AC-4C03-AB1C-D98747A8CD45}">
      <dsp:nvSpPr>
        <dsp:cNvPr id="0" name=""/>
        <dsp:cNvSpPr/>
      </dsp:nvSpPr>
      <dsp:spPr>
        <a:xfrm>
          <a:off x="0" y="3429000"/>
          <a:ext cx="5656262" cy="1143000"/>
        </a:xfrm>
        <a:prstGeom prst="trapezoid">
          <a:avLst>
            <a:gd name="adj" fmla="val 6185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kern="1200"/>
            <a:t>Entry level</a:t>
          </a:r>
          <a:br>
            <a:rPr lang="en-US" altLang="zh-CN" sz="1400" kern="1200"/>
          </a:br>
          <a:r>
            <a:rPr lang="en-US" altLang="zh-CN" sz="1400" kern="1200"/>
            <a:t>V series FFalcon</a:t>
          </a:r>
          <a:endParaRPr lang="zh-CN" altLang="en-US" sz="1400" kern="1200"/>
        </a:p>
      </dsp:txBody>
      <dsp:txXfrm>
        <a:off x="989845" y="3429000"/>
        <a:ext cx="3676570" cy="1143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484F23-5DF7-409F-AA71-1614122DB28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a:extLst>
              <a:ext uri="{FF2B5EF4-FFF2-40B4-BE49-F238E27FC236}">
                <a16:creationId xmlns:a16="http://schemas.microsoft.com/office/drawing/2014/main" id="{8578E213-8DE2-47D2-9004-6F62F414D3F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3424458-4B4A-4577-BB01-AA8688C40E59}" type="datetimeyyyy">
              <a:rPr lang="en-GB" smtClean="0"/>
              <a:t>2026</a:t>
            </a:fld>
            <a:endParaRPr lang="en-GB"/>
          </a:p>
        </p:txBody>
      </p:sp>
      <p:sp>
        <p:nvSpPr>
          <p:cNvPr id="4" name="Footer Placeholder 3">
            <a:extLst>
              <a:ext uri="{FF2B5EF4-FFF2-40B4-BE49-F238E27FC236}">
                <a16:creationId xmlns:a16="http://schemas.microsoft.com/office/drawing/2014/main" id="{B12222FB-4C8D-4921-9561-7990662F957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GB"/>
              <a:t>2025</a:t>
            </a:r>
          </a:p>
        </p:txBody>
      </p:sp>
      <p:sp>
        <p:nvSpPr>
          <p:cNvPr id="5" name="Slide Number Placeholder 4">
            <a:extLst>
              <a:ext uri="{FF2B5EF4-FFF2-40B4-BE49-F238E27FC236}">
                <a16:creationId xmlns:a16="http://schemas.microsoft.com/office/drawing/2014/main" id="{C3C6AE66-C725-4750-B57B-724BF5C98C1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8371DAD-D243-4334-A4EB-FD023C0B7D94}" type="slidenum">
              <a:rPr lang="en-GB" smtClean="0"/>
              <a:t>‹#›</a:t>
            </a:fld>
            <a:endParaRPr lang="en-GB"/>
          </a:p>
        </p:txBody>
      </p:sp>
    </p:spTree>
    <p:extLst>
      <p:ext uri="{BB962C8B-B14F-4D97-AF65-F5344CB8AC3E}">
        <p14:creationId xmlns:p14="http://schemas.microsoft.com/office/powerpoint/2010/main" val="2116111524"/>
      </p:ext>
    </p:extLst>
  </p:cSld>
  <p:clrMap bg1="lt1" tx1="dk1" bg2="lt2" tx2="dk2" accent1="accent1" accent2="accent2" accent3="accent3" accent4="accent4" accent5="accent5" accent6="accent6" hlink="hlink" folHlink="folHlink"/>
  <p:hf sldNum="0" hdr="0" dt="0"/>
  <p:extLst>
    <p:ext uri="{56416CCD-93CA-4268-BC5B-53C4BB910035}">
      <p15:sldGuideLst xmlns:p15="http://schemas.microsoft.com/office/powerpoint/2012/main">
        <p15:guide id="1" orient="horz" pos="2928"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9C1FA7D-80A2-4FA1-8EA3-E164154B2CC5}" type="datetimeyyyy">
              <a:rPr lang="en-GB" smtClean="0"/>
              <a:t>2026</a:t>
            </a:fld>
            <a:endParaRPr lang="en-GB"/>
          </a:p>
        </p:txBody>
      </p:sp>
      <p:sp>
        <p:nvSpPr>
          <p:cNvPr id="4" name="Slide Image Placeholder 3"/>
          <p:cNvSpPr>
            <a:spLocks noGrp="1" noRot="1" noChangeAspect="1"/>
          </p:cNvSpPr>
          <p:nvPr>
            <p:ph type="sldImg" idx="2"/>
          </p:nvPr>
        </p:nvSpPr>
        <p:spPr>
          <a:xfrm>
            <a:off x="433388" y="466725"/>
            <a:ext cx="6143625" cy="3455988"/>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405863" y="4175225"/>
            <a:ext cx="6198674" cy="4654741"/>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GB"/>
              <a:t>2025</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176AA17-6443-4A5C-B72D-23A3C941D7AB}" type="slidenum">
              <a:rPr lang="en-GB" smtClean="0"/>
              <a:t>‹#›</a:t>
            </a:fld>
            <a:endParaRPr lang="en-GB"/>
          </a:p>
        </p:txBody>
      </p:sp>
    </p:spTree>
    <p:extLst>
      <p:ext uri="{BB962C8B-B14F-4D97-AF65-F5344CB8AC3E}">
        <p14:creationId xmlns:p14="http://schemas.microsoft.com/office/powerpoint/2010/main" val="3496327280"/>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216000" algn="l" defTabSz="914400" rtl="0" eaLnBrk="1" latinLnBrk="0" hangingPunct="1">
      <a:defRPr sz="1200" kern="1200">
        <a:solidFill>
          <a:schemeClr val="tx1"/>
        </a:solidFill>
        <a:latin typeface="+mn-lt"/>
        <a:ea typeface="+mn-ea"/>
        <a:cs typeface="+mn-cs"/>
      </a:defRPr>
    </a:lvl2pPr>
    <a:lvl3pPr marL="432000" algn="l" defTabSz="914400" rtl="0" eaLnBrk="1" latinLnBrk="0" hangingPunct="1">
      <a:defRPr sz="1200" kern="1200">
        <a:solidFill>
          <a:schemeClr val="tx1"/>
        </a:solidFill>
        <a:latin typeface="+mn-lt"/>
        <a:ea typeface="+mn-ea"/>
        <a:cs typeface="+mn-cs"/>
      </a:defRPr>
    </a:lvl3pPr>
    <a:lvl4pPr marL="648000" algn="l" defTabSz="914400" rtl="0" eaLnBrk="1" latinLnBrk="0" hangingPunct="1">
      <a:defRPr sz="1200" kern="1200">
        <a:solidFill>
          <a:schemeClr val="tx1"/>
        </a:solidFill>
        <a:latin typeface="+mn-lt"/>
        <a:ea typeface="+mn-ea"/>
        <a:cs typeface="+mn-cs"/>
      </a:defRPr>
    </a:lvl4pPr>
    <a:lvl5pPr marL="8640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2025</a:t>
            </a:r>
          </a:p>
        </p:txBody>
      </p:sp>
    </p:spTree>
    <p:extLst>
      <p:ext uri="{BB962C8B-B14F-4D97-AF65-F5344CB8AC3E}">
        <p14:creationId xmlns:p14="http://schemas.microsoft.com/office/powerpoint/2010/main" val="1639832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EDE1D-344D-DA64-44D7-CD151EEB1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49073-2550-C74C-58D1-52622391E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30B33-2683-698A-C966-0C1A5D2E8D13}"/>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3E1872E5-1C2B-07A6-13EE-06276B239475}"/>
              </a:ext>
            </a:extLst>
          </p:cNvPr>
          <p:cNvSpPr>
            <a:spLocks noGrp="1"/>
          </p:cNvSpPr>
          <p:nvPr>
            <p:ph type="ftr" sz="quarter" idx="4"/>
          </p:nvPr>
        </p:nvSpPr>
        <p:spPr/>
        <p:txBody>
          <a:bodyPr/>
          <a:lstStyle/>
          <a:p>
            <a:r>
              <a:rPr lang="en-GB"/>
              <a:t>2025</a:t>
            </a:r>
          </a:p>
        </p:txBody>
      </p:sp>
    </p:spTree>
    <p:extLst>
      <p:ext uri="{BB962C8B-B14F-4D97-AF65-F5344CB8AC3E}">
        <p14:creationId xmlns:p14="http://schemas.microsoft.com/office/powerpoint/2010/main" val="264410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2025</a:t>
            </a:r>
          </a:p>
        </p:txBody>
      </p:sp>
    </p:spTree>
    <p:extLst>
      <p:ext uri="{BB962C8B-B14F-4D97-AF65-F5344CB8AC3E}">
        <p14:creationId xmlns:p14="http://schemas.microsoft.com/office/powerpoint/2010/main" val="122475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73317-68E9-DFCB-06E8-266F01E7F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230F6-AA16-4C30-793E-2BFCCC46B1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C76F14A-B400-CDA3-5144-815DED919ACC}"/>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6C494AE6-ED7B-DE25-2FA9-909D6AEC3C6E}"/>
              </a:ext>
            </a:extLst>
          </p:cNvPr>
          <p:cNvSpPr>
            <a:spLocks noGrp="1"/>
          </p:cNvSpPr>
          <p:nvPr>
            <p:ph type="ftr" sz="quarter" idx="4"/>
          </p:nvPr>
        </p:nvSpPr>
        <p:spPr/>
        <p:txBody>
          <a:bodyPr/>
          <a:lstStyle/>
          <a:p>
            <a:r>
              <a:rPr lang="en-GB"/>
              <a:t>2025</a:t>
            </a:r>
          </a:p>
        </p:txBody>
      </p:sp>
    </p:spTree>
    <p:extLst>
      <p:ext uri="{BB962C8B-B14F-4D97-AF65-F5344CB8AC3E}">
        <p14:creationId xmlns:p14="http://schemas.microsoft.com/office/powerpoint/2010/main" val="109111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2025</a:t>
            </a:r>
          </a:p>
        </p:txBody>
      </p:sp>
    </p:spTree>
    <p:extLst>
      <p:ext uri="{BB962C8B-B14F-4D97-AF65-F5344CB8AC3E}">
        <p14:creationId xmlns:p14="http://schemas.microsoft.com/office/powerpoint/2010/main" val="447699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76AA17-6443-4A5C-B72D-23A3C941D7AB}" type="slidenum">
              <a:rPr lang="en-GB" smtClean="0"/>
              <a:t>8</a:t>
            </a:fld>
            <a:endParaRPr lang="en-GB"/>
          </a:p>
        </p:txBody>
      </p:sp>
    </p:spTree>
    <p:extLst>
      <p:ext uri="{BB962C8B-B14F-4D97-AF65-F5344CB8AC3E}">
        <p14:creationId xmlns:p14="http://schemas.microsoft.com/office/powerpoint/2010/main" val="3792749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407988" y="458788"/>
            <a:ext cx="6042025" cy="3398837"/>
          </a:xfrm>
        </p:spPr>
        <p:txBody>
          <a:bodyPr/>
          <a:lstStyle/>
          <a:p>
            <a:endParaRPr lang="en-US"/>
          </a:p>
        </p:txBody>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6AA17-6443-4A5C-B72D-23A3C941D7AB}"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1520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6AA17-6443-4A5C-B72D-23A3C941D7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16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90550"/>
            <a:ext cx="7772400" cy="4373563"/>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31BFC-B4A9-4833-A21A-DB9E21E07D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42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76AA17-6443-4A5C-B72D-23A3C941D7AB}" type="slidenum">
              <a:rPr lang="en-GB" smtClean="0"/>
              <a:t>17</a:t>
            </a:fld>
            <a:endParaRPr lang="en-GB"/>
          </a:p>
        </p:txBody>
      </p:sp>
    </p:spTree>
    <p:extLst>
      <p:ext uri="{BB962C8B-B14F-4D97-AF65-F5344CB8AC3E}">
        <p14:creationId xmlns:p14="http://schemas.microsoft.com/office/powerpoint/2010/main" val="1387473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2025</a:t>
            </a:r>
          </a:p>
        </p:txBody>
      </p:sp>
    </p:spTree>
    <p:extLst>
      <p:ext uri="{BB962C8B-B14F-4D97-AF65-F5344CB8AC3E}">
        <p14:creationId xmlns:p14="http://schemas.microsoft.com/office/powerpoint/2010/main" val="21688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GB"/>
              <a:t>2025</a:t>
            </a:r>
          </a:p>
        </p:txBody>
      </p:sp>
    </p:spTree>
    <p:extLst>
      <p:ext uri="{BB962C8B-B14F-4D97-AF65-F5344CB8AC3E}">
        <p14:creationId xmlns:p14="http://schemas.microsoft.com/office/powerpoint/2010/main" val="2882744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mailto:customersuccess@omdia.com"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9" name="Footer Placeholder 4">
            <a:extLst>
              <a:ext uri="{FF2B5EF4-FFF2-40B4-BE49-F238E27FC236}">
                <a16:creationId xmlns:a16="http://schemas.microsoft.com/office/drawing/2014/main" id="{CE3924CA-29DF-E289-6B37-F98EB2A4D207}"/>
              </a:ext>
            </a:extLst>
          </p:cNvPr>
          <p:cNvSpPr txBox="1">
            <a:spLocks/>
          </p:cNvSpPr>
          <p:nvPr userDrawn="1"/>
        </p:nvSpPr>
        <p:spPr>
          <a:xfrm>
            <a:off x="3518016" y="6259022"/>
            <a:ext cx="4511047"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2244"/>
                </a:solidFill>
                <a:latin typeface="Aptos" panose="020B0004020202020204" pitchFamily="34" charset="0"/>
              </a:rPr>
              <a:t>Copyright </a:t>
            </a:r>
            <a:r>
              <a:rPr lang="en-MY" b="0" i="0" u="none" strike="noStrike" dirty="0">
                <a:solidFill>
                  <a:srgbClr val="002244"/>
                </a:solidFill>
                <a:effectLst/>
                <a:latin typeface="Aptos" panose="020B0004020202020204" pitchFamily="34" charset="0"/>
              </a:rPr>
              <a:t>© 2026 TechTarget, Inc. or its subsidiaries. All rights reserved.</a:t>
            </a:r>
            <a:endParaRPr lang="en-GB" dirty="0">
              <a:solidFill>
                <a:srgbClr val="002244"/>
              </a:solidFill>
              <a:latin typeface="Aptos" panose="020B0004020202020204" pitchFamily="34" charset="0"/>
            </a:endParaRPr>
          </a:p>
        </p:txBody>
      </p:sp>
      <p:sp>
        <p:nvSpPr>
          <p:cNvPr id="5" name="Title 1">
            <a:extLst>
              <a:ext uri="{FF2B5EF4-FFF2-40B4-BE49-F238E27FC236}">
                <a16:creationId xmlns:a16="http://schemas.microsoft.com/office/drawing/2014/main" id="{34F43E7B-530F-F6A4-91B4-BD21EF395DDE}"/>
              </a:ext>
            </a:extLst>
          </p:cNvPr>
          <p:cNvSpPr>
            <a:spLocks noGrp="1"/>
          </p:cNvSpPr>
          <p:nvPr>
            <p:ph type="title" hasCustomPrompt="1"/>
          </p:nvPr>
        </p:nvSpPr>
        <p:spPr>
          <a:xfrm>
            <a:off x="355599" y="1842875"/>
            <a:ext cx="7593013" cy="2910099"/>
          </a:xfrm>
        </p:spPr>
        <p:txBody>
          <a:bodyPr anchor="ctr">
            <a:noAutofit/>
          </a:bodyPr>
          <a:lstStyle>
            <a:lvl1pPr>
              <a:lnSpc>
                <a:spcPct val="80000"/>
              </a:lnSpc>
              <a:defRPr sz="6000" b="0" i="0" spc="0" baseline="0">
                <a:solidFill>
                  <a:srgbClr val="003CB2"/>
                </a:solidFill>
                <a:latin typeface="Aleo Light" pitchFamily="2" charset="77"/>
              </a:defRPr>
            </a:lvl1pPr>
          </a:lstStyle>
          <a:p>
            <a:r>
              <a:rPr lang="en-US"/>
              <a:t>Click to edit standard presentation title</a:t>
            </a:r>
          </a:p>
        </p:txBody>
      </p:sp>
      <p:pic>
        <p:nvPicPr>
          <p:cNvPr id="2" name="Picture 1">
            <a:extLst>
              <a:ext uri="{FF2B5EF4-FFF2-40B4-BE49-F238E27FC236}">
                <a16:creationId xmlns:a16="http://schemas.microsoft.com/office/drawing/2014/main" id="{5F779E49-5E9C-AC85-224F-DE4A58B0D68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975" y="434417"/>
            <a:ext cx="2155656" cy="684558"/>
          </a:xfrm>
          <a:prstGeom prst="rect">
            <a:avLst/>
          </a:prstGeom>
        </p:spPr>
      </p:pic>
      <p:sp>
        <p:nvSpPr>
          <p:cNvPr id="3" name="Text Placeholder 2">
            <a:extLst>
              <a:ext uri="{FF2B5EF4-FFF2-40B4-BE49-F238E27FC236}">
                <a16:creationId xmlns:a16="http://schemas.microsoft.com/office/drawing/2014/main" id="{9E6DEEBE-947F-DFA3-0B25-C31D2BC98D37}"/>
              </a:ext>
            </a:extLst>
          </p:cNvPr>
          <p:cNvSpPr>
            <a:spLocks noGrp="1"/>
          </p:cNvSpPr>
          <p:nvPr>
            <p:ph type="body" sz="quarter" idx="12"/>
          </p:nvPr>
        </p:nvSpPr>
        <p:spPr>
          <a:xfrm>
            <a:off x="355600" y="5602835"/>
            <a:ext cx="3329940" cy="914400"/>
          </a:xfrm>
        </p:spPr>
        <p:txBody>
          <a:bodyPr/>
          <a:lstStyle/>
          <a:p>
            <a:pPr marL="0" indent="0">
              <a:buNone/>
            </a:pPr>
            <a:r>
              <a:rPr lang="en-GB"/>
              <a:t>Analyst’s Name</a:t>
            </a:r>
          </a:p>
          <a:p>
            <a:pPr marL="0" indent="0">
              <a:buNone/>
            </a:pPr>
            <a:r>
              <a:rPr lang="en-GB"/>
              <a:t>Title, Practice</a:t>
            </a:r>
          </a:p>
          <a:p>
            <a:pPr marL="0" indent="0">
              <a:buNone/>
            </a:pPr>
            <a:r>
              <a:rPr lang="en-GB" b="0" u="sng">
                <a:solidFill>
                  <a:schemeClr val="accent1"/>
                </a:solidFill>
              </a:rPr>
              <a:t>askananalyst@omdia.com</a:t>
            </a:r>
          </a:p>
        </p:txBody>
      </p:sp>
    </p:spTree>
    <p:extLst>
      <p:ext uri="{BB962C8B-B14F-4D97-AF65-F5344CB8AC3E}">
        <p14:creationId xmlns:p14="http://schemas.microsoft.com/office/powerpoint/2010/main" val="511747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s - Horizontal">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A388C6A-0692-4A21-A456-3C27B1891783}"/>
              </a:ext>
            </a:extLst>
          </p:cNvPr>
          <p:cNvSpPr>
            <a:spLocks noGrp="1"/>
          </p:cNvSpPr>
          <p:nvPr>
            <p:ph idx="1"/>
          </p:nvPr>
        </p:nvSpPr>
        <p:spPr>
          <a:xfrm>
            <a:off x="348314" y="1419909"/>
            <a:ext cx="11480800" cy="21960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FCFB497F-B1A8-4992-933E-D4B44415F307}"/>
              </a:ext>
            </a:extLst>
          </p:cNvPr>
          <p:cNvSpPr>
            <a:spLocks noGrp="1"/>
          </p:cNvSpPr>
          <p:nvPr>
            <p:ph idx="11"/>
          </p:nvPr>
        </p:nvSpPr>
        <p:spPr>
          <a:xfrm>
            <a:off x="348314" y="3802942"/>
            <a:ext cx="11480800" cy="21960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Placeholder 1">
            <a:extLst>
              <a:ext uri="{FF2B5EF4-FFF2-40B4-BE49-F238E27FC236}">
                <a16:creationId xmlns:a16="http://schemas.microsoft.com/office/drawing/2014/main" id="{1CBE4924-BE30-7254-A30B-A8065A3A97F0}"/>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51996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ng Column and Image">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FA5E9D3D-E391-43B0-9335-27AB8D181717}"/>
              </a:ext>
            </a:extLst>
          </p:cNvPr>
          <p:cNvSpPr>
            <a:spLocks noGrp="1"/>
          </p:cNvSpPr>
          <p:nvPr>
            <p:ph sz="half" idx="2"/>
          </p:nvPr>
        </p:nvSpPr>
        <p:spPr>
          <a:xfrm>
            <a:off x="8129588" y="476250"/>
            <a:ext cx="3705225" cy="5508625"/>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Placeholder 1">
            <a:extLst>
              <a:ext uri="{FF2B5EF4-FFF2-40B4-BE49-F238E27FC236}">
                <a16:creationId xmlns:a16="http://schemas.microsoft.com/office/drawing/2014/main" id="{9412406D-D13B-8D1D-3BA5-340BD69A1BCD}"/>
              </a:ext>
            </a:extLst>
          </p:cNvPr>
          <p:cNvSpPr>
            <a:spLocks noGrp="1"/>
          </p:cNvSpPr>
          <p:nvPr>
            <p:ph type="title"/>
          </p:nvPr>
        </p:nvSpPr>
        <p:spPr>
          <a:xfrm>
            <a:off x="348314" y="476250"/>
            <a:ext cx="7600486"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9" name="Content Placeholder 2">
            <a:extLst>
              <a:ext uri="{FF2B5EF4-FFF2-40B4-BE49-F238E27FC236}">
                <a16:creationId xmlns:a16="http://schemas.microsoft.com/office/drawing/2014/main" id="{3289BAA1-9492-5262-04CC-FD1DD769C6F3}"/>
              </a:ext>
            </a:extLst>
          </p:cNvPr>
          <p:cNvSpPr>
            <a:spLocks noGrp="1"/>
          </p:cNvSpPr>
          <p:nvPr>
            <p:ph idx="1"/>
          </p:nvPr>
        </p:nvSpPr>
        <p:spPr>
          <a:xfrm>
            <a:off x="348314" y="1419909"/>
            <a:ext cx="75996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90746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Column and Image">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4477052-1501-4E26-852F-71F0C0E6E944}"/>
              </a:ext>
            </a:extLst>
          </p:cNvPr>
          <p:cNvSpPr>
            <a:spLocks noGrp="1"/>
          </p:cNvSpPr>
          <p:nvPr>
            <p:ph sz="half" idx="2"/>
          </p:nvPr>
        </p:nvSpPr>
        <p:spPr>
          <a:xfrm>
            <a:off x="6188077" y="476250"/>
            <a:ext cx="5646736" cy="5508625"/>
          </a:xfrm>
          <a:prstGeom prst="rect">
            <a:avLst/>
          </a:prstGeom>
        </p:spPr>
        <p:txBody>
          <a:bodyPr/>
          <a:lstStyle>
            <a:lvl1pPr marL="216000" indent="-216000">
              <a:buFont typeface="Calibri" panose="020F050202020403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Placeholder 1">
            <a:extLst>
              <a:ext uri="{FF2B5EF4-FFF2-40B4-BE49-F238E27FC236}">
                <a16:creationId xmlns:a16="http://schemas.microsoft.com/office/drawing/2014/main" id="{31788F59-82C9-5062-E29F-74962262CAC1}"/>
              </a:ext>
            </a:extLst>
          </p:cNvPr>
          <p:cNvSpPr>
            <a:spLocks noGrp="1"/>
          </p:cNvSpPr>
          <p:nvPr>
            <p:ph type="title"/>
          </p:nvPr>
        </p:nvSpPr>
        <p:spPr>
          <a:xfrm>
            <a:off x="348314" y="476250"/>
            <a:ext cx="56484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5" name="Content Placeholder 2">
            <a:extLst>
              <a:ext uri="{FF2B5EF4-FFF2-40B4-BE49-F238E27FC236}">
                <a16:creationId xmlns:a16="http://schemas.microsoft.com/office/drawing/2014/main" id="{06A5CC0F-E306-05B4-78E4-AA128A57F12A}"/>
              </a:ext>
            </a:extLst>
          </p:cNvPr>
          <p:cNvSpPr>
            <a:spLocks noGrp="1"/>
          </p:cNvSpPr>
          <p:nvPr>
            <p:ph idx="1"/>
          </p:nvPr>
        </p:nvSpPr>
        <p:spPr>
          <a:xfrm>
            <a:off x="348314" y="1419909"/>
            <a:ext cx="56484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8792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Column and Image">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0D0E12FD-03AF-4087-AFA2-EA9EE8CFB1A2}"/>
              </a:ext>
            </a:extLst>
          </p:cNvPr>
          <p:cNvSpPr>
            <a:spLocks noGrp="1"/>
          </p:cNvSpPr>
          <p:nvPr>
            <p:ph sz="half" idx="2"/>
          </p:nvPr>
        </p:nvSpPr>
        <p:spPr>
          <a:xfrm>
            <a:off x="4238625" y="476250"/>
            <a:ext cx="7598175" cy="55086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8FAFF4E0-5C86-12AE-2382-2817358EDF53}"/>
              </a:ext>
            </a:extLst>
          </p:cNvPr>
          <p:cNvSpPr>
            <a:spLocks noGrp="1"/>
          </p:cNvSpPr>
          <p:nvPr>
            <p:ph idx="1"/>
          </p:nvPr>
        </p:nvSpPr>
        <p:spPr>
          <a:xfrm>
            <a:off x="348314" y="1419909"/>
            <a:ext cx="37008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Placeholder 1">
            <a:extLst>
              <a:ext uri="{FF2B5EF4-FFF2-40B4-BE49-F238E27FC236}">
                <a16:creationId xmlns:a16="http://schemas.microsoft.com/office/drawing/2014/main" id="{4D35201E-3D50-5C2D-369C-163E9789F7FE}"/>
              </a:ext>
            </a:extLst>
          </p:cNvPr>
          <p:cNvSpPr>
            <a:spLocks noGrp="1"/>
          </p:cNvSpPr>
          <p:nvPr>
            <p:ph type="title"/>
          </p:nvPr>
        </p:nvSpPr>
        <p:spPr>
          <a:xfrm>
            <a:off x="348314" y="476250"/>
            <a:ext cx="3700800" cy="684214"/>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814259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9D6752F1-DD44-6064-E954-1F249773F056}"/>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6" name="Content Placeholder 2">
            <a:extLst>
              <a:ext uri="{FF2B5EF4-FFF2-40B4-BE49-F238E27FC236}">
                <a16:creationId xmlns:a16="http://schemas.microsoft.com/office/drawing/2014/main" id="{74038C46-1B7F-5C1A-91C4-575D5C407648}"/>
              </a:ext>
            </a:extLst>
          </p:cNvPr>
          <p:cNvSpPr>
            <a:spLocks noGrp="1"/>
          </p:cNvSpPr>
          <p:nvPr>
            <p:ph idx="1"/>
          </p:nvPr>
        </p:nvSpPr>
        <p:spPr>
          <a:xfrm>
            <a:off x="348314" y="1419909"/>
            <a:ext cx="37008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96966B4-BF13-2584-7087-AF61FF06D2DA}"/>
              </a:ext>
            </a:extLst>
          </p:cNvPr>
          <p:cNvSpPr>
            <a:spLocks noGrp="1"/>
          </p:cNvSpPr>
          <p:nvPr>
            <p:ph idx="10"/>
          </p:nvPr>
        </p:nvSpPr>
        <p:spPr>
          <a:xfrm>
            <a:off x="4242290" y="1419909"/>
            <a:ext cx="37008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CD6C70AC-AF90-A359-385D-D372D83AC6EC}"/>
              </a:ext>
            </a:extLst>
          </p:cNvPr>
          <p:cNvSpPr>
            <a:spLocks noGrp="1"/>
          </p:cNvSpPr>
          <p:nvPr>
            <p:ph idx="11"/>
          </p:nvPr>
        </p:nvSpPr>
        <p:spPr>
          <a:xfrm>
            <a:off x="8130045" y="1419909"/>
            <a:ext cx="37008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8785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s - version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29AF4AA3-BF4E-4E58-A98B-459E5414BF18}"/>
              </a:ext>
            </a:extLst>
          </p:cNvPr>
          <p:cNvSpPr>
            <a:spLocks noGrp="1"/>
          </p:cNvSpPr>
          <p:nvPr>
            <p:ph idx="13"/>
          </p:nvPr>
        </p:nvSpPr>
        <p:spPr>
          <a:xfrm>
            <a:off x="6188075" y="1412875"/>
            <a:ext cx="5648229" cy="21960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AE6335D6-10EE-4312-850E-C74CE43D14F8}"/>
              </a:ext>
            </a:extLst>
          </p:cNvPr>
          <p:cNvSpPr>
            <a:spLocks noGrp="1"/>
          </p:cNvSpPr>
          <p:nvPr>
            <p:ph idx="14"/>
          </p:nvPr>
        </p:nvSpPr>
        <p:spPr>
          <a:xfrm>
            <a:off x="6188075" y="3788874"/>
            <a:ext cx="5648229" cy="21960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1879340F-A91E-793B-DB2C-E6319A106949}"/>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4" name="Content Placeholder 2">
            <a:extLst>
              <a:ext uri="{FF2B5EF4-FFF2-40B4-BE49-F238E27FC236}">
                <a16:creationId xmlns:a16="http://schemas.microsoft.com/office/drawing/2014/main" id="{A2C2C05F-BE7E-FCC8-E4F1-534D47BA6E0D}"/>
              </a:ext>
            </a:extLst>
          </p:cNvPr>
          <p:cNvSpPr>
            <a:spLocks noGrp="1"/>
          </p:cNvSpPr>
          <p:nvPr>
            <p:ph idx="1"/>
          </p:nvPr>
        </p:nvSpPr>
        <p:spPr>
          <a:xfrm>
            <a:off x="348314" y="1419909"/>
            <a:ext cx="56484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35813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s - version 3">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D2B6EB0-1257-0B88-6CEA-A907F527CBDB}"/>
              </a:ext>
            </a:extLst>
          </p:cNvPr>
          <p:cNvSpPr>
            <a:spLocks noGrp="1"/>
          </p:cNvSpPr>
          <p:nvPr>
            <p:ph idx="15"/>
          </p:nvPr>
        </p:nvSpPr>
        <p:spPr>
          <a:xfrm>
            <a:off x="348314" y="1419909"/>
            <a:ext cx="5648400" cy="21960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C25A15FD-FCFE-41A1-C6B5-5CE0B91372C2}"/>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7" name="Content Placeholder 2">
            <a:extLst>
              <a:ext uri="{FF2B5EF4-FFF2-40B4-BE49-F238E27FC236}">
                <a16:creationId xmlns:a16="http://schemas.microsoft.com/office/drawing/2014/main" id="{26B50135-6C53-A72F-F914-BC2FE80FC5BE}"/>
              </a:ext>
            </a:extLst>
          </p:cNvPr>
          <p:cNvSpPr>
            <a:spLocks noGrp="1"/>
          </p:cNvSpPr>
          <p:nvPr>
            <p:ph idx="16"/>
          </p:nvPr>
        </p:nvSpPr>
        <p:spPr>
          <a:xfrm>
            <a:off x="348314" y="3777909"/>
            <a:ext cx="5648400"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8D553A3B-2E82-66B7-1344-9CE126DC630F}"/>
              </a:ext>
            </a:extLst>
          </p:cNvPr>
          <p:cNvSpPr>
            <a:spLocks noGrp="1"/>
          </p:cNvSpPr>
          <p:nvPr>
            <p:ph idx="13"/>
          </p:nvPr>
        </p:nvSpPr>
        <p:spPr>
          <a:xfrm>
            <a:off x="6188075" y="1412875"/>
            <a:ext cx="5648229" cy="45792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05416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s - version 4">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91222AB4-9340-5454-7108-89E9C3E75E77}"/>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4" name="Content Placeholder 2">
            <a:extLst>
              <a:ext uri="{FF2B5EF4-FFF2-40B4-BE49-F238E27FC236}">
                <a16:creationId xmlns:a16="http://schemas.microsoft.com/office/drawing/2014/main" id="{D430803C-7B10-D218-299D-C6BE2C2AC02D}"/>
              </a:ext>
            </a:extLst>
          </p:cNvPr>
          <p:cNvSpPr>
            <a:spLocks noGrp="1"/>
          </p:cNvSpPr>
          <p:nvPr>
            <p:ph idx="1"/>
          </p:nvPr>
        </p:nvSpPr>
        <p:spPr>
          <a:xfrm>
            <a:off x="348314" y="1419909"/>
            <a:ext cx="11480800" cy="21960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2B34803A-446A-9522-63F2-BEBAAE518E58}"/>
              </a:ext>
            </a:extLst>
          </p:cNvPr>
          <p:cNvSpPr>
            <a:spLocks noGrp="1"/>
          </p:cNvSpPr>
          <p:nvPr>
            <p:ph idx="16"/>
          </p:nvPr>
        </p:nvSpPr>
        <p:spPr>
          <a:xfrm>
            <a:off x="348314" y="3777909"/>
            <a:ext cx="5648400"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109B04A6-5503-A4A1-4CF4-971EF8FA16C5}"/>
              </a:ext>
            </a:extLst>
          </p:cNvPr>
          <p:cNvSpPr>
            <a:spLocks noGrp="1"/>
          </p:cNvSpPr>
          <p:nvPr>
            <p:ph idx="14"/>
          </p:nvPr>
        </p:nvSpPr>
        <p:spPr>
          <a:xfrm>
            <a:off x="6188075" y="3777909"/>
            <a:ext cx="5648229"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40195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s - version 5">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AE64EF5-5F1A-0748-C19A-D17FD5B3B8AA}"/>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4" name="Content Placeholder 12">
            <a:extLst>
              <a:ext uri="{FF2B5EF4-FFF2-40B4-BE49-F238E27FC236}">
                <a16:creationId xmlns:a16="http://schemas.microsoft.com/office/drawing/2014/main" id="{D47C667E-1397-1DA9-3B09-017C13575DFE}"/>
              </a:ext>
            </a:extLst>
          </p:cNvPr>
          <p:cNvSpPr>
            <a:spLocks noGrp="1"/>
          </p:cNvSpPr>
          <p:nvPr>
            <p:ph sz="quarter" idx="10"/>
          </p:nvPr>
        </p:nvSpPr>
        <p:spPr>
          <a:xfrm>
            <a:off x="348314" y="1419910"/>
            <a:ext cx="5655611"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Content Placeholder 12">
            <a:extLst>
              <a:ext uri="{FF2B5EF4-FFF2-40B4-BE49-F238E27FC236}">
                <a16:creationId xmlns:a16="http://schemas.microsoft.com/office/drawing/2014/main" id="{9CD144C4-8F84-3E49-3D70-373B26E67F70}"/>
              </a:ext>
            </a:extLst>
          </p:cNvPr>
          <p:cNvSpPr>
            <a:spLocks noGrp="1"/>
          </p:cNvSpPr>
          <p:nvPr>
            <p:ph sz="quarter" idx="11"/>
          </p:nvPr>
        </p:nvSpPr>
        <p:spPr>
          <a:xfrm>
            <a:off x="6184900" y="1419910"/>
            <a:ext cx="5655611"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Content Placeholder 2">
            <a:extLst>
              <a:ext uri="{FF2B5EF4-FFF2-40B4-BE49-F238E27FC236}">
                <a16:creationId xmlns:a16="http://schemas.microsoft.com/office/drawing/2014/main" id="{0A1A845D-9959-78DB-063F-DF993E4428A4}"/>
              </a:ext>
            </a:extLst>
          </p:cNvPr>
          <p:cNvSpPr>
            <a:spLocks noGrp="1"/>
          </p:cNvSpPr>
          <p:nvPr>
            <p:ph idx="16"/>
          </p:nvPr>
        </p:nvSpPr>
        <p:spPr>
          <a:xfrm>
            <a:off x="348314" y="3777909"/>
            <a:ext cx="11480400"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75410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ntent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C24616C-D896-B389-2FF8-A59BB8B10910}"/>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4" name="Content Placeholder 12">
            <a:extLst>
              <a:ext uri="{FF2B5EF4-FFF2-40B4-BE49-F238E27FC236}">
                <a16:creationId xmlns:a16="http://schemas.microsoft.com/office/drawing/2014/main" id="{2DEA4315-570C-6B44-BDDB-41375F3F5AEB}"/>
              </a:ext>
            </a:extLst>
          </p:cNvPr>
          <p:cNvSpPr>
            <a:spLocks noGrp="1"/>
          </p:cNvSpPr>
          <p:nvPr>
            <p:ph sz="quarter" idx="10"/>
          </p:nvPr>
        </p:nvSpPr>
        <p:spPr>
          <a:xfrm>
            <a:off x="348314" y="1419910"/>
            <a:ext cx="5655611"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Content Placeholder 12">
            <a:extLst>
              <a:ext uri="{FF2B5EF4-FFF2-40B4-BE49-F238E27FC236}">
                <a16:creationId xmlns:a16="http://schemas.microsoft.com/office/drawing/2014/main" id="{1D8A4818-0C5C-40B5-49C6-65569B842DC3}"/>
              </a:ext>
            </a:extLst>
          </p:cNvPr>
          <p:cNvSpPr>
            <a:spLocks noGrp="1"/>
          </p:cNvSpPr>
          <p:nvPr>
            <p:ph sz="quarter" idx="11"/>
          </p:nvPr>
        </p:nvSpPr>
        <p:spPr>
          <a:xfrm>
            <a:off x="6184900" y="1419910"/>
            <a:ext cx="5655611"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Content Placeholder 2">
            <a:extLst>
              <a:ext uri="{FF2B5EF4-FFF2-40B4-BE49-F238E27FC236}">
                <a16:creationId xmlns:a16="http://schemas.microsoft.com/office/drawing/2014/main" id="{AE0C6272-6D2F-5D5B-9A93-1AC45668F998}"/>
              </a:ext>
            </a:extLst>
          </p:cNvPr>
          <p:cNvSpPr>
            <a:spLocks noGrp="1"/>
          </p:cNvSpPr>
          <p:nvPr>
            <p:ph idx="16"/>
          </p:nvPr>
        </p:nvSpPr>
        <p:spPr>
          <a:xfrm>
            <a:off x="348314" y="3777909"/>
            <a:ext cx="5648400"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4222670B-0248-6CAD-DF27-1D8E9B639466}"/>
              </a:ext>
            </a:extLst>
          </p:cNvPr>
          <p:cNvSpPr>
            <a:spLocks noGrp="1"/>
          </p:cNvSpPr>
          <p:nvPr>
            <p:ph idx="14"/>
          </p:nvPr>
        </p:nvSpPr>
        <p:spPr>
          <a:xfrm>
            <a:off x="6188075" y="3777909"/>
            <a:ext cx="5648229"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rgbClr val="003CB2"/>
              </a:buClr>
              <a:buSzTx/>
              <a:buFont typeface="Arial" panose="020B060402020202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rgbClr val="003CB2"/>
              </a:buClr>
              <a:buSzTx/>
              <a:buFont typeface="Aptos" panose="020B00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0549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7" name="Picture 6" descr="A blue and white gradient&#10;&#10;AI-generated content may be incorrect.">
            <a:extLst>
              <a:ext uri="{FF2B5EF4-FFF2-40B4-BE49-F238E27FC236}">
                <a16:creationId xmlns:a16="http://schemas.microsoft.com/office/drawing/2014/main" id="{22DF4B53-6F13-8581-4322-0F90C3BB9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4" name="Slide Number Placeholder 5">
            <a:extLst>
              <a:ext uri="{FF2B5EF4-FFF2-40B4-BE49-F238E27FC236}">
                <a16:creationId xmlns:a16="http://schemas.microsoft.com/office/drawing/2014/main" id="{90161ABE-DDBA-2218-DFEF-30382A269127}"/>
              </a:ext>
            </a:extLst>
          </p:cNvPr>
          <p:cNvSpPr txBox="1">
            <a:spLocks/>
          </p:cNvSpPr>
          <p:nvPr userDrawn="1"/>
        </p:nvSpPr>
        <p:spPr>
          <a:xfrm>
            <a:off x="338138" y="6133005"/>
            <a:ext cx="904875" cy="365125"/>
          </a:xfrm>
          <a:prstGeom prst="rect">
            <a:avLst/>
          </a:prstGeom>
        </p:spPr>
        <p:txBody>
          <a:bodyPr vert="horz" lIns="0" tIns="0" rIns="0" bIns="0" rtlCol="0" anchor="b" anchorCtr="0"/>
          <a:lstStyle>
            <a:defPPr>
              <a:defRPr lang="en-US"/>
            </a:defPPr>
            <a:lvl1pPr marL="0" algn="l" defTabSz="914400" rtl="0" eaLnBrk="1" latinLnBrk="0" hangingPunct="1">
              <a:lnSpc>
                <a:spcPct val="85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2"/>
                </a:solidFill>
                <a:effectLst/>
                <a:uLnTx/>
                <a:uFillTx/>
                <a:latin typeface="Aptos" panose="020B0004020202020204" pitchFamily="34" charset="0"/>
                <a:ea typeface="+mn-ea"/>
                <a:cs typeface="+mn-cs"/>
              </a:rPr>
              <a:t>Page </a:t>
            </a:r>
            <a:fld id="{A30585B2-4AE5-4E24-B2F9-21CF896AC489}" type="slidenum">
              <a:rPr kumimoji="0" lang="en-GB" sz="1200" b="0" i="0" u="none" strike="noStrike" kern="1200" cap="none" spc="0" normalizeH="0" baseline="0" noProof="0" smtClean="0">
                <a:ln>
                  <a:noFill/>
                </a:ln>
                <a:solidFill>
                  <a:schemeClr val="tx2"/>
                </a:solidFill>
                <a:effectLst/>
                <a:uLnTx/>
                <a:uFillTx/>
                <a:latin typeface="Aptos" panose="020B0004020202020204" pitchFamily="34" charset="0"/>
                <a:ea typeface="+mn-ea"/>
                <a:cs typeface="+mn-cs"/>
              </a:rPr>
              <a:pPr marL="0" marR="0" lvl="0" indent="0" algn="l" defTabSz="914400" rtl="0" eaLnBrk="1" fontAlgn="auto" latinLnBrk="0" hangingPunct="1">
                <a:lnSpc>
                  <a:spcPct val="85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chemeClr val="tx2"/>
              </a:solidFill>
              <a:effectLst/>
              <a:uLnTx/>
              <a:uFillTx/>
              <a:latin typeface="Aptos" panose="020B0004020202020204" pitchFamily="34" charset="0"/>
              <a:ea typeface="+mn-ea"/>
              <a:cs typeface="+mn-cs"/>
            </a:endParaRPr>
          </a:p>
        </p:txBody>
      </p:sp>
      <p:sp>
        <p:nvSpPr>
          <p:cNvPr id="25" name="Title 1">
            <a:extLst>
              <a:ext uri="{FF2B5EF4-FFF2-40B4-BE49-F238E27FC236}">
                <a16:creationId xmlns:a16="http://schemas.microsoft.com/office/drawing/2014/main" id="{1DB3B61A-8E15-CC46-AC64-F1708CCCE73B}"/>
              </a:ext>
            </a:extLst>
          </p:cNvPr>
          <p:cNvSpPr>
            <a:spLocks noGrp="1"/>
          </p:cNvSpPr>
          <p:nvPr>
            <p:ph type="title" hasCustomPrompt="1"/>
          </p:nvPr>
        </p:nvSpPr>
        <p:spPr>
          <a:xfrm>
            <a:off x="338139" y="2538782"/>
            <a:ext cx="9436482" cy="1780437"/>
          </a:xfrm>
        </p:spPr>
        <p:txBody>
          <a:bodyPr anchor="t">
            <a:noAutofit/>
          </a:bodyPr>
          <a:lstStyle>
            <a:lvl1pPr>
              <a:lnSpc>
                <a:spcPct val="80000"/>
              </a:lnSpc>
              <a:defRPr sz="6000" b="0" i="0" spc="0" baseline="0">
                <a:solidFill>
                  <a:srgbClr val="003CB2"/>
                </a:solidFill>
                <a:latin typeface="Aleo Light" pitchFamily="2" charset="77"/>
              </a:defRPr>
            </a:lvl1pPr>
          </a:lstStyle>
          <a:p>
            <a:r>
              <a:rPr lang="en-US"/>
              <a:t>Divider slide</a:t>
            </a:r>
          </a:p>
        </p:txBody>
      </p:sp>
      <p:sp>
        <p:nvSpPr>
          <p:cNvPr id="8" name="Footer Placeholder 4">
            <a:extLst>
              <a:ext uri="{FF2B5EF4-FFF2-40B4-BE49-F238E27FC236}">
                <a16:creationId xmlns:a16="http://schemas.microsoft.com/office/drawing/2014/main" id="{754FE4AC-9E24-EB4C-9962-BE7750A9091E}"/>
              </a:ext>
            </a:extLst>
          </p:cNvPr>
          <p:cNvSpPr txBox="1">
            <a:spLocks/>
          </p:cNvSpPr>
          <p:nvPr userDrawn="1"/>
        </p:nvSpPr>
        <p:spPr>
          <a:xfrm>
            <a:off x="3518016" y="6259022"/>
            <a:ext cx="4511047"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002244"/>
                </a:solidFill>
                <a:latin typeface="Aptos" panose="020B0004020202020204" pitchFamily="34" charset="0"/>
              </a:rPr>
              <a:t>Copyright </a:t>
            </a:r>
            <a:r>
              <a:rPr lang="en-MY" b="0" i="0" u="none" strike="noStrike">
                <a:solidFill>
                  <a:srgbClr val="002244"/>
                </a:solidFill>
                <a:effectLst/>
                <a:latin typeface="Aptos" panose="020B0004020202020204" pitchFamily="34" charset="0"/>
              </a:rPr>
              <a:t>© 2025 TechTarget, Inc. or its subsidiaries. All rights reserved.</a:t>
            </a:r>
            <a:endParaRPr lang="en-GB">
              <a:solidFill>
                <a:srgbClr val="002244"/>
              </a:solidFill>
              <a:latin typeface="Aptos" panose="020B0004020202020204" pitchFamily="34" charset="0"/>
            </a:endParaRPr>
          </a:p>
        </p:txBody>
      </p:sp>
      <p:pic>
        <p:nvPicPr>
          <p:cNvPr id="9" name="Picture 8">
            <a:extLst>
              <a:ext uri="{FF2B5EF4-FFF2-40B4-BE49-F238E27FC236}">
                <a16:creationId xmlns:a16="http://schemas.microsoft.com/office/drawing/2014/main" id="{10F4B9B3-194B-4870-37FD-E6738A72A2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20746" y="6180645"/>
            <a:ext cx="1796604" cy="570535"/>
          </a:xfrm>
          <a:prstGeom prst="rect">
            <a:avLst/>
          </a:prstGeom>
        </p:spPr>
      </p:pic>
      <p:cxnSp>
        <p:nvCxnSpPr>
          <p:cNvPr id="3" name="Straight Connector 2">
            <a:extLst>
              <a:ext uri="{FF2B5EF4-FFF2-40B4-BE49-F238E27FC236}">
                <a16:creationId xmlns:a16="http://schemas.microsoft.com/office/drawing/2014/main" id="{3BFE5835-1331-C5F2-8297-43D5435E5424}"/>
              </a:ext>
            </a:extLst>
          </p:cNvPr>
          <p:cNvCxnSpPr>
            <a:cxnSpLocks/>
          </p:cNvCxnSpPr>
          <p:nvPr userDrawn="1"/>
        </p:nvCxnSpPr>
        <p:spPr>
          <a:xfrm>
            <a:off x="329686" y="6082245"/>
            <a:ext cx="1148715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7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9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8201E-7E81-0F56-A54D-740CE49AEE03}"/>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1444815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endix Divider">
    <p:spTree>
      <p:nvGrpSpPr>
        <p:cNvPr id="1" name=""/>
        <p:cNvGrpSpPr/>
        <p:nvPr/>
      </p:nvGrpSpPr>
      <p:grpSpPr>
        <a:xfrm>
          <a:off x="0" y="0"/>
          <a:ext cx="0" cy="0"/>
          <a:chOff x="0" y="0"/>
          <a:chExt cx="0" cy="0"/>
        </a:xfrm>
      </p:grpSpPr>
      <p:pic>
        <p:nvPicPr>
          <p:cNvPr id="6" name="Picture 5" descr="A blue and white gradient&#10;&#10;AI-generated content may be incorrect.">
            <a:extLst>
              <a:ext uri="{FF2B5EF4-FFF2-40B4-BE49-F238E27FC236}">
                <a16:creationId xmlns:a16="http://schemas.microsoft.com/office/drawing/2014/main" id="{048F74A8-710D-A4F3-49D0-65BB7FCDCA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4" name="Slide Number Placeholder 5">
            <a:extLst>
              <a:ext uri="{FF2B5EF4-FFF2-40B4-BE49-F238E27FC236}">
                <a16:creationId xmlns:a16="http://schemas.microsoft.com/office/drawing/2014/main" id="{90161ABE-DDBA-2218-DFEF-30382A269127}"/>
              </a:ext>
            </a:extLst>
          </p:cNvPr>
          <p:cNvSpPr txBox="1">
            <a:spLocks/>
          </p:cNvSpPr>
          <p:nvPr userDrawn="1"/>
        </p:nvSpPr>
        <p:spPr>
          <a:xfrm>
            <a:off x="338138" y="6133005"/>
            <a:ext cx="904875" cy="365125"/>
          </a:xfrm>
          <a:prstGeom prst="rect">
            <a:avLst/>
          </a:prstGeom>
        </p:spPr>
        <p:txBody>
          <a:bodyPr vert="horz" lIns="0" tIns="0" rIns="0" bIns="0" rtlCol="0" anchor="b" anchorCtr="0"/>
          <a:lstStyle>
            <a:defPPr>
              <a:defRPr lang="en-US"/>
            </a:defPPr>
            <a:lvl1pPr marL="0" algn="l" defTabSz="914400" rtl="0" eaLnBrk="1" latinLnBrk="0" hangingPunct="1">
              <a:lnSpc>
                <a:spcPct val="85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2"/>
                </a:solidFill>
                <a:effectLst/>
                <a:uLnTx/>
                <a:uFillTx/>
                <a:latin typeface="Aptos" panose="020B0004020202020204" pitchFamily="34" charset="0"/>
                <a:ea typeface="+mn-ea"/>
                <a:cs typeface="+mn-cs"/>
              </a:rPr>
              <a:t>Page </a:t>
            </a:r>
            <a:fld id="{A30585B2-4AE5-4E24-B2F9-21CF896AC489}" type="slidenum">
              <a:rPr kumimoji="0" lang="en-GB" sz="1200" b="0" i="0" u="none" strike="noStrike" kern="1200" cap="none" spc="0" normalizeH="0" baseline="0" noProof="0" smtClean="0">
                <a:ln>
                  <a:noFill/>
                </a:ln>
                <a:solidFill>
                  <a:schemeClr val="tx2"/>
                </a:solidFill>
                <a:effectLst/>
                <a:uLnTx/>
                <a:uFillTx/>
                <a:latin typeface="Aptos" panose="020B0004020202020204" pitchFamily="34" charset="0"/>
                <a:ea typeface="+mn-ea"/>
                <a:cs typeface="+mn-cs"/>
              </a:rPr>
              <a:pPr marL="0" marR="0" lvl="0" indent="0" algn="l" defTabSz="914400" rtl="0" eaLnBrk="1" fontAlgn="auto" latinLnBrk="0" hangingPunct="1">
                <a:lnSpc>
                  <a:spcPct val="85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chemeClr val="tx2"/>
              </a:solidFill>
              <a:effectLst/>
              <a:uLnTx/>
              <a:uFillTx/>
              <a:latin typeface="Aptos" panose="020B0004020202020204" pitchFamily="34" charset="0"/>
              <a:ea typeface="+mn-ea"/>
              <a:cs typeface="+mn-cs"/>
            </a:endParaRPr>
          </a:p>
        </p:txBody>
      </p:sp>
      <p:sp>
        <p:nvSpPr>
          <p:cNvPr id="25" name="Title 1">
            <a:extLst>
              <a:ext uri="{FF2B5EF4-FFF2-40B4-BE49-F238E27FC236}">
                <a16:creationId xmlns:a16="http://schemas.microsoft.com/office/drawing/2014/main" id="{1DB3B61A-8E15-CC46-AC64-F1708CCCE73B}"/>
              </a:ext>
            </a:extLst>
          </p:cNvPr>
          <p:cNvSpPr>
            <a:spLocks noGrp="1"/>
          </p:cNvSpPr>
          <p:nvPr>
            <p:ph type="title" hasCustomPrompt="1"/>
          </p:nvPr>
        </p:nvSpPr>
        <p:spPr>
          <a:xfrm>
            <a:off x="338139" y="2538782"/>
            <a:ext cx="9436482" cy="1780437"/>
          </a:xfrm>
        </p:spPr>
        <p:txBody>
          <a:bodyPr anchor="t">
            <a:noAutofit/>
          </a:bodyPr>
          <a:lstStyle>
            <a:lvl1pPr>
              <a:lnSpc>
                <a:spcPct val="80000"/>
              </a:lnSpc>
              <a:defRPr sz="6000" b="0" i="0" spc="0" baseline="0">
                <a:solidFill>
                  <a:srgbClr val="003CB2"/>
                </a:solidFill>
                <a:latin typeface="Aleo Light" pitchFamily="2" charset="77"/>
              </a:defRPr>
            </a:lvl1pPr>
          </a:lstStyle>
          <a:p>
            <a:r>
              <a:rPr lang="en-US"/>
              <a:t>Appendix</a:t>
            </a:r>
          </a:p>
        </p:txBody>
      </p:sp>
      <p:sp>
        <p:nvSpPr>
          <p:cNvPr id="7" name="Footer Placeholder 4">
            <a:extLst>
              <a:ext uri="{FF2B5EF4-FFF2-40B4-BE49-F238E27FC236}">
                <a16:creationId xmlns:a16="http://schemas.microsoft.com/office/drawing/2014/main" id="{D204694E-5F94-7E73-17C1-DFC4687D83DC}"/>
              </a:ext>
            </a:extLst>
          </p:cNvPr>
          <p:cNvSpPr txBox="1">
            <a:spLocks/>
          </p:cNvSpPr>
          <p:nvPr userDrawn="1"/>
        </p:nvSpPr>
        <p:spPr>
          <a:xfrm>
            <a:off x="3518016" y="6259022"/>
            <a:ext cx="4511047"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002244"/>
                </a:solidFill>
                <a:latin typeface="Aptos" panose="020B0004020202020204" pitchFamily="34" charset="0"/>
              </a:rPr>
              <a:t>Copyright </a:t>
            </a:r>
            <a:r>
              <a:rPr lang="en-MY" b="0" i="0" u="none" strike="noStrike">
                <a:solidFill>
                  <a:srgbClr val="002244"/>
                </a:solidFill>
                <a:effectLst/>
                <a:latin typeface="Aptos" panose="020B0004020202020204" pitchFamily="34" charset="0"/>
              </a:rPr>
              <a:t>© 2025 TechTarget, Inc. or its subsidiaries. All rights reserved.</a:t>
            </a:r>
            <a:endParaRPr lang="en-GB">
              <a:solidFill>
                <a:srgbClr val="002244"/>
              </a:solidFill>
              <a:latin typeface="Aptos" panose="020B0004020202020204" pitchFamily="34" charset="0"/>
            </a:endParaRPr>
          </a:p>
        </p:txBody>
      </p:sp>
      <p:pic>
        <p:nvPicPr>
          <p:cNvPr id="8" name="Picture 7">
            <a:extLst>
              <a:ext uri="{FF2B5EF4-FFF2-40B4-BE49-F238E27FC236}">
                <a16:creationId xmlns:a16="http://schemas.microsoft.com/office/drawing/2014/main" id="{29E89509-E2BC-90F8-477D-709E0F8172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20746" y="6180645"/>
            <a:ext cx="1796604" cy="570535"/>
          </a:xfrm>
          <a:prstGeom prst="rect">
            <a:avLst/>
          </a:prstGeom>
        </p:spPr>
      </p:pic>
      <p:cxnSp>
        <p:nvCxnSpPr>
          <p:cNvPr id="3" name="Straight Connector 2">
            <a:extLst>
              <a:ext uri="{FF2B5EF4-FFF2-40B4-BE49-F238E27FC236}">
                <a16:creationId xmlns:a16="http://schemas.microsoft.com/office/drawing/2014/main" id="{53AF50FB-7194-3F1B-1597-4AC316D1547D}"/>
              </a:ext>
            </a:extLst>
          </p:cNvPr>
          <p:cNvCxnSpPr>
            <a:cxnSpLocks/>
          </p:cNvCxnSpPr>
          <p:nvPr userDrawn="1"/>
        </p:nvCxnSpPr>
        <p:spPr>
          <a:xfrm>
            <a:off x="329686" y="6082245"/>
            <a:ext cx="1148715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325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Slide">
    <p:spTree>
      <p:nvGrpSpPr>
        <p:cNvPr id="1" name=""/>
        <p:cNvGrpSpPr/>
        <p:nvPr/>
      </p:nvGrpSpPr>
      <p:grpSpPr>
        <a:xfrm>
          <a:off x="0" y="0"/>
          <a:ext cx="0" cy="0"/>
          <a:chOff x="0" y="0"/>
          <a:chExt cx="0" cy="0"/>
        </a:xfrm>
      </p:grpSpPr>
      <p:sp>
        <p:nvSpPr>
          <p:cNvPr id="10" name="Content Placeholder 12">
            <a:extLst>
              <a:ext uri="{FF2B5EF4-FFF2-40B4-BE49-F238E27FC236}">
                <a16:creationId xmlns:a16="http://schemas.microsoft.com/office/drawing/2014/main" id="{3EE18CC7-2617-AD9C-56F0-AE501EF6B411}"/>
              </a:ext>
            </a:extLst>
          </p:cNvPr>
          <p:cNvSpPr>
            <a:spLocks noGrp="1"/>
          </p:cNvSpPr>
          <p:nvPr>
            <p:ph sz="quarter" idx="10"/>
          </p:nvPr>
        </p:nvSpPr>
        <p:spPr>
          <a:xfrm>
            <a:off x="348314" y="1419910"/>
            <a:ext cx="11480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2" name="Title Placeholder 1">
            <a:extLst>
              <a:ext uri="{FF2B5EF4-FFF2-40B4-BE49-F238E27FC236}">
                <a16:creationId xmlns:a16="http://schemas.microsoft.com/office/drawing/2014/main" id="{036C8517-D0E3-E80F-C5C5-CB7149F9B520}"/>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4284112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Legal Disclaimer">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24755D-5617-5366-D657-B04DEEA918E8}"/>
              </a:ext>
            </a:extLst>
          </p:cNvPr>
          <p:cNvSpPr txBox="1"/>
          <p:nvPr userDrawn="1"/>
        </p:nvSpPr>
        <p:spPr>
          <a:xfrm>
            <a:off x="256585" y="3884093"/>
            <a:ext cx="7676153" cy="2308324"/>
          </a:xfrm>
          <a:prstGeom prst="rect">
            <a:avLst/>
          </a:prstGeom>
          <a:noFill/>
        </p:spPr>
        <p:txBody>
          <a:bodyPr wrap="square" numCol="3" rtlCol="0" anchor="b">
            <a:spAutoFit/>
          </a:bodyPr>
          <a:lstStyle/>
          <a:p>
            <a:endParaRPr lang="en-US" sz="1200" b="1">
              <a:solidFill>
                <a:schemeClr val="accent1"/>
              </a:solidFill>
              <a:latin typeface="Aptos" panose="020B0004020202020204" pitchFamily="34" charset="0"/>
            </a:endParaRPr>
          </a:p>
          <a:p>
            <a:r>
              <a:rPr lang="en-US" sz="1200" b="1">
                <a:solidFill>
                  <a:srgbClr val="003CB2"/>
                </a:solidFill>
                <a:latin typeface="Aptos" panose="020B0004020202020204" pitchFamily="34" charset="0"/>
              </a:rPr>
              <a:t>Get in touch</a:t>
            </a:r>
          </a:p>
          <a:p>
            <a:r>
              <a:rPr lang="en-US" sz="1200">
                <a:solidFill>
                  <a:srgbClr val="002244"/>
                </a:solidFill>
                <a:latin typeface="Aptos" panose="020B0004020202020204" pitchFamily="34" charset="0"/>
              </a:rPr>
              <a:t>Americas</a:t>
            </a:r>
          </a:p>
          <a:p>
            <a:r>
              <a:rPr lang="en-US" sz="1200">
                <a:solidFill>
                  <a:srgbClr val="003CB2"/>
                </a:solidFill>
                <a:latin typeface="Aptos" panose="020B0004020202020204" pitchFamily="34" charset="0"/>
                <a:hlinkClick r:id="rId2">
                  <a:extLst>
                    <a:ext uri="{A12FA001-AC4F-418D-AE19-62706E023703}">
                      <ahyp:hlinkClr xmlns:ahyp="http://schemas.microsoft.com/office/drawing/2018/hyperlinkcolor" val="tx"/>
                    </a:ext>
                  </a:extLst>
                </a:hlinkClick>
              </a:rPr>
              <a:t>customersuccess@omdia.com</a:t>
            </a:r>
            <a:r>
              <a:rPr lang="en-US" sz="1200">
                <a:solidFill>
                  <a:srgbClr val="003CB2"/>
                </a:solidFill>
                <a:latin typeface="Aptos" panose="020B0004020202020204" pitchFamily="34" charset="0"/>
              </a:rPr>
              <a:t> </a:t>
            </a:r>
          </a:p>
          <a:p>
            <a:r>
              <a:rPr lang="en-US" sz="1200">
                <a:solidFill>
                  <a:srgbClr val="002244"/>
                </a:solidFill>
                <a:latin typeface="Aptos" panose="020B0004020202020204" pitchFamily="34" charset="0"/>
              </a:rPr>
              <a:t>08:00 – 18:00 GMT -5</a:t>
            </a: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r>
              <a:rPr lang="en-US" sz="1200">
                <a:solidFill>
                  <a:srgbClr val="002244"/>
                </a:solidFill>
                <a:latin typeface="Aptos" panose="020B0004020202020204" pitchFamily="34" charset="0"/>
              </a:rPr>
              <a:t>Europe, Middle East &amp; Africa</a:t>
            </a:r>
          </a:p>
          <a:p>
            <a:r>
              <a:rPr lang="en-US" sz="1200">
                <a:solidFill>
                  <a:srgbClr val="003CB2"/>
                </a:solidFill>
                <a:latin typeface="Aptos" panose="020B0004020202020204" pitchFamily="34" charset="0"/>
                <a:hlinkClick r:id="rId2">
                  <a:extLst>
                    <a:ext uri="{A12FA001-AC4F-418D-AE19-62706E023703}">
                      <ahyp:hlinkClr xmlns:ahyp="http://schemas.microsoft.com/office/drawing/2018/hyperlinkcolor" val="tx"/>
                    </a:ext>
                  </a:extLst>
                </a:hlinkClick>
              </a:rPr>
              <a:t>customersuccess@omdia.com</a:t>
            </a:r>
            <a:r>
              <a:rPr lang="en-US" sz="1200">
                <a:solidFill>
                  <a:srgbClr val="003CB2"/>
                </a:solidFill>
                <a:latin typeface="Aptos" panose="020B0004020202020204" pitchFamily="34" charset="0"/>
              </a:rPr>
              <a:t> </a:t>
            </a:r>
          </a:p>
          <a:p>
            <a:r>
              <a:rPr lang="en-US" sz="1200">
                <a:solidFill>
                  <a:srgbClr val="002244"/>
                </a:solidFill>
                <a:latin typeface="Aptos" panose="020B0004020202020204" pitchFamily="34" charset="0"/>
              </a:rPr>
              <a:t>8:00 – 18:00 GMT</a:t>
            </a: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endParaRPr lang="en-US" sz="1200">
              <a:solidFill>
                <a:schemeClr val="tx1"/>
              </a:solidFill>
              <a:latin typeface="Aptos" panose="020B0004020202020204" pitchFamily="34" charset="0"/>
            </a:endParaRPr>
          </a:p>
          <a:p>
            <a:r>
              <a:rPr lang="en-US" sz="1200">
                <a:solidFill>
                  <a:srgbClr val="002244"/>
                </a:solidFill>
                <a:latin typeface="Aptos" panose="020B0004020202020204" pitchFamily="34" charset="0"/>
              </a:rPr>
              <a:t>Asia Pacific</a:t>
            </a:r>
          </a:p>
          <a:p>
            <a:r>
              <a:rPr lang="en-US" sz="1200">
                <a:solidFill>
                  <a:srgbClr val="003CB2"/>
                </a:solidFill>
                <a:latin typeface="Aptos" panose="020B0004020202020204" pitchFamily="34" charset="0"/>
                <a:hlinkClick r:id="rId2">
                  <a:extLst>
                    <a:ext uri="{A12FA001-AC4F-418D-AE19-62706E023703}">
                      <ahyp:hlinkClr xmlns:ahyp="http://schemas.microsoft.com/office/drawing/2018/hyperlinkcolor" val="tx"/>
                    </a:ext>
                  </a:extLst>
                </a:hlinkClick>
              </a:rPr>
              <a:t>customersuccess@omdia.com</a:t>
            </a:r>
            <a:r>
              <a:rPr lang="en-US" sz="1200">
                <a:solidFill>
                  <a:schemeClr val="accent1"/>
                </a:solidFill>
                <a:latin typeface="Aptos" panose="020B0004020202020204" pitchFamily="34" charset="0"/>
              </a:rPr>
              <a:t> </a:t>
            </a:r>
          </a:p>
          <a:p>
            <a:r>
              <a:rPr lang="en-US" sz="1200">
                <a:solidFill>
                  <a:srgbClr val="002244"/>
                </a:solidFill>
                <a:latin typeface="Aptos" panose="020B0004020202020204" pitchFamily="34" charset="0"/>
              </a:rPr>
              <a:t>08:00 – 18:00 GMT + 8</a:t>
            </a:r>
          </a:p>
        </p:txBody>
      </p:sp>
      <p:sp>
        <p:nvSpPr>
          <p:cNvPr id="3" name="TextBox 2">
            <a:extLst>
              <a:ext uri="{FF2B5EF4-FFF2-40B4-BE49-F238E27FC236}">
                <a16:creationId xmlns:a16="http://schemas.microsoft.com/office/drawing/2014/main" id="{11C95331-9EA7-DC33-BF10-47D012667644}"/>
              </a:ext>
            </a:extLst>
          </p:cNvPr>
          <p:cNvSpPr txBox="1"/>
          <p:nvPr userDrawn="1"/>
        </p:nvSpPr>
        <p:spPr>
          <a:xfrm>
            <a:off x="256585" y="483116"/>
            <a:ext cx="9635127" cy="3185487"/>
          </a:xfrm>
          <a:prstGeom prst="rect">
            <a:avLst/>
          </a:prstGeom>
          <a:noFill/>
        </p:spPr>
        <p:txBody>
          <a:bodyPr wrap="square" tIns="0" rtlCol="0">
            <a:spAutoFit/>
          </a:bodyPr>
          <a:lstStyle/>
          <a:p>
            <a:r>
              <a:rPr lang="en-US" sz="1200" b="1">
                <a:solidFill>
                  <a:srgbClr val="003CB2"/>
                </a:solidFill>
                <a:latin typeface="Aptos" panose="020B0004020202020204" pitchFamily="34" charset="0"/>
              </a:rPr>
              <a:t>Disclaimer</a:t>
            </a:r>
            <a:br>
              <a:rPr lang="en-US" sz="1200">
                <a:solidFill>
                  <a:schemeClr val="tx1"/>
                </a:solidFill>
                <a:latin typeface="Aptos" panose="020B0004020202020204" pitchFamily="34" charset="0"/>
              </a:rPr>
            </a:br>
            <a:br>
              <a:rPr lang="en-US" sz="1200">
                <a:solidFill>
                  <a:schemeClr val="tx1"/>
                </a:solidFill>
                <a:latin typeface="Aptos" panose="020B0004020202020204" pitchFamily="34" charset="0"/>
              </a:rPr>
            </a:br>
            <a:r>
              <a:rPr lang="en-GB" sz="1200" b="0" i="0" u="none" strike="noStrike">
                <a:solidFill>
                  <a:srgbClr val="002244"/>
                </a:solidFill>
                <a:effectLst/>
                <a:latin typeface="Aptos" panose="020B0004020202020204" pitchFamily="34" charset="0"/>
              </a:rPr>
              <a:t>The Omdia research, data and information referenced herein (the “Omdia Materials”) are the copyrighted property of TechTarget, Inc. and its subsidiaries or affiliates (together “Informa TechTarget”) or its third party data providers and represent data, research, opinions, or viewpoints published by Informa TechTarget, and are not representations of fact.</a:t>
            </a:r>
          </a:p>
          <a:p>
            <a:endParaRPr lang="en-GB" sz="1200" b="0" i="0" u="none" strike="noStrike">
              <a:solidFill>
                <a:srgbClr val="002244"/>
              </a:solidFill>
              <a:effectLst/>
              <a:latin typeface="Aptos" panose="020B0004020202020204" pitchFamily="34" charset="0"/>
            </a:endParaRPr>
          </a:p>
          <a:p>
            <a:r>
              <a:rPr lang="en-GB" sz="1200" b="0" i="0" u="none" strike="noStrike">
                <a:solidFill>
                  <a:srgbClr val="002244"/>
                </a:solidFill>
                <a:effectLst/>
                <a:latin typeface="Aptos" panose="020B0004020202020204" pitchFamily="34" charset="0"/>
              </a:rPr>
              <a:t>The Omdia Materials reflect information and opinions from the original publication date and not from the date of this document. The information and opinions expressed in the Omdia Materials are subject to change without notice and Informa TechTarget does not have any duty or responsibility to update the Omdia Materials or this publication as a result. </a:t>
            </a:r>
          </a:p>
          <a:p>
            <a:endParaRPr lang="en-GB" sz="1200" b="0" i="0" u="none" strike="noStrike">
              <a:solidFill>
                <a:srgbClr val="002244"/>
              </a:solidFill>
              <a:effectLst/>
              <a:latin typeface="Aptos" panose="020B0004020202020204" pitchFamily="34" charset="0"/>
            </a:endParaRPr>
          </a:p>
          <a:p>
            <a:r>
              <a:rPr lang="en-GB" sz="1200" b="0" i="0" u="none" strike="noStrike">
                <a:solidFill>
                  <a:srgbClr val="002244"/>
                </a:solidFill>
                <a:effectLst/>
                <a:latin typeface="Aptos" panose="020B0004020202020204" pitchFamily="34" charset="0"/>
              </a:rPr>
              <a:t>Omdia Materials are delivered on an “as-is” and “as-available” basis. No representation or warranty, express or implied, is made as to the fairness, accuracy, completeness, or correctness of the information, opinions, and conclusions contained in Omdia Materials. </a:t>
            </a:r>
          </a:p>
          <a:p>
            <a:endParaRPr lang="en-GB" sz="1200" b="0" i="0" u="none" strike="noStrike">
              <a:solidFill>
                <a:srgbClr val="002244"/>
              </a:solidFill>
              <a:effectLst/>
              <a:latin typeface="Aptos" panose="020B0004020202020204" pitchFamily="34" charset="0"/>
            </a:endParaRPr>
          </a:p>
          <a:p>
            <a:r>
              <a:rPr lang="en-GB" sz="1200" b="0" i="0" u="none" strike="noStrike">
                <a:solidFill>
                  <a:srgbClr val="002244"/>
                </a:solidFill>
                <a:effectLst/>
                <a:latin typeface="Aptos" panose="020B0004020202020204" pitchFamily="34" charset="0"/>
              </a:rPr>
              <a:t>To the maximum extent permitted by law, Informa TechTarget and its affiliates, officers, directors, employees, agents, and third party data providers disclaim any liability (including, without limitation, any liability arising from fault or negligence) as to the accuracy or completeness or use of the Omdia Materials. Informa TechTarget will not, under any circumstance whatsoever, be liable for any trading, investment, commercial, or other decisions based on or made in reliance of the Omdia Materials</a:t>
            </a:r>
            <a:r>
              <a:rPr lang="en-MY" sz="1200" b="0" i="0" u="none" strike="noStrike">
                <a:solidFill>
                  <a:srgbClr val="002244"/>
                </a:solidFill>
                <a:effectLst/>
                <a:latin typeface="Aptos" panose="020B0004020202020204" pitchFamily="34" charset="0"/>
              </a:rPr>
              <a:t>.</a:t>
            </a:r>
            <a:endParaRPr lang="en-GB" sz="1200">
              <a:solidFill>
                <a:srgbClr val="002244"/>
              </a:solidFill>
              <a:latin typeface="Aptos" panose="020B0004020202020204" pitchFamily="34" charset="0"/>
            </a:endParaRPr>
          </a:p>
        </p:txBody>
      </p:sp>
    </p:spTree>
    <p:extLst>
      <p:ext uri="{BB962C8B-B14F-4D97-AF65-F5344CB8AC3E}">
        <p14:creationId xmlns:p14="http://schemas.microsoft.com/office/powerpoint/2010/main" val="48871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TTO_Title and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9600" y="491061"/>
            <a:ext cx="10972800" cy="914400"/>
          </a:xfrm>
          <a:prstGeom prst="rect">
            <a:avLst/>
          </a:prstGeom>
        </p:spPr>
        <p:txBody>
          <a:bodyPr/>
          <a:lstStyle>
            <a:lvl1pPr>
              <a:defRPr sz="2800" spc="0">
                <a:solidFill>
                  <a:schemeClr val="tx2"/>
                </a:solidFill>
                <a:latin typeface="Aleo" pitchFamily="2" charset="0"/>
              </a:defRPr>
            </a:lvl1pPr>
          </a:lstStyle>
          <a:p>
            <a:r>
              <a:rPr lang="en-US"/>
              <a:t>Click to edit slide title</a:t>
            </a:r>
          </a:p>
        </p:txBody>
      </p:sp>
      <p:sp>
        <p:nvSpPr>
          <p:cNvPr id="7" name="Content Placeholder 9">
            <a:extLst>
              <a:ext uri="{FF2B5EF4-FFF2-40B4-BE49-F238E27FC236}">
                <a16:creationId xmlns:a16="http://schemas.microsoft.com/office/drawing/2014/main" id="{F43C3E67-F756-D35D-CDBE-C374A1CBCDFD}"/>
              </a:ext>
            </a:extLst>
          </p:cNvPr>
          <p:cNvSpPr>
            <a:spLocks noGrp="1"/>
          </p:cNvSpPr>
          <p:nvPr>
            <p:ph sz="quarter" idx="11"/>
          </p:nvPr>
        </p:nvSpPr>
        <p:spPr>
          <a:xfrm>
            <a:off x="609600" y="1710000"/>
            <a:ext cx="10972800" cy="4525200"/>
          </a:xfrm>
          <a:prstGeom prst="rect">
            <a:avLst/>
          </a:prstGeom>
        </p:spPr>
        <p:txBody>
          <a:bodyPr>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612C4A37-8ECC-00BA-6718-AB1BACFC4B68}"/>
              </a:ext>
            </a:extLst>
          </p:cNvPr>
          <p:cNvSpPr txBox="1"/>
          <p:nvPr userDrawn="1"/>
        </p:nvSpPr>
        <p:spPr>
          <a:xfrm>
            <a:off x="623888" y="6544086"/>
            <a:ext cx="533400" cy="123111"/>
          </a:xfrm>
          <a:prstGeom prst="rect">
            <a:avLst/>
          </a:prstGeom>
          <a:noFill/>
        </p:spPr>
        <p:txBody>
          <a:bodyPr wrap="square" lIns="0" tIns="0" rIns="0" bIns="0" rtlCol="0">
            <a:spAutoFit/>
          </a:bodyPr>
          <a:lstStyle/>
          <a:p>
            <a:fld id="{4AE80598-88C3-994B-A73E-7AC311CC4313}" type="slidenum">
              <a:rPr lang="en-US" sz="800" b="1" kern="1200" smtClean="0">
                <a:solidFill>
                  <a:schemeClr val="tx1">
                    <a:tint val="82000"/>
                  </a:schemeClr>
                </a:solidFill>
                <a:latin typeface="+mn-lt"/>
                <a:ea typeface="+mn-ea"/>
                <a:cs typeface="+mn-cs"/>
              </a:rPr>
              <a:pPr/>
              <a:t>‹#›</a:t>
            </a:fld>
            <a:endParaRPr lang="en-US" sz="800" b="1" kern="1200">
              <a:solidFill>
                <a:schemeClr val="tx1">
                  <a:tint val="82000"/>
                </a:schemeClr>
              </a:solidFill>
              <a:latin typeface="+mn-lt"/>
              <a:ea typeface="+mn-ea"/>
              <a:cs typeface="+mn-cs"/>
            </a:endParaRPr>
          </a:p>
        </p:txBody>
      </p:sp>
    </p:spTree>
    <p:extLst>
      <p:ext uri="{BB962C8B-B14F-4D97-AF65-F5344CB8AC3E}">
        <p14:creationId xmlns:p14="http://schemas.microsoft.com/office/powerpoint/2010/main" val="251675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 One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BB78D-AEEB-DEC9-569A-79A415181A75}"/>
              </a:ext>
            </a:extLst>
          </p:cNvPr>
          <p:cNvSpPr>
            <a:spLocks noGrp="1"/>
          </p:cNvSpPr>
          <p:nvPr>
            <p:ph type="title" hasCustomPrompt="1"/>
          </p:nvPr>
        </p:nvSpPr>
        <p:spPr>
          <a:xfrm>
            <a:off x="348314" y="476250"/>
            <a:ext cx="11480800" cy="684214"/>
          </a:xfrm>
          <a:prstGeom prst="rect">
            <a:avLst/>
          </a:prstGeom>
        </p:spPr>
        <p:txBody>
          <a:bodyPr vert="horz" lIns="0" tIns="0" rIns="0" bIns="0" rtlCol="0" anchor="t" anchorCtr="0">
            <a:noAutofit/>
          </a:bodyPr>
          <a:lstStyle>
            <a:lvl1pPr>
              <a:defRPr/>
            </a:lvl1pPr>
          </a:lstStyle>
          <a:p>
            <a:r>
              <a:rPr lang="en-US"/>
              <a:t>Contents</a:t>
            </a:r>
            <a:endParaRPr lang="en-GB"/>
          </a:p>
        </p:txBody>
      </p:sp>
      <p:sp>
        <p:nvSpPr>
          <p:cNvPr id="3" name="Text Placeholder 6">
            <a:extLst>
              <a:ext uri="{FF2B5EF4-FFF2-40B4-BE49-F238E27FC236}">
                <a16:creationId xmlns:a16="http://schemas.microsoft.com/office/drawing/2014/main" id="{6EAB8A3E-6336-8B27-A565-D1625BD4FB65}"/>
              </a:ext>
            </a:extLst>
          </p:cNvPr>
          <p:cNvSpPr>
            <a:spLocks noGrp="1"/>
          </p:cNvSpPr>
          <p:nvPr>
            <p:ph type="body" sz="quarter" idx="13" hasCustomPrompt="1"/>
          </p:nvPr>
        </p:nvSpPr>
        <p:spPr>
          <a:xfrm>
            <a:off x="348314" y="1419907"/>
            <a:ext cx="11480400" cy="4572001"/>
          </a:xfrm>
          <a:prstGeom prst="rect">
            <a:avLst/>
          </a:prstGeom>
        </p:spPr>
        <p:txBody>
          <a:bodyPr tIns="72000" numCol="1" spcCol="396000"/>
          <a:lstStyle>
            <a:lvl1pPr marL="215900" marR="0" indent="-215900" algn="l" defTabSz="914400" rtl="0" eaLnBrk="1" fontAlgn="auto" latinLnBrk="0" hangingPunct="1">
              <a:lnSpc>
                <a:spcPct val="100000"/>
              </a:lnSpc>
              <a:spcBef>
                <a:spcPts val="1700"/>
              </a:spcBef>
              <a:spcAft>
                <a:spcPts val="0"/>
              </a:spcAft>
              <a:buClr>
                <a:srgbClr val="003CB2"/>
              </a:buClr>
              <a:buSzTx/>
              <a:buFont typeface="Arial" panose="020B0604020202020204" pitchFamily="34" charset="0"/>
              <a:buChar char="•"/>
              <a:tabLst>
                <a:tab pos="5029200" algn="r"/>
              </a:tabLst>
              <a:defRPr sz="1200" b="0">
                <a:solidFill>
                  <a:srgbClr val="002244"/>
                </a:solidFill>
              </a:defRPr>
            </a:lvl1pPr>
            <a:lvl2pPr marL="360000" marR="0" indent="-144000" algn="l" defTabSz="914400" rtl="0" eaLnBrk="1" fontAlgn="auto" latinLnBrk="0" hangingPunct="1">
              <a:lnSpc>
                <a:spcPct val="100000"/>
              </a:lnSpc>
              <a:spcBef>
                <a:spcPts val="0"/>
              </a:spcBef>
              <a:spcAft>
                <a:spcPts val="0"/>
              </a:spcAft>
              <a:buClr>
                <a:srgbClr val="003CB2"/>
              </a:buClr>
              <a:buSzTx/>
              <a:buFont typeface="Aptos" panose="020B0004020202020204" pitchFamily="34" charset="0"/>
              <a:buChar char="–"/>
              <a:tabLst>
                <a:tab pos="5029200" algn="r"/>
              </a:tabLst>
              <a:defRPr sz="1200">
                <a:solidFill>
                  <a:srgbClr val="002244"/>
                </a:solidFill>
              </a:defRPr>
            </a:lvl2pPr>
            <a:lvl3pPr marL="504000" marR="0" indent="-144000" algn="l" defTabSz="941388" rtl="0" eaLnBrk="1" fontAlgn="auto" latinLnBrk="0" hangingPunct="1">
              <a:lnSpc>
                <a:spcPct val="100000"/>
              </a:lnSpc>
              <a:spcBef>
                <a:spcPts val="0"/>
              </a:spcBef>
              <a:spcAft>
                <a:spcPts val="0"/>
              </a:spcAft>
              <a:buClr>
                <a:srgbClr val="003CB2"/>
              </a:buClr>
              <a:buSzTx/>
              <a:buFont typeface="Aptos" panose="020B0004020202020204" pitchFamily="34" charset="0"/>
              <a:buChar char="–"/>
              <a:tabLst>
                <a:tab pos="5029200" algn="r"/>
              </a:tabLst>
              <a:defRPr sz="1200">
                <a:solidFill>
                  <a:srgbClr val="002244"/>
                </a:solidFill>
              </a:defRPr>
            </a:lvl3pPr>
            <a:lvl4pPr marL="252000" indent="-108000">
              <a:lnSpc>
                <a:spcPct val="100000"/>
              </a:lnSpc>
              <a:defRPr sz="1200">
                <a:solidFill>
                  <a:schemeClr val="tx1"/>
                </a:solidFill>
              </a:defRPr>
            </a:lvl4pPr>
            <a:lvl5pPr marL="360000" indent="-108000">
              <a:lnSpc>
                <a:spcPct val="100000"/>
              </a:lnSpc>
              <a:defRPr sz="1200">
                <a:solidFill>
                  <a:schemeClr val="tx1"/>
                </a:solidFill>
              </a:defRPr>
            </a:lvl5pPr>
          </a:lstStyle>
          <a:p>
            <a:pPr lvl="0"/>
            <a:r>
              <a:rPr lang="en-GB" b="0"/>
              <a:t>Contents	xx</a:t>
            </a:r>
          </a:p>
          <a:p>
            <a:pPr lvl="1"/>
            <a:r>
              <a:rPr lang="en-GB" b="0"/>
              <a:t>Contents	xx</a:t>
            </a:r>
          </a:p>
          <a:p>
            <a:pPr lvl="1"/>
            <a:r>
              <a:rPr lang="en-GB" b="0"/>
              <a:t>Contents	xx</a:t>
            </a:r>
          </a:p>
          <a:p>
            <a:pPr lvl="2"/>
            <a:r>
              <a:rPr lang="en-GB" b="0"/>
              <a:t>Contents	xx</a:t>
            </a:r>
          </a:p>
          <a:p>
            <a:pPr lvl="2"/>
            <a:r>
              <a:rPr lang="en-GB" b="0"/>
              <a:t>Contents	xx</a:t>
            </a:r>
          </a:p>
          <a:p>
            <a:pPr lvl="0"/>
            <a:r>
              <a:rPr lang="en-GB" b="0"/>
              <a:t>Contents	xx</a:t>
            </a:r>
          </a:p>
          <a:p>
            <a:pPr lvl="1"/>
            <a:r>
              <a:rPr lang="en-GB" b="0"/>
              <a:t>Contents	xx</a:t>
            </a:r>
          </a:p>
          <a:p>
            <a:pPr lvl="1"/>
            <a:r>
              <a:rPr lang="en-GB" b="0"/>
              <a:t>Contents	xx</a:t>
            </a:r>
          </a:p>
          <a:p>
            <a:pPr lvl="2"/>
            <a:r>
              <a:rPr lang="en-GB" b="0"/>
              <a:t>Contents	xx</a:t>
            </a:r>
          </a:p>
          <a:p>
            <a:pPr lvl="2"/>
            <a:r>
              <a:rPr lang="en-GB" b="0"/>
              <a:t>Contents	xx</a:t>
            </a:r>
          </a:p>
          <a:p>
            <a:pPr lvl="0"/>
            <a:r>
              <a:rPr lang="en-GB" b="0"/>
              <a:t>Contents	xx</a:t>
            </a:r>
          </a:p>
          <a:p>
            <a:pPr lvl="1"/>
            <a:r>
              <a:rPr lang="en-GB" b="0"/>
              <a:t>Contents	xx</a:t>
            </a:r>
          </a:p>
          <a:p>
            <a:pPr lvl="1"/>
            <a:r>
              <a:rPr lang="en-GB" b="0"/>
              <a:t>Contents	xx</a:t>
            </a:r>
          </a:p>
          <a:p>
            <a:pPr lvl="2"/>
            <a:r>
              <a:rPr lang="en-GB" b="0"/>
              <a:t>Contents	xx</a:t>
            </a:r>
          </a:p>
          <a:p>
            <a:pPr lvl="2"/>
            <a:r>
              <a:rPr lang="en-GB" b="0"/>
              <a:t>Contents	xx</a:t>
            </a:r>
          </a:p>
          <a:p>
            <a:pPr lvl="0"/>
            <a:r>
              <a:rPr lang="en-GB" b="0"/>
              <a:t>Contents	xx</a:t>
            </a:r>
          </a:p>
          <a:p>
            <a:pPr lvl="1"/>
            <a:r>
              <a:rPr lang="en-GB" b="0"/>
              <a:t>Contents	xx</a:t>
            </a:r>
          </a:p>
          <a:p>
            <a:pPr lvl="1"/>
            <a:r>
              <a:rPr lang="en-GB" b="0"/>
              <a:t>Contents	xx</a:t>
            </a:r>
          </a:p>
          <a:p>
            <a:pPr lvl="2"/>
            <a:r>
              <a:rPr lang="en-GB" b="0"/>
              <a:t>Contents	xx</a:t>
            </a:r>
          </a:p>
          <a:p>
            <a:pPr lvl="2"/>
            <a:r>
              <a:rPr lang="en-GB" b="0"/>
              <a:t>Contents	xx</a:t>
            </a:r>
          </a:p>
          <a:p>
            <a:pPr lvl="2"/>
            <a:endParaRPr lang="en-GB"/>
          </a:p>
        </p:txBody>
      </p:sp>
    </p:spTree>
    <p:extLst>
      <p:ext uri="{BB962C8B-B14F-4D97-AF65-F5344CB8AC3E}">
        <p14:creationId xmlns:p14="http://schemas.microsoft.com/office/powerpoint/2010/main" val="242114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 Two Column">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B0343F1F-042F-7000-4A7D-4687BB5FA694}"/>
              </a:ext>
            </a:extLst>
          </p:cNvPr>
          <p:cNvSpPr>
            <a:spLocks noGrp="1"/>
          </p:cNvSpPr>
          <p:nvPr>
            <p:ph type="body" sz="quarter" idx="13" hasCustomPrompt="1"/>
          </p:nvPr>
        </p:nvSpPr>
        <p:spPr>
          <a:xfrm>
            <a:off x="348314" y="1419907"/>
            <a:ext cx="11480400" cy="4572001"/>
          </a:xfrm>
          <a:prstGeom prst="rect">
            <a:avLst/>
          </a:prstGeom>
        </p:spPr>
        <p:txBody>
          <a:bodyPr tIns="72000" numCol="2" spcCol="396000"/>
          <a:lstStyle>
            <a:lvl1pPr marL="215900" marR="0" indent="-215900" algn="l" defTabSz="914400" rtl="0" eaLnBrk="1" fontAlgn="auto" latinLnBrk="0" hangingPunct="1">
              <a:lnSpc>
                <a:spcPct val="100000"/>
              </a:lnSpc>
              <a:spcBef>
                <a:spcPts val="1700"/>
              </a:spcBef>
              <a:spcAft>
                <a:spcPts val="0"/>
              </a:spcAft>
              <a:buClr>
                <a:srgbClr val="003CB2"/>
              </a:buClr>
              <a:buSzTx/>
              <a:buFont typeface="Arial" panose="020B0604020202020204" pitchFamily="34" charset="0"/>
              <a:buChar char="•"/>
              <a:tabLst>
                <a:tab pos="5029200" algn="r"/>
              </a:tabLst>
              <a:defRPr sz="1200" b="0">
                <a:solidFill>
                  <a:srgbClr val="002244"/>
                </a:solidFill>
              </a:defRPr>
            </a:lvl1pPr>
            <a:lvl2pPr marL="360000" marR="0" indent="-144000" algn="l" defTabSz="914400" rtl="0" eaLnBrk="1" fontAlgn="auto" latinLnBrk="0" hangingPunct="1">
              <a:lnSpc>
                <a:spcPct val="100000"/>
              </a:lnSpc>
              <a:spcBef>
                <a:spcPts val="0"/>
              </a:spcBef>
              <a:spcAft>
                <a:spcPts val="0"/>
              </a:spcAft>
              <a:buClr>
                <a:srgbClr val="003CB2"/>
              </a:buClr>
              <a:buSzTx/>
              <a:buFont typeface="Aptos" panose="020B0004020202020204" pitchFamily="34" charset="0"/>
              <a:buChar char="–"/>
              <a:tabLst>
                <a:tab pos="5029200" algn="r"/>
              </a:tabLst>
              <a:defRPr sz="1200">
                <a:solidFill>
                  <a:srgbClr val="002244"/>
                </a:solidFill>
              </a:defRPr>
            </a:lvl2pPr>
            <a:lvl3pPr marL="504000" marR="0" indent="-144000" algn="l" defTabSz="941388" rtl="0" eaLnBrk="1" fontAlgn="auto" latinLnBrk="0" hangingPunct="1">
              <a:lnSpc>
                <a:spcPct val="100000"/>
              </a:lnSpc>
              <a:spcBef>
                <a:spcPts val="0"/>
              </a:spcBef>
              <a:spcAft>
                <a:spcPts val="0"/>
              </a:spcAft>
              <a:buClr>
                <a:srgbClr val="003CB2"/>
              </a:buClr>
              <a:buSzTx/>
              <a:buFont typeface="Aptos" panose="020B0004020202020204" pitchFamily="34" charset="0"/>
              <a:buChar char="–"/>
              <a:tabLst>
                <a:tab pos="5029200" algn="r"/>
              </a:tabLst>
              <a:defRPr sz="1200">
                <a:solidFill>
                  <a:srgbClr val="002244"/>
                </a:solidFill>
              </a:defRPr>
            </a:lvl3pPr>
            <a:lvl4pPr marL="252000" indent="-108000">
              <a:lnSpc>
                <a:spcPct val="100000"/>
              </a:lnSpc>
              <a:defRPr sz="1200">
                <a:solidFill>
                  <a:schemeClr val="tx1"/>
                </a:solidFill>
              </a:defRPr>
            </a:lvl4pPr>
            <a:lvl5pPr marL="360000" indent="-108000">
              <a:lnSpc>
                <a:spcPct val="100000"/>
              </a:lnSpc>
              <a:defRPr sz="1200">
                <a:solidFill>
                  <a:schemeClr val="tx1"/>
                </a:solidFill>
              </a:defRPr>
            </a:lvl5pPr>
          </a:lstStyle>
          <a:p>
            <a:pPr lvl="0"/>
            <a:r>
              <a:rPr lang="en-GB" b="0"/>
              <a:t>Contents	xx</a:t>
            </a:r>
          </a:p>
          <a:p>
            <a:pPr lvl="1"/>
            <a:r>
              <a:rPr lang="en-GB" b="0"/>
              <a:t>Contents	xx</a:t>
            </a:r>
          </a:p>
          <a:p>
            <a:pPr lvl="1"/>
            <a:r>
              <a:rPr lang="en-GB" b="0"/>
              <a:t>Contents	xx</a:t>
            </a:r>
          </a:p>
          <a:p>
            <a:pPr lvl="2"/>
            <a:r>
              <a:rPr lang="en-GB" b="0"/>
              <a:t>Contents	xx</a:t>
            </a:r>
          </a:p>
          <a:p>
            <a:pPr lvl="2"/>
            <a:r>
              <a:rPr lang="en-GB" b="0"/>
              <a:t>Contents	xx</a:t>
            </a:r>
          </a:p>
          <a:p>
            <a:pPr lvl="0"/>
            <a:r>
              <a:rPr lang="en-GB" b="0"/>
              <a:t>Contents	xx</a:t>
            </a:r>
          </a:p>
          <a:p>
            <a:pPr lvl="1"/>
            <a:r>
              <a:rPr lang="en-GB" b="0"/>
              <a:t>Contents	xx</a:t>
            </a:r>
          </a:p>
          <a:p>
            <a:pPr lvl="1"/>
            <a:r>
              <a:rPr lang="en-GB" b="0"/>
              <a:t>Contents	xx</a:t>
            </a:r>
          </a:p>
          <a:p>
            <a:pPr lvl="2"/>
            <a:r>
              <a:rPr lang="en-GB" b="0"/>
              <a:t>Contents	xx</a:t>
            </a:r>
          </a:p>
          <a:p>
            <a:pPr lvl="2"/>
            <a:r>
              <a:rPr lang="en-GB" b="0"/>
              <a:t>Contents	xx</a:t>
            </a:r>
          </a:p>
          <a:p>
            <a:pPr lvl="0"/>
            <a:r>
              <a:rPr lang="en-GB" b="0"/>
              <a:t>Contents	xx</a:t>
            </a:r>
          </a:p>
          <a:p>
            <a:pPr lvl="1"/>
            <a:r>
              <a:rPr lang="en-GB" b="0"/>
              <a:t>Contents	xx</a:t>
            </a:r>
          </a:p>
          <a:p>
            <a:pPr lvl="1"/>
            <a:r>
              <a:rPr lang="en-GB" b="0"/>
              <a:t>Contents	xx</a:t>
            </a:r>
          </a:p>
          <a:p>
            <a:pPr lvl="2"/>
            <a:r>
              <a:rPr lang="en-GB" b="0"/>
              <a:t>Contents	xx</a:t>
            </a:r>
          </a:p>
          <a:p>
            <a:pPr lvl="2"/>
            <a:r>
              <a:rPr lang="en-GB" b="0"/>
              <a:t>Contents	xx</a:t>
            </a:r>
          </a:p>
          <a:p>
            <a:pPr lvl="0"/>
            <a:r>
              <a:rPr lang="en-GB" b="0"/>
              <a:t>Contents	xx</a:t>
            </a:r>
          </a:p>
          <a:p>
            <a:pPr lvl="1"/>
            <a:r>
              <a:rPr lang="en-GB" b="0"/>
              <a:t>Contents	xx</a:t>
            </a:r>
          </a:p>
          <a:p>
            <a:pPr lvl="1"/>
            <a:r>
              <a:rPr lang="en-GB" b="0"/>
              <a:t>Contents	xx</a:t>
            </a:r>
          </a:p>
          <a:p>
            <a:pPr lvl="2"/>
            <a:r>
              <a:rPr lang="en-GB" b="0"/>
              <a:t>Contents	xx</a:t>
            </a:r>
          </a:p>
          <a:p>
            <a:pPr lvl="2"/>
            <a:r>
              <a:rPr lang="en-GB" b="0"/>
              <a:t>Contents	xx</a:t>
            </a:r>
          </a:p>
          <a:p>
            <a:pPr lvl="0"/>
            <a:endParaRPr lang="en-GB" b="0"/>
          </a:p>
          <a:p>
            <a:pPr lvl="0"/>
            <a:r>
              <a:rPr lang="en-GB" b="0"/>
              <a:t>Contents	xx</a:t>
            </a:r>
          </a:p>
          <a:p>
            <a:pPr lvl="1"/>
            <a:r>
              <a:rPr lang="en-GB" b="0"/>
              <a:t>Contents	xx</a:t>
            </a:r>
          </a:p>
          <a:p>
            <a:pPr lvl="1"/>
            <a:r>
              <a:rPr lang="en-GB" b="0"/>
              <a:t>Contents	xx</a:t>
            </a:r>
          </a:p>
          <a:p>
            <a:pPr lvl="2"/>
            <a:r>
              <a:rPr lang="en-GB" b="0"/>
              <a:t>Contents	xx</a:t>
            </a:r>
          </a:p>
          <a:p>
            <a:pPr lvl="2"/>
            <a:r>
              <a:rPr lang="en-GB" b="0"/>
              <a:t>Contents	xx</a:t>
            </a:r>
          </a:p>
          <a:p>
            <a:pPr lvl="0"/>
            <a:r>
              <a:rPr lang="en-GB" b="0"/>
              <a:t>Contents	xx</a:t>
            </a:r>
          </a:p>
          <a:p>
            <a:pPr lvl="1"/>
            <a:r>
              <a:rPr lang="en-GB" b="0"/>
              <a:t>Contents	xx</a:t>
            </a:r>
          </a:p>
          <a:p>
            <a:pPr lvl="1"/>
            <a:r>
              <a:rPr lang="en-GB" b="0"/>
              <a:t>Contents	xx</a:t>
            </a:r>
          </a:p>
          <a:p>
            <a:pPr lvl="2"/>
            <a:r>
              <a:rPr lang="en-GB" b="0"/>
              <a:t>Contents	xx</a:t>
            </a:r>
          </a:p>
          <a:p>
            <a:pPr lvl="2"/>
            <a:r>
              <a:rPr lang="en-GB" b="0"/>
              <a:t>Contents	xx</a:t>
            </a:r>
          </a:p>
          <a:p>
            <a:pPr lvl="0"/>
            <a:r>
              <a:rPr lang="en-GB" b="0"/>
              <a:t>Contents	xx</a:t>
            </a:r>
          </a:p>
          <a:p>
            <a:pPr lvl="1"/>
            <a:r>
              <a:rPr lang="en-GB" b="0"/>
              <a:t>Contents	xx</a:t>
            </a:r>
          </a:p>
          <a:p>
            <a:pPr lvl="1"/>
            <a:r>
              <a:rPr lang="en-GB" b="0"/>
              <a:t>Contents	xx</a:t>
            </a:r>
          </a:p>
          <a:p>
            <a:pPr lvl="2"/>
            <a:r>
              <a:rPr lang="en-GB" b="0"/>
              <a:t>Contents	xx</a:t>
            </a:r>
          </a:p>
          <a:p>
            <a:pPr lvl="2"/>
            <a:r>
              <a:rPr lang="en-GB" b="0"/>
              <a:t>Contents	xx</a:t>
            </a:r>
          </a:p>
          <a:p>
            <a:pPr lvl="0"/>
            <a:r>
              <a:rPr lang="en-GB" b="0"/>
              <a:t>Contents	xx</a:t>
            </a:r>
          </a:p>
          <a:p>
            <a:pPr lvl="1"/>
            <a:r>
              <a:rPr lang="en-GB" b="0"/>
              <a:t>Contents	xx</a:t>
            </a:r>
          </a:p>
          <a:p>
            <a:pPr lvl="1"/>
            <a:r>
              <a:rPr lang="en-GB" b="0"/>
              <a:t>Contents	xx</a:t>
            </a:r>
          </a:p>
          <a:p>
            <a:pPr lvl="2"/>
            <a:r>
              <a:rPr lang="en-GB" b="0"/>
              <a:t>Contents	xx</a:t>
            </a:r>
          </a:p>
          <a:p>
            <a:pPr lvl="2"/>
            <a:r>
              <a:rPr lang="en-GB" b="0"/>
              <a:t>Contents	xx</a:t>
            </a:r>
          </a:p>
          <a:p>
            <a:pPr lvl="2"/>
            <a:endParaRPr lang="en-GB"/>
          </a:p>
        </p:txBody>
      </p:sp>
      <p:sp>
        <p:nvSpPr>
          <p:cNvPr id="2" name="Title Placeholder 1">
            <a:extLst>
              <a:ext uri="{FF2B5EF4-FFF2-40B4-BE49-F238E27FC236}">
                <a16:creationId xmlns:a16="http://schemas.microsoft.com/office/drawing/2014/main" id="{5957B806-2CAB-DB3D-63A7-EEBBC5135202}"/>
              </a:ext>
            </a:extLst>
          </p:cNvPr>
          <p:cNvSpPr>
            <a:spLocks noGrp="1"/>
          </p:cNvSpPr>
          <p:nvPr>
            <p:ph type="title" hasCustomPrompt="1"/>
          </p:nvPr>
        </p:nvSpPr>
        <p:spPr>
          <a:xfrm>
            <a:off x="348314" y="476250"/>
            <a:ext cx="11480800" cy="684214"/>
          </a:xfrm>
          <a:prstGeom prst="rect">
            <a:avLst/>
          </a:prstGeom>
        </p:spPr>
        <p:txBody>
          <a:bodyPr vert="horz" lIns="0" tIns="0" rIns="0" bIns="0" rtlCol="0" anchor="t" anchorCtr="0">
            <a:noAutofit/>
          </a:bodyPr>
          <a:lstStyle>
            <a:lvl1pPr>
              <a:defRPr/>
            </a:lvl1pPr>
          </a:lstStyle>
          <a:p>
            <a:r>
              <a:rPr lang="en-US"/>
              <a:t>Contents</a:t>
            </a:r>
            <a:endParaRPr lang="en-GB"/>
          </a:p>
        </p:txBody>
      </p:sp>
    </p:spTree>
    <p:extLst>
      <p:ext uri="{BB962C8B-B14F-4D97-AF65-F5344CB8AC3E}">
        <p14:creationId xmlns:p14="http://schemas.microsoft.com/office/powerpoint/2010/main" val="1384120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12">
            <a:extLst>
              <a:ext uri="{FF2B5EF4-FFF2-40B4-BE49-F238E27FC236}">
                <a16:creationId xmlns:a16="http://schemas.microsoft.com/office/drawing/2014/main" id="{3EE18CC7-2617-AD9C-56F0-AE501EF6B411}"/>
              </a:ext>
            </a:extLst>
          </p:cNvPr>
          <p:cNvSpPr>
            <a:spLocks noGrp="1"/>
          </p:cNvSpPr>
          <p:nvPr>
            <p:ph sz="quarter" idx="10"/>
          </p:nvPr>
        </p:nvSpPr>
        <p:spPr>
          <a:xfrm>
            <a:off x="348314" y="1419910"/>
            <a:ext cx="11480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2" name="Title Placeholder 1">
            <a:extLst>
              <a:ext uri="{FF2B5EF4-FFF2-40B4-BE49-F238E27FC236}">
                <a16:creationId xmlns:a16="http://schemas.microsoft.com/office/drawing/2014/main" id="{036C8517-D0E3-E80F-C5C5-CB7149F9B520}"/>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1436371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42826192-6EF0-434F-97E7-2C81FB49C31D}"/>
              </a:ext>
            </a:extLst>
          </p:cNvPr>
          <p:cNvSpPr>
            <a:spLocks noGrp="1"/>
          </p:cNvSpPr>
          <p:nvPr>
            <p:ph type="pic" sz="quarter" idx="13"/>
          </p:nvPr>
        </p:nvSpPr>
        <p:spPr>
          <a:xfrm>
            <a:off x="348314" y="1419909"/>
            <a:ext cx="11480400" cy="4572000"/>
          </a:xfrm>
          <a:prstGeom prst="rect">
            <a:avLst/>
          </a:prstGeom>
        </p:spPr>
        <p:txBody>
          <a:bodyPr/>
          <a:lstStyle>
            <a:lvl1pPr marL="0" indent="0">
              <a:buNone/>
              <a:defRPr/>
            </a:lvl1pPr>
          </a:lstStyle>
          <a:p>
            <a:r>
              <a:rPr lang="en-US"/>
              <a:t>Click icon to add picture</a:t>
            </a:r>
            <a:endParaRPr lang="en-GB"/>
          </a:p>
        </p:txBody>
      </p:sp>
      <p:sp>
        <p:nvSpPr>
          <p:cNvPr id="2" name="Title Placeholder 1">
            <a:extLst>
              <a:ext uri="{FF2B5EF4-FFF2-40B4-BE49-F238E27FC236}">
                <a16:creationId xmlns:a16="http://schemas.microsoft.com/office/drawing/2014/main" id="{5A0179D3-73E6-6588-C5D0-B120EA2BDDEB}"/>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797802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9194FFAD-5375-4C7F-9939-52C9F0D52544}"/>
              </a:ext>
            </a:extLst>
          </p:cNvPr>
          <p:cNvSpPr>
            <a:spLocks noGrp="1"/>
          </p:cNvSpPr>
          <p:nvPr>
            <p:ph type="tbl" sz="quarter" idx="17"/>
          </p:nvPr>
        </p:nvSpPr>
        <p:spPr>
          <a:xfrm>
            <a:off x="348314" y="1418921"/>
            <a:ext cx="11479213" cy="4583678"/>
          </a:xfrm>
        </p:spPr>
        <p:txBody>
          <a:bodyPr/>
          <a:lstStyle>
            <a:lvl1pPr marL="0" indent="0">
              <a:buNone/>
              <a:defRPr/>
            </a:lvl1pPr>
          </a:lstStyle>
          <a:p>
            <a:r>
              <a:rPr lang="en-US"/>
              <a:t>Click icon to add table</a:t>
            </a:r>
            <a:endParaRPr lang="en-GB"/>
          </a:p>
        </p:txBody>
      </p:sp>
      <p:sp>
        <p:nvSpPr>
          <p:cNvPr id="3" name="Title Placeholder 1">
            <a:extLst>
              <a:ext uri="{FF2B5EF4-FFF2-40B4-BE49-F238E27FC236}">
                <a16:creationId xmlns:a16="http://schemas.microsoft.com/office/drawing/2014/main" id="{FBE86F77-8F63-93E4-66C9-FE2496CB1D9E}"/>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7915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One Titl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DE711-2F60-F8AC-B7DA-EFF97C206C9D}"/>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5" name="Content Placeholder 12">
            <a:extLst>
              <a:ext uri="{FF2B5EF4-FFF2-40B4-BE49-F238E27FC236}">
                <a16:creationId xmlns:a16="http://schemas.microsoft.com/office/drawing/2014/main" id="{B459BF06-05D7-F36E-7F15-3CC62F57977B}"/>
              </a:ext>
            </a:extLst>
          </p:cNvPr>
          <p:cNvSpPr>
            <a:spLocks noGrp="1"/>
          </p:cNvSpPr>
          <p:nvPr>
            <p:ph sz="quarter" idx="10"/>
          </p:nvPr>
        </p:nvSpPr>
        <p:spPr>
          <a:xfrm>
            <a:off x="348314" y="1419910"/>
            <a:ext cx="565561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Content Placeholder 12">
            <a:extLst>
              <a:ext uri="{FF2B5EF4-FFF2-40B4-BE49-F238E27FC236}">
                <a16:creationId xmlns:a16="http://schemas.microsoft.com/office/drawing/2014/main" id="{2EF11368-C9D4-63F2-75C4-5A0420F34CE9}"/>
              </a:ext>
            </a:extLst>
          </p:cNvPr>
          <p:cNvSpPr>
            <a:spLocks noGrp="1"/>
          </p:cNvSpPr>
          <p:nvPr>
            <p:ph sz="quarter" idx="11"/>
          </p:nvPr>
        </p:nvSpPr>
        <p:spPr>
          <a:xfrm>
            <a:off x="6184900" y="1419910"/>
            <a:ext cx="565561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Tree>
    <p:extLst>
      <p:ext uri="{BB962C8B-B14F-4D97-AF65-F5344CB8AC3E}">
        <p14:creationId xmlns:p14="http://schemas.microsoft.com/office/powerpoint/2010/main" val="2536692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 Two Title">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490D6FB7-0622-72A4-FE04-61E5048FBCC8}"/>
              </a:ext>
            </a:extLst>
          </p:cNvPr>
          <p:cNvSpPr>
            <a:spLocks noGrp="1"/>
          </p:cNvSpPr>
          <p:nvPr>
            <p:ph type="body" sz="quarter" idx="13"/>
          </p:nvPr>
        </p:nvSpPr>
        <p:spPr>
          <a:xfrm>
            <a:off x="6192494" y="476296"/>
            <a:ext cx="5642319" cy="684000"/>
          </a:xfrm>
          <a:prstGeom prst="rect">
            <a:avLst/>
          </a:prstGeom>
        </p:spPr>
        <p:txBody>
          <a:bodyPr tIns="0"/>
          <a:lstStyle>
            <a:lvl1pPr marL="0" indent="0">
              <a:lnSpc>
                <a:spcPct val="85000"/>
              </a:lnSpc>
              <a:spcBef>
                <a:spcPts val="0"/>
              </a:spcBef>
              <a:buNone/>
              <a:defRPr sz="2800" b="1" spc="-20" baseline="0">
                <a:solidFill>
                  <a:srgbClr val="002244"/>
                </a:solidFill>
                <a:latin typeface="Aleo Medium" pitchFamily="2" charset="0"/>
              </a:defRPr>
            </a:lvl1pPr>
          </a:lstStyle>
          <a:p>
            <a:pPr lvl="0"/>
            <a:r>
              <a:rPr lang="en-US"/>
              <a:t>Click to edit Master text styles</a:t>
            </a:r>
          </a:p>
        </p:txBody>
      </p:sp>
      <p:sp>
        <p:nvSpPr>
          <p:cNvPr id="3" name="Title Placeholder 1">
            <a:extLst>
              <a:ext uri="{FF2B5EF4-FFF2-40B4-BE49-F238E27FC236}">
                <a16:creationId xmlns:a16="http://schemas.microsoft.com/office/drawing/2014/main" id="{711A7A63-A2AC-B922-2701-B56FB7CD4DB0}"/>
              </a:ext>
            </a:extLst>
          </p:cNvPr>
          <p:cNvSpPr>
            <a:spLocks noGrp="1"/>
          </p:cNvSpPr>
          <p:nvPr>
            <p:ph type="title"/>
          </p:nvPr>
        </p:nvSpPr>
        <p:spPr>
          <a:xfrm>
            <a:off x="348314" y="476250"/>
            <a:ext cx="5655611"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4" name="Content Placeholder 12">
            <a:extLst>
              <a:ext uri="{FF2B5EF4-FFF2-40B4-BE49-F238E27FC236}">
                <a16:creationId xmlns:a16="http://schemas.microsoft.com/office/drawing/2014/main" id="{CA803BEC-197C-C066-252E-C664D1F6C873}"/>
              </a:ext>
            </a:extLst>
          </p:cNvPr>
          <p:cNvSpPr>
            <a:spLocks noGrp="1"/>
          </p:cNvSpPr>
          <p:nvPr>
            <p:ph sz="quarter" idx="10"/>
          </p:nvPr>
        </p:nvSpPr>
        <p:spPr>
          <a:xfrm>
            <a:off x="348314" y="1419910"/>
            <a:ext cx="5655611" cy="4572000"/>
          </a:xfrm>
        </p:spPr>
        <p:txBody>
          <a:bodyPr/>
          <a:lstStyle>
            <a:lvl1pPr marL="216000" indent="-216000">
              <a:buClr>
                <a:srgbClr val="003CB2"/>
              </a:buClr>
              <a:buFont typeface="Arial" panose="020B0604020202020204" pitchFamily="34" charset="0"/>
              <a:buChar char="•"/>
              <a:defRPr>
                <a:solidFill>
                  <a:srgbClr val="002244"/>
                </a:solidFill>
              </a:defRPr>
            </a:lvl1pPr>
            <a:lvl2pPr marL="360000" indent="-144000">
              <a:buClr>
                <a:srgbClr val="003CB2"/>
              </a:buClr>
              <a:buFont typeface="Aptos" panose="020B0004020202020204" pitchFamily="34" charset="0"/>
              <a:buChar char="–"/>
              <a:defRPr>
                <a:solidFill>
                  <a:srgbClr val="002244"/>
                </a:solidFill>
              </a:defRPr>
            </a:lvl2pPr>
            <a:lvl3pPr marL="504000" indent="-144000">
              <a:buClr>
                <a:srgbClr val="003CB2"/>
              </a:buClr>
              <a:buFont typeface="Aptos" panose="020B0004020202020204" pitchFamily="34" charset="0"/>
              <a:buChar char="–"/>
              <a:defRPr>
                <a:solidFill>
                  <a:srgbClr val="002244"/>
                </a:solidFill>
              </a:defRPr>
            </a:lvl3pPr>
            <a:lvl4pPr marL="648000" indent="-144000">
              <a:buClr>
                <a:srgbClr val="003CB2"/>
              </a:buClr>
              <a:buFont typeface="Aptos" panose="020B0004020202020204" pitchFamily="34" charset="0"/>
              <a:buChar char="–"/>
              <a:defRPr>
                <a:solidFill>
                  <a:srgbClr val="002244"/>
                </a:solidFill>
              </a:defRPr>
            </a:lvl4pPr>
            <a:lvl5pPr marL="792000" indent="-144000">
              <a:buClr>
                <a:srgbClr val="003CB2"/>
              </a:buClr>
              <a:buFont typeface="Aptos" panose="020B0004020202020204" pitchFamily="34" charset="0"/>
              <a:buChar char="–"/>
              <a:defRPr>
                <a:solidFill>
                  <a:srgbClr val="00224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Content Placeholder 12">
            <a:extLst>
              <a:ext uri="{FF2B5EF4-FFF2-40B4-BE49-F238E27FC236}">
                <a16:creationId xmlns:a16="http://schemas.microsoft.com/office/drawing/2014/main" id="{DECB1FEA-DEA4-7D23-CA61-D0F1FF2D3515}"/>
              </a:ext>
            </a:extLst>
          </p:cNvPr>
          <p:cNvSpPr>
            <a:spLocks noGrp="1"/>
          </p:cNvSpPr>
          <p:nvPr>
            <p:ph sz="quarter" idx="11"/>
          </p:nvPr>
        </p:nvSpPr>
        <p:spPr>
          <a:xfrm>
            <a:off x="6184900" y="1419910"/>
            <a:ext cx="5658786" cy="4572000"/>
          </a:xfrm>
        </p:spPr>
        <p:txBody>
          <a:bodyPr/>
          <a:lstStyle>
            <a:lvl1pPr marL="216000" indent="-216000">
              <a:buClr>
                <a:srgbClr val="003CB2"/>
              </a:buClr>
              <a:buFont typeface="Arial" panose="020B0604020202020204" pitchFamily="34" charset="0"/>
              <a:buChar char="•"/>
              <a:defRPr>
                <a:solidFill>
                  <a:srgbClr val="002244"/>
                </a:solidFill>
              </a:defRPr>
            </a:lvl1pPr>
            <a:lvl2pPr marL="360000" indent="-144000">
              <a:buClr>
                <a:srgbClr val="003CB2"/>
              </a:buClr>
              <a:buFont typeface="Aptos" panose="020B0004020202020204" pitchFamily="34" charset="0"/>
              <a:buChar char="–"/>
              <a:defRPr>
                <a:solidFill>
                  <a:srgbClr val="002244"/>
                </a:solidFill>
              </a:defRPr>
            </a:lvl2pPr>
            <a:lvl3pPr marL="504000" indent="-144000">
              <a:buClr>
                <a:srgbClr val="003CB2"/>
              </a:buClr>
              <a:buFont typeface="Aptos" panose="020B0004020202020204" pitchFamily="34" charset="0"/>
              <a:buChar char="–"/>
              <a:defRPr>
                <a:solidFill>
                  <a:srgbClr val="002244"/>
                </a:solidFill>
              </a:defRPr>
            </a:lvl3pPr>
            <a:lvl4pPr marL="648000" indent="-144000">
              <a:buClr>
                <a:srgbClr val="003CB2"/>
              </a:buClr>
              <a:buFont typeface="Aptos" panose="020B0004020202020204" pitchFamily="34" charset="0"/>
              <a:buChar char="–"/>
              <a:defRPr>
                <a:solidFill>
                  <a:srgbClr val="002244"/>
                </a:solidFill>
              </a:defRPr>
            </a:lvl4pPr>
            <a:lvl5pPr marL="792000" indent="-144000">
              <a:buClr>
                <a:srgbClr val="003CB2"/>
              </a:buClr>
              <a:buFont typeface="Aptos" panose="020B0004020202020204" pitchFamily="34" charset="0"/>
              <a:buChar char="–"/>
              <a:defRPr>
                <a:solidFill>
                  <a:srgbClr val="00224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Tree>
    <p:extLst>
      <p:ext uri="{BB962C8B-B14F-4D97-AF65-F5344CB8AC3E}">
        <p14:creationId xmlns:p14="http://schemas.microsoft.com/office/powerpoint/2010/main" val="1680750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18E144E-8179-09D7-E377-9CDB0F9BECCF}"/>
              </a:ext>
            </a:extLst>
          </p:cNvPr>
          <p:cNvGrpSpPr/>
          <p:nvPr userDrawn="1"/>
        </p:nvGrpSpPr>
        <p:grpSpPr>
          <a:xfrm>
            <a:off x="4409985" y="6270244"/>
            <a:ext cx="2790443" cy="239108"/>
            <a:chOff x="4409985" y="6270244"/>
            <a:chExt cx="2790443" cy="239108"/>
          </a:xfrm>
        </p:grpSpPr>
        <p:sp>
          <p:nvSpPr>
            <p:cNvPr id="14" name="Footer Placeholder 4">
              <a:extLst>
                <a:ext uri="{FF2B5EF4-FFF2-40B4-BE49-F238E27FC236}">
                  <a16:creationId xmlns:a16="http://schemas.microsoft.com/office/drawing/2014/main" id="{315380F7-7905-484A-349D-C1A802BFB563}"/>
                </a:ext>
              </a:extLst>
            </p:cNvPr>
            <p:cNvSpPr txBox="1">
              <a:spLocks/>
            </p:cNvSpPr>
            <p:nvPr userDrawn="1"/>
          </p:nvSpPr>
          <p:spPr>
            <a:xfrm>
              <a:off x="4409985" y="6270244"/>
              <a:ext cx="515440"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002244"/>
                  </a:solidFill>
                  <a:latin typeface="Aptos" panose="020B0004020202020204" pitchFamily="34" charset="0"/>
                </a:rPr>
                <a:t>Copyright </a:t>
              </a:r>
              <a:r>
                <a:rPr lang="en-MY" b="0" i="0" u="none" strike="noStrike">
                  <a:solidFill>
                    <a:srgbClr val="002244"/>
                  </a:solidFill>
                  <a:effectLst/>
                  <a:latin typeface="Aptos" panose="020B0004020202020204" pitchFamily="34" charset="0"/>
                </a:rPr>
                <a:t>©</a:t>
              </a:r>
              <a:endParaRPr lang="en-GB">
                <a:solidFill>
                  <a:srgbClr val="002244"/>
                </a:solidFill>
                <a:latin typeface="Aptos" panose="020B0004020202020204" pitchFamily="34" charset="0"/>
              </a:endParaRPr>
            </a:p>
          </p:txBody>
        </p:sp>
        <p:sp>
          <p:nvSpPr>
            <p:cNvPr id="15" name="Footer Placeholder 4">
              <a:extLst>
                <a:ext uri="{FF2B5EF4-FFF2-40B4-BE49-F238E27FC236}">
                  <a16:creationId xmlns:a16="http://schemas.microsoft.com/office/drawing/2014/main" id="{1E92475E-82A1-8D33-CD9B-E2A6A48024C9}"/>
                </a:ext>
              </a:extLst>
            </p:cNvPr>
            <p:cNvSpPr txBox="1">
              <a:spLocks/>
            </p:cNvSpPr>
            <p:nvPr userDrawn="1"/>
          </p:nvSpPr>
          <p:spPr>
            <a:xfrm>
              <a:off x="4886818" y="6270244"/>
              <a:ext cx="245964"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60D9511-4ADB-4B57-ABEE-755A53656209}" type="datetimeyyyy">
                <a:rPr lang="en-GB" smtClean="0">
                  <a:solidFill>
                    <a:srgbClr val="002244"/>
                  </a:solidFill>
                  <a:latin typeface="Aptos" panose="020B0004020202020204" pitchFamily="34" charset="0"/>
                </a:rPr>
                <a:t>2026</a:t>
              </a:fld>
              <a:endParaRPr lang="en-GB">
                <a:solidFill>
                  <a:srgbClr val="002244"/>
                </a:solidFill>
                <a:latin typeface="Aptos" panose="020B0004020202020204" pitchFamily="34" charset="0"/>
              </a:endParaRPr>
            </a:p>
          </p:txBody>
        </p:sp>
        <p:sp>
          <p:nvSpPr>
            <p:cNvPr id="16" name="Footer Placeholder 4">
              <a:extLst>
                <a:ext uri="{FF2B5EF4-FFF2-40B4-BE49-F238E27FC236}">
                  <a16:creationId xmlns:a16="http://schemas.microsoft.com/office/drawing/2014/main" id="{D39FE3F9-CEEF-A261-E182-B83B7C0754F7}"/>
                </a:ext>
              </a:extLst>
            </p:cNvPr>
            <p:cNvSpPr txBox="1">
              <a:spLocks/>
            </p:cNvSpPr>
            <p:nvPr userDrawn="1"/>
          </p:nvSpPr>
          <p:spPr>
            <a:xfrm>
              <a:off x="5105602" y="6270244"/>
              <a:ext cx="2094826"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MY" b="0" i="0" u="none" strike="noStrike">
                  <a:solidFill>
                    <a:srgbClr val="002244"/>
                  </a:solidFill>
                  <a:effectLst/>
                  <a:latin typeface="Aptos" panose="020B0004020202020204" pitchFamily="34" charset="0"/>
                </a:rPr>
                <a:t>TechTarget, Inc. or its subsidiaries. All rights reserved.</a:t>
              </a:r>
              <a:endParaRPr lang="en-GB">
                <a:solidFill>
                  <a:srgbClr val="002244"/>
                </a:solidFill>
                <a:latin typeface="Aptos" panose="020B0004020202020204" pitchFamily="34" charset="0"/>
              </a:endParaRPr>
            </a:p>
          </p:txBody>
        </p:sp>
      </p:grpSp>
      <p:sp>
        <p:nvSpPr>
          <p:cNvPr id="17" name="Slide Number Placeholder 5">
            <a:extLst>
              <a:ext uri="{FF2B5EF4-FFF2-40B4-BE49-F238E27FC236}">
                <a16:creationId xmlns:a16="http://schemas.microsoft.com/office/drawing/2014/main" id="{AF1849B4-428F-3DAD-6BD4-27B3FC35912C}"/>
              </a:ext>
            </a:extLst>
          </p:cNvPr>
          <p:cNvSpPr txBox="1">
            <a:spLocks/>
          </p:cNvSpPr>
          <p:nvPr userDrawn="1"/>
        </p:nvSpPr>
        <p:spPr>
          <a:xfrm>
            <a:off x="338138" y="6133005"/>
            <a:ext cx="904875" cy="365125"/>
          </a:xfrm>
          <a:prstGeom prst="rect">
            <a:avLst/>
          </a:prstGeom>
        </p:spPr>
        <p:txBody>
          <a:bodyPr vert="horz" lIns="0" tIns="0" rIns="0" bIns="0" rtlCol="0" anchor="b" anchorCtr="0"/>
          <a:lstStyle>
            <a:defPPr>
              <a:defRPr lang="en-US"/>
            </a:defPPr>
            <a:lvl1pPr marL="0" algn="l" defTabSz="914400" rtl="0" eaLnBrk="1" latinLnBrk="0" hangingPunct="1">
              <a:lnSpc>
                <a:spcPct val="85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244"/>
                </a:solidFill>
                <a:effectLst/>
                <a:uLnTx/>
                <a:uFillTx/>
                <a:latin typeface="Aptos" panose="020B0004020202020204" pitchFamily="34" charset="0"/>
                <a:ea typeface="+mn-ea"/>
                <a:cs typeface="+mn-cs"/>
              </a:rPr>
              <a:t>Page </a:t>
            </a:r>
            <a:fld id="{A30585B2-4AE5-4E24-B2F9-21CF896AC489}" type="slidenum">
              <a:rPr kumimoji="0" lang="en-GB" sz="1200" b="0" i="0" u="none" strike="noStrike" kern="1200" cap="none" spc="0" normalizeH="0" baseline="0" noProof="0" smtClean="0">
                <a:ln>
                  <a:noFill/>
                </a:ln>
                <a:solidFill>
                  <a:srgbClr val="002244"/>
                </a:solidFill>
                <a:effectLst/>
                <a:uLnTx/>
                <a:uFillTx/>
                <a:latin typeface="Aptos" panose="020B0004020202020204" pitchFamily="34" charset="0"/>
                <a:ea typeface="+mn-ea"/>
                <a:cs typeface="+mn-cs"/>
              </a:rPr>
              <a:pPr marL="0" marR="0" lvl="0" indent="0" algn="l" defTabSz="914400" rtl="0" eaLnBrk="1" fontAlgn="auto" latinLnBrk="0" hangingPunct="1">
                <a:lnSpc>
                  <a:spcPct val="85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2244"/>
              </a:solidFill>
              <a:effectLst/>
              <a:uLnTx/>
              <a:uFillTx/>
              <a:latin typeface="Aptos" panose="020B0004020202020204" pitchFamily="34" charset="0"/>
              <a:ea typeface="+mn-ea"/>
              <a:cs typeface="+mn-cs"/>
            </a:endParaRPr>
          </a:p>
        </p:txBody>
      </p:sp>
      <p:sp>
        <p:nvSpPr>
          <p:cNvPr id="5" name="Title Placeholder 1">
            <a:extLst>
              <a:ext uri="{FF2B5EF4-FFF2-40B4-BE49-F238E27FC236}">
                <a16:creationId xmlns:a16="http://schemas.microsoft.com/office/drawing/2014/main" id="{2B28AB8E-24F9-C9EF-4C75-C5E5393F6B26}"/>
              </a:ext>
            </a:extLst>
          </p:cNvPr>
          <p:cNvSpPr>
            <a:spLocks noGrp="1"/>
          </p:cNvSpPr>
          <p:nvPr>
            <p:ph type="title"/>
          </p:nvPr>
        </p:nvSpPr>
        <p:spPr>
          <a:xfrm>
            <a:off x="341590"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18" name="Text Placeholder 2">
            <a:extLst>
              <a:ext uri="{FF2B5EF4-FFF2-40B4-BE49-F238E27FC236}">
                <a16:creationId xmlns:a16="http://schemas.microsoft.com/office/drawing/2014/main" id="{8118A8F2-1C62-7D57-40F2-10DD5735E8ED}"/>
              </a:ext>
            </a:extLst>
          </p:cNvPr>
          <p:cNvSpPr>
            <a:spLocks noGrp="1"/>
          </p:cNvSpPr>
          <p:nvPr>
            <p:ph type="body" idx="1"/>
          </p:nvPr>
        </p:nvSpPr>
        <p:spPr>
          <a:xfrm>
            <a:off x="341590" y="1418899"/>
            <a:ext cx="11480800" cy="4553457"/>
          </a:xfrm>
          <a:prstGeom prst="rect">
            <a:avLst/>
          </a:prstGeom>
        </p:spPr>
        <p:txBody>
          <a:bodyPr vert="horz" lIns="0" tIns="72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15" descr="HeaderReportName">
            <a:extLst>
              <a:ext uri="{FF2B5EF4-FFF2-40B4-BE49-F238E27FC236}">
                <a16:creationId xmlns:a16="http://schemas.microsoft.com/office/drawing/2014/main" id="{36133F42-727B-3EB7-56DC-E26A1AD0D3AA}"/>
              </a:ext>
            </a:extLst>
          </p:cNvPr>
          <p:cNvSpPr txBox="1">
            <a:spLocks/>
          </p:cNvSpPr>
          <p:nvPr userDrawn="1"/>
        </p:nvSpPr>
        <p:spPr>
          <a:xfrm>
            <a:off x="8878211" y="104242"/>
            <a:ext cx="2939139" cy="267766"/>
          </a:xfrm>
          <a:prstGeom prst="rect">
            <a:avLst/>
          </a:prstGeom>
        </p:spPr>
        <p:txBody>
          <a:bodyPr wrap="none" rIns="0" anchor="ctr">
            <a:spAutoFit/>
          </a:bodyPr>
          <a:lstStyle>
            <a:lvl1pPr marL="0" indent="0" algn="l" defTabSz="914400" rtl="0" eaLnBrk="1" latinLnBrk="0" hangingPunct="1">
              <a:lnSpc>
                <a:spcPct val="95000"/>
              </a:lnSpc>
              <a:spcBef>
                <a:spcPts val="300"/>
              </a:spcBef>
              <a:spcAft>
                <a:spcPts val="400"/>
              </a:spcAft>
              <a:buClr>
                <a:schemeClr val="accent1"/>
              </a:buClr>
              <a:buFont typeface="Calibri" panose="020F0502020204030204" pitchFamily="34" charset="0"/>
              <a:buNone/>
              <a:defRPr lang="en-US" sz="1400" b="1" kern="1200" dirty="0" smtClean="0">
                <a:solidFill>
                  <a:schemeClr val="accent2"/>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200" kern="1200">
                <a:solidFill>
                  <a:schemeClr val="tx1"/>
                </a:solidFill>
                <a:latin typeface="+mn-lt"/>
                <a:ea typeface="+mn-ea"/>
                <a:cs typeface="+mn-cs"/>
              </a:defRPr>
            </a:lvl2pPr>
            <a:lvl3pPr marL="504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200" kern="1200">
                <a:solidFill>
                  <a:schemeClr val="tx1"/>
                </a:solidFill>
                <a:latin typeface="+mn-lt"/>
                <a:ea typeface="+mn-ea"/>
                <a:cs typeface="+mn-cs"/>
              </a:defRPr>
            </a:lvl3pPr>
            <a:lvl4pPr marL="648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200" kern="1200">
                <a:solidFill>
                  <a:schemeClr val="tx1"/>
                </a:solidFill>
                <a:latin typeface="+mn-lt"/>
                <a:ea typeface="+mn-ea"/>
                <a:cs typeface="+mn-cs"/>
              </a:defRPr>
            </a:lvl4pPr>
            <a:lvl5pPr marL="792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200" b="0" dirty="0">
                <a:solidFill>
                  <a:srgbClr val="003CB2"/>
                </a:solidFill>
              </a:rPr>
              <a:t>Event Recap: CES Las Vegas | January 2026</a:t>
            </a:r>
          </a:p>
        </p:txBody>
      </p:sp>
      <p:pic>
        <p:nvPicPr>
          <p:cNvPr id="3" name="Picture 2">
            <a:extLst>
              <a:ext uri="{FF2B5EF4-FFF2-40B4-BE49-F238E27FC236}">
                <a16:creationId xmlns:a16="http://schemas.microsoft.com/office/drawing/2014/main" id="{6D3412FF-3C79-F1AC-BEA1-5B19A55F95E1}"/>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10020746" y="6180645"/>
            <a:ext cx="1796604" cy="570535"/>
          </a:xfrm>
          <a:prstGeom prst="rect">
            <a:avLst/>
          </a:prstGeom>
        </p:spPr>
      </p:pic>
      <p:cxnSp>
        <p:nvCxnSpPr>
          <p:cNvPr id="20" name="Straight Connector 19">
            <a:extLst>
              <a:ext uri="{FF2B5EF4-FFF2-40B4-BE49-F238E27FC236}">
                <a16:creationId xmlns:a16="http://schemas.microsoft.com/office/drawing/2014/main" id="{B12520F5-0F3D-5A67-3FAA-7A3EFD07D3F7}"/>
              </a:ext>
            </a:extLst>
          </p:cNvPr>
          <p:cNvCxnSpPr>
            <a:cxnSpLocks/>
          </p:cNvCxnSpPr>
          <p:nvPr userDrawn="1"/>
        </p:nvCxnSpPr>
        <p:spPr>
          <a:xfrm>
            <a:off x="329686" y="6082245"/>
            <a:ext cx="1148715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116706"/>
      </p:ext>
    </p:extLst>
  </p:cSld>
  <p:clrMap bg1="lt1" tx1="dk1" bg2="lt2" tx2="dk2" accent1="accent1" accent2="accent2" accent3="accent3" accent4="accent4" accent5="accent5" accent6="accent6" hlink="hlink" folHlink="folHlink"/>
  <p:sldLayoutIdLst>
    <p:sldLayoutId id="2147484084" r:id="rId1"/>
    <p:sldLayoutId id="2147484082"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2" r:id="rId19"/>
    <p:sldLayoutId id="2147484073" r:id="rId20"/>
    <p:sldLayoutId id="2147484074" r:id="rId21"/>
    <p:sldLayoutId id="2147484083" r:id="rId22"/>
    <p:sldLayoutId id="2147484081" r:id="rId23"/>
    <p:sldLayoutId id="2147484077" r:id="rId24"/>
    <p:sldLayoutId id="2147484086" r:id="rId25"/>
  </p:sldLayoutIdLst>
  <p:hf hdr="0" ftr="0" dt="0"/>
  <p:txStyles>
    <p:titleStyle>
      <a:lvl1pPr algn="l" defTabSz="914400" rtl="0" eaLnBrk="1" latinLnBrk="0" hangingPunct="1">
        <a:lnSpc>
          <a:spcPct val="85000"/>
        </a:lnSpc>
        <a:spcBef>
          <a:spcPct val="0"/>
        </a:spcBef>
        <a:buNone/>
        <a:defRPr sz="2800" b="0" kern="1200">
          <a:solidFill>
            <a:srgbClr val="002244"/>
          </a:solidFill>
          <a:latin typeface="Aleo Medium" pitchFamily="2" charset="0"/>
          <a:ea typeface="+mj-ea"/>
          <a:cs typeface="Aharoni" panose="02010803020104030203" pitchFamily="2" charset="-79"/>
        </a:defRPr>
      </a:lvl1pPr>
    </p:titleStyle>
    <p:body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31">
          <p15:clr>
            <a:srgbClr val="F26B43"/>
          </p15:clr>
        </p15:guide>
        <p15:guide id="3" pos="3885" userDrawn="1">
          <p15:clr>
            <a:srgbClr val="F26B43"/>
          </p15:clr>
        </p15:guide>
        <p15:guide id="4" pos="3782">
          <p15:clr>
            <a:srgbClr val="F26B43"/>
          </p15:clr>
        </p15:guide>
        <p15:guide id="5" pos="5007">
          <p15:clr>
            <a:srgbClr val="F26B43"/>
          </p15:clr>
        </p15:guide>
        <p15:guide id="6" pos="5121">
          <p15:clr>
            <a:srgbClr val="F26B43"/>
          </p15:clr>
        </p15:guide>
        <p15:guide id="7" pos="6231">
          <p15:clr>
            <a:srgbClr val="F26B43"/>
          </p15:clr>
        </p15:guide>
        <p15:guide id="8" pos="6344">
          <p15:clr>
            <a:srgbClr val="F26B43"/>
          </p15:clr>
        </p15:guide>
        <p15:guide id="9" pos="7446" userDrawn="1">
          <p15:clr>
            <a:srgbClr val="F26B43"/>
          </p15:clr>
        </p15:guide>
        <p15:guide id="10" pos="2670">
          <p15:clr>
            <a:srgbClr val="F26B43"/>
          </p15:clr>
        </p15:guide>
        <p15:guide id="11" pos="2556">
          <p15:clr>
            <a:srgbClr val="F26B43"/>
          </p15:clr>
        </p15:guide>
        <p15:guide id="12" pos="1445">
          <p15:clr>
            <a:srgbClr val="F26B43"/>
          </p15:clr>
        </p15:guide>
        <p15:guide id="13" pos="1331">
          <p15:clr>
            <a:srgbClr val="F26B43"/>
          </p15:clr>
        </p15:guide>
        <p15:guide id="14" pos="212">
          <p15:clr>
            <a:srgbClr val="F26B43"/>
          </p15:clr>
        </p15:guide>
        <p15:guide id="15" orient="horz" pos="3778">
          <p15:clr>
            <a:srgbClr val="F26B43"/>
          </p15:clr>
        </p15:guide>
        <p15:guide id="16" orient="horz" pos="292">
          <p15:clr>
            <a:srgbClr val="F26B43"/>
          </p15:clr>
        </p15:guide>
        <p15:guide id="17" orient="horz" pos="8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askananalyst@omdia.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5.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omdia.tech.informa.com/om143746/tv-sets-emerging-technologies-market-tracker-forecast--3q25-analysis" TargetMode="External"/><Relationship Id="rId2" Type="http://schemas.openxmlformats.org/officeDocument/2006/relationships/hyperlink" Target="https://omdia.tech.informa.com/om143770/tv-memory-price-increases-present-a-challenge-for-tv-brands-in-2026" TargetMode="External"/><Relationship Id="rId1" Type="http://schemas.openxmlformats.org/officeDocument/2006/relationships/slideLayout" Target="../slideLayouts/slideLayout23.xml"/><Relationship Id="rId6" Type="http://schemas.openxmlformats.org/officeDocument/2006/relationships/hyperlink" Target="mailto:citations@omdia.com" TargetMode="External"/><Relationship Id="rId5" Type="http://schemas.openxmlformats.org/officeDocument/2006/relationships/hyperlink" Target="mailto:consulting@omdia.com" TargetMode="External"/><Relationship Id="rId4" Type="http://schemas.openxmlformats.org/officeDocument/2006/relationships/hyperlink" Target="mailto:askananalyst@omdia.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CC3B-1B73-EFE6-B6C6-3DE6893FC3CE}"/>
              </a:ext>
            </a:extLst>
          </p:cNvPr>
          <p:cNvSpPr>
            <a:spLocks noGrp="1"/>
          </p:cNvSpPr>
          <p:nvPr>
            <p:ph type="title"/>
          </p:nvPr>
        </p:nvSpPr>
        <p:spPr/>
        <p:txBody>
          <a:bodyPr/>
          <a:lstStyle/>
          <a:p>
            <a:r>
              <a:rPr lang="en-GB" dirty="0"/>
              <a:t>Event Recap: CES Las Vegas 2026</a:t>
            </a:r>
          </a:p>
        </p:txBody>
      </p:sp>
      <p:sp>
        <p:nvSpPr>
          <p:cNvPr id="3" name="Text Placeholder 2">
            <a:extLst>
              <a:ext uri="{FF2B5EF4-FFF2-40B4-BE49-F238E27FC236}">
                <a16:creationId xmlns:a16="http://schemas.microsoft.com/office/drawing/2014/main" id="{FD5A56E6-E7DF-A654-574B-E1E708F13B09}"/>
              </a:ext>
            </a:extLst>
          </p:cNvPr>
          <p:cNvSpPr>
            <a:spLocks noGrp="1"/>
          </p:cNvSpPr>
          <p:nvPr>
            <p:ph type="body" sz="quarter" idx="12"/>
          </p:nvPr>
        </p:nvSpPr>
        <p:spPr>
          <a:xfrm>
            <a:off x="355600" y="4483510"/>
            <a:ext cx="5356942" cy="2033725"/>
          </a:xfrm>
        </p:spPr>
        <p:txBody>
          <a:bodyPr/>
          <a:lstStyle/>
          <a:p>
            <a:pPr marL="0" indent="0">
              <a:buNone/>
            </a:pPr>
            <a:r>
              <a:rPr lang="en-US" b="1" dirty="0"/>
              <a:t>TV team</a:t>
            </a:r>
          </a:p>
          <a:p>
            <a:pPr marL="0" indent="0">
              <a:buNone/>
            </a:pPr>
            <a:r>
              <a:rPr lang="en-US" dirty="0"/>
              <a:t>Patrick Horner, Practice Leader, TV Set Research – Consumer</a:t>
            </a:r>
          </a:p>
          <a:p>
            <a:pPr marL="0" indent="0">
              <a:buNone/>
            </a:pPr>
            <a:r>
              <a:rPr lang="en-US" dirty="0"/>
              <a:t>Matthew Rubin, Principal Analyst, TV Set Research – Consumer</a:t>
            </a:r>
          </a:p>
          <a:p>
            <a:pPr marL="0" indent="0">
              <a:buNone/>
            </a:pPr>
            <a:r>
              <a:rPr lang="en-US" dirty="0"/>
              <a:t>Kelly Lee, Principal Analyst, TV Set Research – Consumer</a:t>
            </a:r>
          </a:p>
          <a:p>
            <a:pPr marL="0" indent="0">
              <a:buNone/>
            </a:pPr>
            <a:r>
              <a:rPr lang="en-US" dirty="0"/>
              <a:t>Bing Zhang, Senior Principal Analyst, TV Set Research – Consumer</a:t>
            </a:r>
          </a:p>
          <a:p>
            <a:pPr marL="0" indent="0">
              <a:buNone/>
            </a:pPr>
            <a:r>
              <a:rPr lang="en-US" altLang="ko-KR" dirty="0"/>
              <a:t>Ken</a:t>
            </a:r>
            <a:r>
              <a:rPr lang="ko-KR" altLang="en-US" dirty="0"/>
              <a:t> </a:t>
            </a:r>
            <a:r>
              <a:rPr lang="en-US" altLang="ko-KR" dirty="0"/>
              <a:t>Park, Research</a:t>
            </a:r>
            <a:r>
              <a:rPr lang="ko-KR" altLang="en-US" dirty="0"/>
              <a:t> </a:t>
            </a:r>
            <a:r>
              <a:rPr lang="en-US" altLang="ko-KR" dirty="0"/>
              <a:t>Director,</a:t>
            </a:r>
            <a:r>
              <a:rPr lang="ko-KR" altLang="en-US" dirty="0"/>
              <a:t> </a:t>
            </a:r>
            <a:r>
              <a:rPr lang="en-US" altLang="ko-KR" dirty="0"/>
              <a:t>TV/ProAV</a:t>
            </a:r>
            <a:r>
              <a:rPr lang="ko-KR" altLang="en-US" dirty="0"/>
              <a:t> </a:t>
            </a:r>
            <a:r>
              <a:rPr lang="en-US" altLang="ko-KR" dirty="0"/>
              <a:t>-</a:t>
            </a:r>
            <a:r>
              <a:rPr lang="ko-KR" altLang="en-US" dirty="0"/>
              <a:t> </a:t>
            </a:r>
            <a:r>
              <a:rPr lang="en-US" altLang="ko-KR" dirty="0"/>
              <a:t>Consumer</a:t>
            </a:r>
            <a:endParaRPr lang="en-US" dirty="0"/>
          </a:p>
          <a:p>
            <a:pPr marL="0" indent="0">
              <a:buNone/>
            </a:pPr>
            <a:r>
              <a:rPr lang="en-GB" dirty="0">
                <a:hlinkClick r:id="rId3"/>
              </a:rPr>
              <a:t>askananalyst@omdia.com</a:t>
            </a:r>
            <a:r>
              <a:rPr lang="en-GB" dirty="0"/>
              <a:t> </a:t>
            </a:r>
          </a:p>
        </p:txBody>
      </p:sp>
    </p:spTree>
    <p:extLst>
      <p:ext uri="{BB962C8B-B14F-4D97-AF65-F5344CB8AC3E}">
        <p14:creationId xmlns:p14="http://schemas.microsoft.com/office/powerpoint/2010/main" val="1252275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room with multiple screens&#10;&#10;AI-generated content may be incorrect.">
            <a:extLst>
              <a:ext uri="{FF2B5EF4-FFF2-40B4-BE49-F238E27FC236}">
                <a16:creationId xmlns:a16="http://schemas.microsoft.com/office/drawing/2014/main" id="{FCC06D7E-15B8-BB85-A7D9-343E4E23EF7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655983" y="1568230"/>
            <a:ext cx="10883346" cy="4334227"/>
          </a:xfrm>
        </p:spPr>
      </p:pic>
      <p:sp>
        <p:nvSpPr>
          <p:cNvPr id="7" name="Title 6">
            <a:extLst>
              <a:ext uri="{FF2B5EF4-FFF2-40B4-BE49-F238E27FC236}">
                <a16:creationId xmlns:a16="http://schemas.microsoft.com/office/drawing/2014/main" id="{E683E7B9-B7A6-7A53-EC85-AE88FB0D77DA}"/>
              </a:ext>
            </a:extLst>
          </p:cNvPr>
          <p:cNvSpPr>
            <a:spLocks noGrp="1"/>
          </p:cNvSpPr>
          <p:nvPr>
            <p:ph type="title"/>
          </p:nvPr>
        </p:nvSpPr>
        <p:spPr/>
        <p:txBody>
          <a:bodyPr/>
          <a:lstStyle/>
          <a:p>
            <a:r>
              <a:rPr lang="en-GB" dirty="0"/>
              <a:t>TCL’s AI display showcased the key areas of focus for AI at CES this year, across natural language interaction, AI content, and picture/sound quality</a:t>
            </a:r>
            <a:endParaRPr lang="en-US" dirty="0"/>
          </a:p>
        </p:txBody>
      </p:sp>
      <p:sp>
        <p:nvSpPr>
          <p:cNvPr id="11" name="txtboxInfographicSourceLine">
            <a:extLst>
              <a:ext uri="{FF2B5EF4-FFF2-40B4-BE49-F238E27FC236}">
                <a16:creationId xmlns:a16="http://schemas.microsoft.com/office/drawing/2014/main" id="{31AE38CA-2CFB-E8F9-CF1A-06407741F60A}"/>
              </a:ext>
            </a:extLst>
          </p:cNvPr>
          <p:cNvSpPr txBox="1"/>
          <p:nvPr/>
        </p:nvSpPr>
        <p:spPr>
          <a:xfrm>
            <a:off x="642294" y="5912396"/>
            <a:ext cx="1715541" cy="217097"/>
          </a:xfrm>
          <a:prstGeom prst="rect">
            <a:avLst/>
          </a:prstGeom>
          <a:noFill/>
        </p:spPr>
        <p:txBody>
          <a:bodyPr wrap="square" lIns="72000" tIns="0" rIns="0" bIns="72000" rtlCol="0" anchor="b">
            <a:noAutofit/>
          </a:bodyPr>
          <a:lstStyle/>
          <a:p>
            <a:pPr>
              <a:defRPr/>
            </a:pPr>
            <a:r>
              <a:rPr kumimoji="0" lang="fr-FR"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t>
            </a:r>
            <a:r>
              <a:rPr kumimoji="0" lang="fr-FR" sz="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analyst</a:t>
            </a:r>
            <a:r>
              <a:rPr kumimoji="0" lang="fr-FR"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 CES 2026</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 name="txtboxCopyrightLine">
            <a:extLst>
              <a:ext uri="{FF2B5EF4-FFF2-40B4-BE49-F238E27FC236}">
                <a16:creationId xmlns:a16="http://schemas.microsoft.com/office/drawing/2014/main" id="{50323C34-579E-3326-A0F1-112911C3C9AD}"/>
              </a:ext>
            </a:extLst>
          </p:cNvPr>
          <p:cNvSpPr txBox="1"/>
          <p:nvPr/>
        </p:nvSpPr>
        <p:spPr>
          <a:xfrm>
            <a:off x="10840610" y="5902457"/>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18164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F8F525-A9B3-0A77-EABE-D4C1AC87682E}"/>
              </a:ext>
            </a:extLst>
          </p:cNvPr>
          <p:cNvSpPr>
            <a:spLocks noGrp="1"/>
          </p:cNvSpPr>
          <p:nvPr>
            <p:ph type="title"/>
          </p:nvPr>
        </p:nvSpPr>
        <p:spPr/>
        <p:txBody>
          <a:bodyPr/>
          <a:lstStyle/>
          <a:p>
            <a:r>
              <a:rPr lang="en-US" altLang="zh-TW"/>
              <a:t>CES 2026: AI-capable TVs with AI</a:t>
            </a:r>
            <a:r>
              <a:rPr lang="zh-TW" altLang="en-US"/>
              <a:t> </a:t>
            </a:r>
            <a:r>
              <a:rPr lang="en-US" altLang="zh-TW"/>
              <a:t>PQ processors </a:t>
            </a:r>
            <a:endParaRPr lang="zh-TW" altLang="en-US"/>
          </a:p>
        </p:txBody>
      </p:sp>
      <p:graphicFrame>
        <p:nvGraphicFramePr>
          <p:cNvPr id="4" name="表格 3">
            <a:extLst>
              <a:ext uri="{FF2B5EF4-FFF2-40B4-BE49-F238E27FC236}">
                <a16:creationId xmlns:a16="http://schemas.microsoft.com/office/drawing/2014/main" id="{5E36BFD9-3039-9E43-929B-2A30A1ED33A2}"/>
              </a:ext>
            </a:extLst>
          </p:cNvPr>
          <p:cNvGraphicFramePr>
            <a:graphicFrameLocks noGrp="1"/>
          </p:cNvGraphicFramePr>
          <p:nvPr>
            <p:extLst>
              <p:ext uri="{D42A27DB-BD31-4B8C-83A1-F6EECF244321}">
                <p14:modId xmlns:p14="http://schemas.microsoft.com/office/powerpoint/2010/main" val="2654123161"/>
              </p:ext>
            </p:extLst>
          </p:nvPr>
        </p:nvGraphicFramePr>
        <p:xfrm>
          <a:off x="244516" y="1018343"/>
          <a:ext cx="11584598" cy="4911608"/>
        </p:xfrm>
        <a:graphic>
          <a:graphicData uri="http://schemas.openxmlformats.org/drawingml/2006/table">
            <a:tbl>
              <a:tblPr firstRow="1" bandRow="1">
                <a:tableStyleId>{D51ADE6A-740E-44AE-83CC-AE7238B6C88D}</a:tableStyleId>
              </a:tblPr>
              <a:tblGrid>
                <a:gridCol w="1247223">
                  <a:extLst>
                    <a:ext uri="{9D8B030D-6E8A-4147-A177-3AD203B41FA5}">
                      <a16:colId xmlns:a16="http://schemas.microsoft.com/office/drawing/2014/main" val="2202523274"/>
                    </a:ext>
                  </a:extLst>
                </a:gridCol>
                <a:gridCol w="3418055">
                  <a:extLst>
                    <a:ext uri="{9D8B030D-6E8A-4147-A177-3AD203B41FA5}">
                      <a16:colId xmlns:a16="http://schemas.microsoft.com/office/drawing/2014/main" val="2080869571"/>
                    </a:ext>
                  </a:extLst>
                </a:gridCol>
                <a:gridCol w="2573144">
                  <a:extLst>
                    <a:ext uri="{9D8B030D-6E8A-4147-A177-3AD203B41FA5}">
                      <a16:colId xmlns:a16="http://schemas.microsoft.com/office/drawing/2014/main" val="1187036744"/>
                    </a:ext>
                  </a:extLst>
                </a:gridCol>
                <a:gridCol w="2253100">
                  <a:extLst>
                    <a:ext uri="{9D8B030D-6E8A-4147-A177-3AD203B41FA5}">
                      <a16:colId xmlns:a16="http://schemas.microsoft.com/office/drawing/2014/main" val="3030105723"/>
                    </a:ext>
                  </a:extLst>
                </a:gridCol>
                <a:gridCol w="2093076">
                  <a:extLst>
                    <a:ext uri="{9D8B030D-6E8A-4147-A177-3AD203B41FA5}">
                      <a16:colId xmlns:a16="http://schemas.microsoft.com/office/drawing/2014/main" val="2160740123"/>
                    </a:ext>
                  </a:extLst>
                </a:gridCol>
              </a:tblGrid>
              <a:tr h="214971">
                <a:tc>
                  <a:txBody>
                    <a:bodyPr/>
                    <a:lstStyle/>
                    <a:p>
                      <a:pPr marL="0" algn="l" defTabSz="914400" rtl="0" eaLnBrk="1" latinLnBrk="0" hangingPunct="1"/>
                      <a:endParaRPr lang="en-US" sz="950" b="1" kern="1200" noProof="0" dirty="0">
                        <a:solidFill>
                          <a:schemeClr val="tx1"/>
                        </a:solidFill>
                        <a:effectLst/>
                        <a:latin typeface="+mn-lt"/>
                        <a:ea typeface="+mn-ea"/>
                        <a:cs typeface="+mn-cs"/>
                      </a:endParaRPr>
                    </a:p>
                  </a:txBody>
                  <a:tcPr marL="36000" marR="36000" marT="36000" marB="36000"/>
                </a:tc>
                <a:tc>
                  <a:txBody>
                    <a:bodyPr/>
                    <a:lstStyle/>
                    <a:p>
                      <a:pPr marL="0" algn="l" defTabSz="914400" rtl="0" eaLnBrk="1" latinLnBrk="0" hangingPunct="1"/>
                      <a:r>
                        <a:rPr lang="en-US" sz="950" b="1" kern="1200" noProof="0" dirty="0">
                          <a:solidFill>
                            <a:schemeClr val="tx1"/>
                          </a:solidFill>
                          <a:effectLst/>
                          <a:latin typeface="+mn-lt"/>
                        </a:rPr>
                        <a:t>Samsung</a:t>
                      </a:r>
                      <a:endParaRPr lang="en-US" sz="950" b="1" kern="1200" noProof="0" dirty="0">
                        <a:solidFill>
                          <a:schemeClr val="tx1"/>
                        </a:solidFill>
                        <a:effectLst/>
                        <a:latin typeface="+mn-lt"/>
                        <a:ea typeface="+mn-ea"/>
                        <a:cs typeface="+mn-cs"/>
                      </a:endParaRPr>
                    </a:p>
                  </a:txBody>
                  <a:tcPr marL="36000" marR="36000" marT="36000" marB="36000"/>
                </a:tc>
                <a:tc>
                  <a:txBody>
                    <a:bodyPr/>
                    <a:lstStyle/>
                    <a:p>
                      <a:pPr marL="0" algn="l" defTabSz="914400" rtl="0" eaLnBrk="1" latinLnBrk="0" hangingPunct="1"/>
                      <a:r>
                        <a:rPr lang="en-US" sz="950" b="1" kern="1200" noProof="0" dirty="0">
                          <a:solidFill>
                            <a:schemeClr val="tx1"/>
                          </a:solidFill>
                          <a:effectLst/>
                          <a:latin typeface="+mn-lt"/>
                        </a:rPr>
                        <a:t>LG Electronics</a:t>
                      </a:r>
                      <a:endParaRPr lang="en-US" sz="950" b="1" kern="1200" noProof="0" dirty="0">
                        <a:solidFill>
                          <a:schemeClr val="tx1"/>
                        </a:solidFill>
                        <a:effectLst/>
                        <a:latin typeface="+mn-lt"/>
                        <a:ea typeface="+mn-ea"/>
                        <a:cs typeface="+mn-cs"/>
                      </a:endParaRPr>
                    </a:p>
                  </a:txBody>
                  <a:tcPr marL="36000" marR="36000" marT="36000" marB="36000"/>
                </a:tc>
                <a:tc>
                  <a:txBody>
                    <a:bodyPr/>
                    <a:lstStyle/>
                    <a:p>
                      <a:pPr marL="0" algn="l" defTabSz="914400" rtl="0" eaLnBrk="1" latinLnBrk="0" hangingPunct="1"/>
                      <a:r>
                        <a:rPr lang="en-US" sz="950" b="1" kern="1200" noProof="0" dirty="0">
                          <a:solidFill>
                            <a:schemeClr val="tx1"/>
                          </a:solidFill>
                          <a:effectLst/>
                          <a:latin typeface="+mn-lt"/>
                        </a:rPr>
                        <a:t>Hisense</a:t>
                      </a:r>
                      <a:endParaRPr lang="en-US" sz="950" b="1" kern="1200" noProof="0" dirty="0">
                        <a:solidFill>
                          <a:schemeClr val="tx1"/>
                        </a:solidFill>
                        <a:effectLst/>
                        <a:latin typeface="+mn-lt"/>
                        <a:ea typeface="+mn-ea"/>
                        <a:cs typeface="+mn-cs"/>
                      </a:endParaRPr>
                    </a:p>
                  </a:txBody>
                  <a:tcPr marL="36000" marR="36000" marT="36000" marB="36000"/>
                </a:tc>
                <a:tc>
                  <a:txBody>
                    <a:bodyPr/>
                    <a:lstStyle/>
                    <a:p>
                      <a:pPr marL="0" algn="l" defTabSz="914400" rtl="0" eaLnBrk="1" latinLnBrk="0" hangingPunct="1"/>
                      <a:r>
                        <a:rPr lang="en-US" sz="950" b="1" kern="1200" noProof="0" dirty="0">
                          <a:solidFill>
                            <a:schemeClr val="tx1"/>
                          </a:solidFill>
                          <a:effectLst/>
                          <a:latin typeface="+mn-lt"/>
                        </a:rPr>
                        <a:t>TCL</a:t>
                      </a:r>
                      <a:endParaRPr lang="en-US" sz="950" b="1" kern="1200" noProof="0" dirty="0">
                        <a:solidFill>
                          <a:schemeClr val="tx1"/>
                        </a:solidFill>
                        <a:effectLst/>
                        <a:latin typeface="+mn-lt"/>
                        <a:ea typeface="+mn-ea"/>
                        <a:cs typeface="+mn-cs"/>
                      </a:endParaRPr>
                    </a:p>
                  </a:txBody>
                  <a:tcPr marL="36000" marR="36000" marT="36000" marB="36000"/>
                </a:tc>
                <a:extLst>
                  <a:ext uri="{0D108BD9-81ED-4DB2-BD59-A6C34878D82A}">
                    <a16:rowId xmlns:a16="http://schemas.microsoft.com/office/drawing/2014/main" val="3824279397"/>
                  </a:ext>
                </a:extLst>
              </a:tr>
              <a:tr h="1089024">
                <a:tc>
                  <a:txBody>
                    <a:bodyPr/>
                    <a:lstStyle/>
                    <a:p>
                      <a:pPr marL="0" algn="l" defTabSz="914400" rtl="0" eaLnBrk="1" latinLnBrk="0" hangingPunct="1"/>
                      <a:r>
                        <a:rPr lang="en-US" sz="950" b="1" kern="1200" noProof="0" dirty="0">
                          <a:solidFill>
                            <a:schemeClr val="tx1"/>
                          </a:solidFill>
                          <a:effectLst/>
                          <a:latin typeface="+mn-lt"/>
                        </a:rPr>
                        <a:t>TV series</a:t>
                      </a:r>
                      <a:endParaRPr lang="en-US" sz="950" b="1" kern="1200" noProof="0" dirty="0">
                        <a:solidFill>
                          <a:schemeClr val="tx1"/>
                        </a:solidFill>
                        <a:effectLst/>
                        <a:latin typeface="+mn-lt"/>
                        <a:ea typeface="+mn-ea"/>
                        <a:cs typeface="+mn-cs"/>
                      </a:endParaRPr>
                    </a:p>
                  </a:txBody>
                  <a:tcPr marL="36000" marR="36000" marT="36000" marB="36000"/>
                </a:tc>
                <a:tc>
                  <a:txBody>
                    <a:bodyPr/>
                    <a:lstStyle/>
                    <a:p>
                      <a:pPr marL="144000" indent="-144000">
                        <a:buFont typeface="Arial" panose="020B0604020202020204" pitchFamily="34" charset="0"/>
                        <a:buChar char="•"/>
                      </a:pPr>
                      <a:r>
                        <a:rPr lang="en-US" sz="950" b="0" kern="1200" noProof="0" dirty="0">
                          <a:solidFill>
                            <a:schemeClr val="tx1"/>
                          </a:solidFill>
                          <a:effectLst/>
                          <a:latin typeface="+mn-lt"/>
                        </a:rPr>
                        <a:t>8K TV</a:t>
                      </a:r>
                    </a:p>
                    <a:p>
                      <a:pPr marL="144000" indent="-144000">
                        <a:buFont typeface="Arial" panose="020B0604020202020204" pitchFamily="34" charset="0"/>
                        <a:buChar char="•"/>
                      </a:pPr>
                      <a:r>
                        <a:rPr lang="en-US" sz="950" b="0" kern="1200" noProof="0" dirty="0">
                          <a:solidFill>
                            <a:schemeClr val="tx1"/>
                          </a:solidFill>
                          <a:effectLst/>
                          <a:latin typeface="+mn-lt"/>
                        </a:rPr>
                        <a:t>4K OLED TV 2025 (S95F/S90F/S85F)</a:t>
                      </a:r>
                    </a:p>
                    <a:p>
                      <a:pPr marL="144000" indent="-144000">
                        <a:buFont typeface="Arial" panose="020B0604020202020204" pitchFamily="34" charset="0"/>
                        <a:buChar char="•"/>
                      </a:pPr>
                      <a:r>
                        <a:rPr lang="en-US" sz="950" b="0" kern="1200" noProof="0" dirty="0">
                          <a:solidFill>
                            <a:schemeClr val="tx1"/>
                          </a:solidFill>
                          <a:effectLst/>
                          <a:latin typeface="+mn-lt"/>
                        </a:rPr>
                        <a:t>OLED/QLED/The Frame (Neo QLED 8K QN990F, 2025)</a:t>
                      </a:r>
                    </a:p>
                    <a:p>
                      <a:pPr marL="144000" indent="-144000">
                        <a:buFont typeface="Arial" panose="020B0604020202020204" pitchFamily="34" charset="0"/>
                        <a:buChar char="•"/>
                      </a:pPr>
                      <a:r>
                        <a:rPr lang="en-US" sz="950" b="0" kern="1200" noProof="0" dirty="0">
                          <a:solidFill>
                            <a:schemeClr val="tx1"/>
                          </a:solidFill>
                          <a:effectLst/>
                          <a:latin typeface="+mn-lt"/>
                        </a:rPr>
                        <a:t>QLED 4K with 165Hz (2025)</a:t>
                      </a:r>
                    </a:p>
                    <a:p>
                      <a:pPr marL="144000" indent="-144000">
                        <a:buFont typeface="Arial" panose="020B0604020202020204" pitchFamily="34" charset="0"/>
                        <a:buChar char="•"/>
                      </a:pPr>
                      <a:r>
                        <a:rPr lang="en-US" sz="950" b="0" noProof="0" dirty="0">
                          <a:latin typeface="+mn-lt"/>
                        </a:rPr>
                        <a:t>“</a:t>
                      </a:r>
                      <a:r>
                        <a:rPr lang="en-US" sz="950" b="0" noProof="0" dirty="0" err="1">
                          <a:latin typeface="+mn-lt"/>
                        </a:rPr>
                        <a:t>MovingStyle</a:t>
                      </a:r>
                      <a:r>
                        <a:rPr lang="en-US" sz="950" b="0" noProof="0" dirty="0">
                          <a:latin typeface="+mn-lt"/>
                        </a:rPr>
                        <a:t>” smart monitor (IFA 2025)</a:t>
                      </a:r>
                    </a:p>
                    <a:p>
                      <a:pPr marL="144000" indent="-144000">
                        <a:buFont typeface="Arial" panose="020B0604020202020204" pitchFamily="34" charset="0"/>
                        <a:buChar char="•"/>
                      </a:pPr>
                      <a:r>
                        <a:rPr lang="en-US" sz="950" b="0" kern="1200" noProof="0" dirty="0">
                          <a:solidFill>
                            <a:schemeClr val="accent1"/>
                          </a:solidFill>
                          <a:effectLst/>
                          <a:latin typeface="+mn-lt"/>
                        </a:rPr>
                        <a:t>Full line AI TV series (CES 2026)</a:t>
                      </a:r>
                    </a:p>
                    <a:p>
                      <a:pPr marL="144000" indent="-144000">
                        <a:buFont typeface="Arial" panose="020B0604020202020204" pitchFamily="34" charset="0"/>
                        <a:buChar char="•"/>
                      </a:pPr>
                      <a:r>
                        <a:rPr lang="en-US" sz="950" b="0" kern="1200" noProof="0" dirty="0">
                          <a:solidFill>
                            <a:schemeClr val="accent1"/>
                          </a:solidFill>
                          <a:effectLst/>
                          <a:latin typeface="+mn-lt"/>
                        </a:rPr>
                        <a:t>RGB micro LED TV, Max 130″ demo (S95H), (55~115″) (2026)</a:t>
                      </a:r>
                    </a:p>
                  </a:txBody>
                  <a:tcPr marL="36000" marR="36000" marT="36000" marB="36000"/>
                </a:tc>
                <a:tc>
                  <a:txBody>
                    <a:bodyPr/>
                    <a:lstStyle/>
                    <a:p>
                      <a:pPr marL="144000" indent="-144000">
                        <a:buFont typeface="Arial" panose="020B0604020202020204" pitchFamily="34" charset="0"/>
                        <a:buChar char="•"/>
                      </a:pPr>
                      <a:r>
                        <a:rPr lang="en-US" sz="950" b="0" kern="1200" noProof="0" dirty="0">
                          <a:solidFill>
                            <a:schemeClr val="tx1"/>
                          </a:solidFill>
                          <a:effectLst/>
                          <a:latin typeface="+mn-lt"/>
                        </a:rPr>
                        <a:t>OLED evo series (2025), 165Hz</a:t>
                      </a:r>
                    </a:p>
                    <a:p>
                      <a:pPr marL="144000" indent="-144000">
                        <a:buFont typeface="Arial" panose="020B0604020202020204" pitchFamily="34" charset="0"/>
                        <a:buChar char="•"/>
                      </a:pPr>
                      <a:r>
                        <a:rPr lang="en-US" sz="950" b="0" kern="1200" noProof="0" dirty="0">
                          <a:solidFill>
                            <a:schemeClr val="accent1"/>
                          </a:solidFill>
                          <a:effectLst/>
                          <a:latin typeface="+mn-lt"/>
                        </a:rPr>
                        <a:t>OLED evo </a:t>
                      </a:r>
                      <a:r>
                        <a:rPr lang="en-US" sz="950" b="0" kern="1200" noProof="0" dirty="0" err="1">
                          <a:solidFill>
                            <a:schemeClr val="accent1"/>
                          </a:solidFill>
                          <a:effectLst/>
                          <a:latin typeface="+mn-lt"/>
                        </a:rPr>
                        <a:t>WallPaper</a:t>
                      </a:r>
                      <a:r>
                        <a:rPr lang="en-US" sz="950" b="0" kern="1200" noProof="0" dirty="0">
                          <a:solidFill>
                            <a:schemeClr val="accent1"/>
                          </a:solidFill>
                          <a:effectLst/>
                          <a:latin typeface="+mn-lt"/>
                        </a:rPr>
                        <a:t> TV W6 series (2026), </a:t>
                      </a:r>
                      <a:r>
                        <a:rPr lang="en-US" sz="950" b="0" kern="1200" noProof="0" dirty="0">
                          <a:solidFill>
                            <a:schemeClr val="tx1"/>
                          </a:solidFill>
                          <a:effectLst/>
                          <a:latin typeface="+mn-lt"/>
                        </a:rPr>
                        <a:t>165Hz with Zero Connect Box</a:t>
                      </a:r>
                    </a:p>
                    <a:p>
                      <a:pPr marL="144000" indent="-144000">
                        <a:buFont typeface="Arial" panose="020B0604020202020204" pitchFamily="34" charset="0"/>
                        <a:buChar char="•"/>
                      </a:pPr>
                      <a:r>
                        <a:rPr lang="en-US" sz="950" b="0" kern="1200" noProof="0" dirty="0">
                          <a:solidFill>
                            <a:schemeClr val="accent1"/>
                          </a:solidFill>
                          <a:effectLst/>
                          <a:latin typeface="+mn-lt"/>
                        </a:rPr>
                        <a:t>Micro RGB evo TV (75″/86″/100″) (2026)</a:t>
                      </a:r>
                    </a:p>
                  </a:txBody>
                  <a:tcPr marL="36000" marR="36000" marT="36000" marB="36000"/>
                </a:tc>
                <a:tc>
                  <a:txBody>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0" kern="1200" noProof="0" dirty="0" err="1">
                          <a:solidFill>
                            <a:schemeClr val="tx1"/>
                          </a:solidFill>
                          <a:effectLst/>
                          <a:latin typeface="+mn-lt"/>
                        </a:rPr>
                        <a:t>TriChroma</a:t>
                      </a:r>
                      <a:r>
                        <a:rPr lang="en-US" sz="950" b="0" kern="1200" noProof="0" dirty="0">
                          <a:solidFill>
                            <a:schemeClr val="tx1"/>
                          </a:solidFill>
                          <a:effectLst/>
                          <a:latin typeface="+mn-lt"/>
                        </a:rPr>
                        <a:t> mini LED TV (RGB mini LED TV) 116″ 116UX (2025) </a:t>
                      </a:r>
                    </a:p>
                    <a:p>
                      <a:pPr marL="144000" indent="-144000">
                        <a:buFont typeface="Arial" panose="020B0604020202020204" pitchFamily="34" charset="0"/>
                        <a:buChar char="•"/>
                      </a:pPr>
                      <a:r>
                        <a:rPr lang="en-US" sz="950" b="0" kern="1200" noProof="0" dirty="0">
                          <a:solidFill>
                            <a:schemeClr val="tx1"/>
                          </a:solidFill>
                          <a:effectLst/>
                          <a:latin typeface="+mn-lt"/>
                        </a:rPr>
                        <a:t>U8 with 165Hz/U7/U6 series TV (2025)</a:t>
                      </a:r>
                    </a:p>
                    <a:p>
                      <a:pPr marL="144000" indent="-144000">
                        <a:buFont typeface="Arial" panose="020B0604020202020204" pitchFamily="34" charset="0"/>
                        <a:buChar char="•"/>
                      </a:pPr>
                      <a:r>
                        <a:rPr lang="en-US" sz="950" b="0" kern="1200" noProof="0" dirty="0">
                          <a:solidFill>
                            <a:schemeClr val="accent1"/>
                          </a:solidFill>
                          <a:effectLst/>
                          <a:latin typeface="+mn-lt"/>
                        </a:rPr>
                        <a:t>RGB mini LED evo TV (116UXS, 2026)</a:t>
                      </a:r>
                    </a:p>
                    <a:p>
                      <a:pPr marL="144000" indent="-144000">
                        <a:buFont typeface="Arial" panose="020B0604020202020204" pitchFamily="34" charset="0"/>
                        <a:buChar char="•"/>
                      </a:pPr>
                      <a:r>
                        <a:rPr lang="en-US" sz="950" b="0" kern="1200" noProof="0" dirty="0">
                          <a:solidFill>
                            <a:schemeClr val="accent1"/>
                          </a:solidFill>
                          <a:effectLst/>
                          <a:latin typeface="+mn-lt"/>
                        </a:rPr>
                        <a:t>RGB mini LED TV (UR8 &amp; UR9 series) (55~100″, 2026)</a:t>
                      </a:r>
                    </a:p>
                    <a:p>
                      <a:pPr marL="144000" indent="-144000">
                        <a:buFont typeface="Arial" panose="020B0604020202020204" pitchFamily="34" charset="0"/>
                        <a:buNone/>
                      </a:pPr>
                      <a:r>
                        <a:rPr lang="en-US" sz="950" b="0" kern="1200" noProof="0" dirty="0">
                          <a:solidFill>
                            <a:schemeClr val="tx1"/>
                          </a:solidFill>
                          <a:effectLst/>
                          <a:latin typeface="+mn-lt"/>
                        </a:rPr>
                        <a:t> </a:t>
                      </a:r>
                      <a:endParaRPr lang="en-US" sz="950" b="0" kern="1200" noProof="0" dirty="0">
                        <a:solidFill>
                          <a:schemeClr val="tx1"/>
                        </a:solidFill>
                        <a:effectLst/>
                        <a:latin typeface="+mn-lt"/>
                        <a:ea typeface="+mn-ea"/>
                        <a:cs typeface="+mn-cs"/>
                      </a:endParaRPr>
                    </a:p>
                  </a:txBody>
                  <a:tcPr marL="36000" marR="36000" marT="36000" marB="36000"/>
                </a:tc>
                <a:tc>
                  <a:txBody>
                    <a:bodyPr/>
                    <a:lstStyle/>
                    <a:p>
                      <a:pPr marL="144000" indent="-144000">
                        <a:buFont typeface="Arial" panose="020B0604020202020204" pitchFamily="34" charset="0"/>
                        <a:buChar char="•"/>
                      </a:pPr>
                      <a:r>
                        <a:rPr lang="en-US" sz="950" b="0" kern="1200" noProof="0" dirty="0">
                          <a:solidFill>
                            <a:schemeClr val="tx1"/>
                          </a:solidFill>
                          <a:effectLst/>
                          <a:latin typeface="+mn-lt"/>
                        </a:rPr>
                        <a:t>QM6K/QM7K TV Model (2025)</a:t>
                      </a:r>
                    </a:p>
                    <a:p>
                      <a:pPr marL="144000" indent="-144000">
                        <a:buFont typeface="Arial" panose="020B0604020202020204" pitchFamily="34" charset="0"/>
                        <a:buChar char="•"/>
                      </a:pPr>
                      <a:r>
                        <a:rPr lang="en-US" sz="950" b="0" kern="1200" noProof="0" dirty="0">
                          <a:solidFill>
                            <a:schemeClr val="tx1"/>
                          </a:solidFill>
                          <a:effectLst/>
                          <a:latin typeface="+mn-lt"/>
                        </a:rPr>
                        <a:t>QD mini LED TV (C9K/C8K X11K) (IFA 2025)</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0" kern="1200" noProof="0" dirty="0">
                          <a:solidFill>
                            <a:schemeClr val="accent1"/>
                          </a:solidFill>
                          <a:effectLst/>
                          <a:latin typeface="+mn-lt"/>
                        </a:rPr>
                        <a:t>SQD mini LED TV(75″/85″/98″) X11L and X955 Max (115″) (2026)</a:t>
                      </a:r>
                    </a:p>
                    <a:p>
                      <a:pPr marL="144000" indent="-144000">
                        <a:buFont typeface="Arial" panose="020B0604020202020204" pitchFamily="34" charset="0"/>
                        <a:buNone/>
                      </a:pPr>
                      <a:endParaRPr lang="en-US" sz="950" b="0" kern="1200" noProof="0" dirty="0">
                        <a:solidFill>
                          <a:schemeClr val="tx1"/>
                        </a:solidFill>
                        <a:effectLst/>
                        <a:latin typeface="+mn-lt"/>
                        <a:ea typeface="+mn-ea"/>
                        <a:cs typeface="+mn-cs"/>
                      </a:endParaRPr>
                    </a:p>
                  </a:txBody>
                  <a:tcPr marL="36000" marR="36000" marT="36000" marB="36000"/>
                </a:tc>
                <a:extLst>
                  <a:ext uri="{0D108BD9-81ED-4DB2-BD59-A6C34878D82A}">
                    <a16:rowId xmlns:a16="http://schemas.microsoft.com/office/drawing/2014/main" val="1073227499"/>
                  </a:ext>
                </a:extLst>
              </a:tr>
              <a:tr h="189263">
                <a:tc>
                  <a:txBody>
                    <a:bodyPr/>
                    <a:lstStyle/>
                    <a:p>
                      <a:pPr marL="0" algn="l" defTabSz="914400" rtl="0" eaLnBrk="1" latinLnBrk="0" hangingPunct="1"/>
                      <a:r>
                        <a:rPr lang="en-US" sz="950" b="1" kern="1200" noProof="0" dirty="0">
                          <a:solidFill>
                            <a:schemeClr val="tx1"/>
                          </a:solidFill>
                          <a:effectLst/>
                          <a:latin typeface="+mn-lt"/>
                        </a:rPr>
                        <a:t>TV SoC</a:t>
                      </a:r>
                      <a:endParaRPr lang="en-US" sz="950" b="1" kern="1200" noProof="0" dirty="0">
                        <a:solidFill>
                          <a:schemeClr val="tx1"/>
                        </a:solidFill>
                        <a:effectLst/>
                        <a:latin typeface="+mn-lt"/>
                        <a:ea typeface="+mn-ea"/>
                        <a:cs typeface="+mn-cs"/>
                      </a:endParaRPr>
                    </a:p>
                  </a:txBody>
                  <a:tcPr marL="36000" marR="36000" marT="36000" marB="36000"/>
                </a:tc>
                <a:tc>
                  <a:txBody>
                    <a:bodyPr/>
                    <a:lstStyle/>
                    <a:p>
                      <a:r>
                        <a:rPr lang="en-US" sz="950" b="0" kern="1200" noProof="0" dirty="0">
                          <a:solidFill>
                            <a:schemeClr val="tx1"/>
                          </a:solidFill>
                          <a:effectLst/>
                          <a:latin typeface="+mn-lt"/>
                        </a:rPr>
                        <a:t>In-house (Samsung LSI)</a:t>
                      </a:r>
                      <a:endParaRPr lang="en-US" sz="950" b="0" kern="1200" noProof="0" dirty="0">
                        <a:solidFill>
                          <a:schemeClr val="tx1"/>
                        </a:solidFill>
                        <a:effectLst/>
                        <a:latin typeface="+mn-lt"/>
                        <a:ea typeface="+mn-ea"/>
                        <a:cs typeface="+mn-cs"/>
                      </a:endParaRPr>
                    </a:p>
                  </a:txBody>
                  <a:tcPr marL="36000" marR="36000" marT="36000" marB="36000"/>
                </a:tc>
                <a:tc>
                  <a:txBody>
                    <a:bodyPr/>
                    <a:lstStyle/>
                    <a:p>
                      <a:r>
                        <a:rPr lang="en-US" sz="950" b="0" kern="1200" noProof="0" dirty="0">
                          <a:solidFill>
                            <a:schemeClr val="tx1"/>
                          </a:solidFill>
                          <a:effectLst/>
                          <a:latin typeface="+mn-lt"/>
                        </a:rPr>
                        <a:t>In-house (LG in-house)</a:t>
                      </a:r>
                      <a:endParaRPr lang="en-US" sz="950" b="0" kern="1200" noProof="0" dirty="0">
                        <a:solidFill>
                          <a:schemeClr val="tx1"/>
                        </a:solidFill>
                        <a:effectLst/>
                        <a:latin typeface="+mn-lt"/>
                        <a:ea typeface="+mn-ea"/>
                        <a:cs typeface="+mn-cs"/>
                      </a:endParaRPr>
                    </a:p>
                  </a:txBody>
                  <a:tcPr marL="36000" marR="36000" marT="36000" marB="36000"/>
                </a:tc>
                <a:tc>
                  <a:txBody>
                    <a:bodyPr/>
                    <a:lstStyle/>
                    <a:p>
                      <a:r>
                        <a:rPr lang="en-US" sz="950" b="0" kern="1200" noProof="0" dirty="0">
                          <a:solidFill>
                            <a:schemeClr val="tx1"/>
                          </a:solidFill>
                          <a:effectLst/>
                          <a:latin typeface="+mn-lt"/>
                        </a:rPr>
                        <a:t>MediaTek</a:t>
                      </a:r>
                      <a:endParaRPr lang="en-US" sz="950" b="0" kern="1200" noProof="0" dirty="0">
                        <a:solidFill>
                          <a:schemeClr val="tx1"/>
                        </a:solidFill>
                        <a:effectLst/>
                        <a:latin typeface="+mn-lt"/>
                        <a:ea typeface="+mn-ea"/>
                        <a:cs typeface="+mn-cs"/>
                      </a:endParaRPr>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50" b="0" kern="1200" noProof="0" dirty="0">
                          <a:solidFill>
                            <a:schemeClr val="tx1"/>
                          </a:solidFill>
                          <a:effectLst/>
                          <a:latin typeface="+mn-lt"/>
                        </a:rPr>
                        <a:t>MediaTek </a:t>
                      </a:r>
                      <a:r>
                        <a:rPr lang="en-US" sz="950" b="0" kern="1200" noProof="0" dirty="0">
                          <a:solidFill>
                            <a:schemeClr val="accent1"/>
                          </a:solidFill>
                          <a:effectLst/>
                          <a:latin typeface="+mn-lt"/>
                        </a:rPr>
                        <a:t>(MTK9655+)</a:t>
                      </a:r>
                      <a:endParaRPr lang="en-US" sz="950" b="0" kern="1200" noProof="0" dirty="0">
                        <a:solidFill>
                          <a:schemeClr val="accent1"/>
                        </a:solidFill>
                        <a:effectLst/>
                        <a:latin typeface="+mn-lt"/>
                        <a:ea typeface="+mn-ea"/>
                        <a:cs typeface="+mn-cs"/>
                      </a:endParaRPr>
                    </a:p>
                  </a:txBody>
                  <a:tcPr marL="36000" marR="36000" marT="36000" marB="36000"/>
                </a:tc>
                <a:extLst>
                  <a:ext uri="{0D108BD9-81ED-4DB2-BD59-A6C34878D82A}">
                    <a16:rowId xmlns:a16="http://schemas.microsoft.com/office/drawing/2014/main" val="1311221345"/>
                  </a:ext>
                </a:extLst>
              </a:tr>
              <a:tr h="960487">
                <a:tc>
                  <a:txBody>
                    <a:bodyPr/>
                    <a:lstStyle/>
                    <a:p>
                      <a:pPr marL="0" algn="l" defTabSz="914400" rtl="0" eaLnBrk="1" latinLnBrk="0" hangingPunct="1"/>
                      <a:r>
                        <a:rPr lang="en-US" sz="950" b="1" kern="1200" noProof="0" dirty="0">
                          <a:solidFill>
                            <a:schemeClr val="tx1"/>
                          </a:solidFill>
                          <a:effectLst/>
                          <a:latin typeface="+mn-lt"/>
                        </a:rPr>
                        <a:t>AIPQ processor</a:t>
                      </a:r>
                      <a:endParaRPr lang="en-US" sz="950" b="1" kern="1200" noProof="0" dirty="0">
                        <a:solidFill>
                          <a:schemeClr val="tx1"/>
                        </a:solidFill>
                        <a:effectLst/>
                        <a:latin typeface="+mn-lt"/>
                        <a:ea typeface="+mn-ea"/>
                        <a:cs typeface="+mn-cs"/>
                      </a:endParaRPr>
                    </a:p>
                  </a:txBody>
                  <a:tcPr marL="36000" marR="36000" marT="36000" marB="36000"/>
                </a:tc>
                <a:tc>
                  <a:txBody>
                    <a:bodyPr/>
                    <a:lstStyle/>
                    <a:p>
                      <a:pPr marL="144000" indent="-144000">
                        <a:buFont typeface="Arial" panose="020B0604020202020204" pitchFamily="34" charset="0"/>
                        <a:buChar char="•"/>
                      </a:pPr>
                      <a:r>
                        <a:rPr lang="en-US" sz="950" b="0" kern="1200" noProof="0" dirty="0">
                          <a:solidFill>
                            <a:schemeClr val="tx1"/>
                          </a:solidFill>
                          <a:effectLst/>
                          <a:latin typeface="+mn-lt"/>
                        </a:rPr>
                        <a:t>NQ8 AI 3rd Gen processor (NPU, 2× faster than the previous processor) (2025~)</a:t>
                      </a:r>
                    </a:p>
                    <a:p>
                      <a:pPr marL="144000" indent="-144000">
                        <a:buFont typeface="Arial" panose="020B0604020202020204" pitchFamily="34" charset="0"/>
                        <a:buChar char="•"/>
                      </a:pPr>
                      <a:r>
                        <a:rPr lang="en-US" sz="950" b="0" kern="1200" noProof="0" dirty="0">
                          <a:solidFill>
                            <a:schemeClr val="tx1"/>
                          </a:solidFill>
                          <a:effectLst/>
                          <a:latin typeface="+mn-lt"/>
                        </a:rPr>
                        <a:t>NQ4 AI Gen3 processor for OLED TV (2025~)</a:t>
                      </a:r>
                    </a:p>
                    <a:p>
                      <a:pPr marL="144000" indent="-144000">
                        <a:buFont typeface="Arial" panose="020B0604020202020204" pitchFamily="34" charset="0"/>
                        <a:buChar char="•"/>
                      </a:pPr>
                      <a:r>
                        <a:rPr lang="en-US" sz="950" b="0" kern="1200" noProof="0" dirty="0">
                          <a:solidFill>
                            <a:schemeClr val="tx1"/>
                          </a:solidFill>
                          <a:effectLst/>
                          <a:latin typeface="+mn-lt"/>
                        </a:rPr>
                        <a:t>Samsung Vision AI (CES 2025)</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0" noProof="0" dirty="0">
                          <a:latin typeface="+mn-lt"/>
                        </a:rPr>
                        <a:t>Samsung Vision AI Companion (IFA 2025)</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0" noProof="0" dirty="0">
                          <a:solidFill>
                            <a:schemeClr val="accent1"/>
                          </a:solidFill>
                          <a:latin typeface="+mn-lt"/>
                        </a:rPr>
                        <a:t>Samsung Vision AI Companion &amp; Entertainment Companion  (CES 2026)</a:t>
                      </a:r>
                    </a:p>
                  </a:txBody>
                  <a:tcPr marL="36000" marR="36000" marT="36000" marB="36000"/>
                </a:tc>
                <a:tc>
                  <a:txBody>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0" kern="1200" noProof="0" dirty="0">
                          <a:solidFill>
                            <a:schemeClr val="tx1"/>
                          </a:solidFill>
                          <a:effectLst/>
                          <a:latin typeface="+mn-lt"/>
                        </a:rPr>
                        <a:t>Alpha α11 AI processor (Gen 2, 2025)</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0" kern="1200" noProof="0" dirty="0">
                          <a:solidFill>
                            <a:schemeClr val="accent1"/>
                          </a:solidFill>
                          <a:effectLst/>
                          <a:latin typeface="+mn-lt"/>
                        </a:rPr>
                        <a:t>Alpha α11 AI processor (Gen 3, 2026)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50" b="0" kern="1200" noProof="0" dirty="0">
                          <a:solidFill>
                            <a:schemeClr val="tx1"/>
                          </a:solidFill>
                          <a:effectLst/>
                          <a:latin typeface="+mn-lt"/>
                        </a:rPr>
                        <a:t>Compared with previous year of OLED evo models </a:t>
                      </a:r>
                      <a:r>
                        <a:rPr lang="en-US" sz="950" b="0" kern="1200" noProof="0" dirty="0">
                          <a:solidFill>
                            <a:schemeClr val="accent1"/>
                          </a:solidFill>
                          <a:effectLst/>
                          <a:latin typeface="+mn-lt"/>
                        </a:rPr>
                        <a:t>(α9 AI processor Gen 8, Up to 5.6× NPU faster AI) (dual AI engines in micro RGB)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50" b="0" kern="1200" noProof="0" dirty="0">
                        <a:solidFill>
                          <a:schemeClr val="tx1"/>
                        </a:solidFill>
                        <a:effectLst/>
                        <a:latin typeface="+mn-lt"/>
                      </a:endParaRPr>
                    </a:p>
                  </a:txBody>
                  <a:tcPr marL="36000" marR="36000" marT="36000" marB="36000"/>
                </a:tc>
                <a:tc>
                  <a:txBody>
                    <a:bodyPr/>
                    <a:lstStyle/>
                    <a:p>
                      <a:pPr marL="144000" indent="-144000">
                        <a:buFont typeface="Arial" panose="020B0604020202020204" pitchFamily="34" charset="0"/>
                        <a:buChar char="•"/>
                      </a:pPr>
                      <a:r>
                        <a:rPr lang="en-US" sz="950" b="0" kern="1200" noProof="0" dirty="0">
                          <a:solidFill>
                            <a:schemeClr val="tx1"/>
                          </a:solidFill>
                          <a:effectLst/>
                          <a:latin typeface="+mn-lt"/>
                        </a:rPr>
                        <a:t>AI image processor</a:t>
                      </a:r>
                    </a:p>
                    <a:p>
                      <a:r>
                        <a:rPr lang="en-US" sz="950" b="0" kern="1200" noProof="0" dirty="0">
                          <a:solidFill>
                            <a:schemeClr val="tx1"/>
                          </a:solidFill>
                          <a:effectLst/>
                          <a:latin typeface="+mn-lt"/>
                        </a:rPr>
                        <a:t>(Hi-View AI Engine X) </a:t>
                      </a:r>
                    </a:p>
                    <a:p>
                      <a:r>
                        <a:rPr lang="en-US" sz="950" b="0" kern="1200" noProof="0" dirty="0">
                          <a:solidFill>
                            <a:schemeClr val="tx1"/>
                          </a:solidFill>
                          <a:effectLst/>
                          <a:latin typeface="+mn-lt"/>
                        </a:rPr>
                        <a:t>(2025—performance +40%) </a:t>
                      </a:r>
                    </a:p>
                    <a:p>
                      <a:pPr marL="144000" indent="-144000">
                        <a:buFont typeface="Arial" panose="020B0604020202020204" pitchFamily="34" charset="0"/>
                        <a:buChar char="•"/>
                      </a:pPr>
                      <a:r>
                        <a:rPr lang="en-US" sz="950" b="0" kern="1200" noProof="0" dirty="0">
                          <a:solidFill>
                            <a:schemeClr val="tx1"/>
                          </a:solidFill>
                          <a:effectLst/>
                          <a:latin typeface="+mn-lt"/>
                        </a:rPr>
                        <a:t>AI Image processor (PQ)</a:t>
                      </a:r>
                    </a:p>
                    <a:p>
                      <a:r>
                        <a:rPr lang="en-US" sz="950" b="0" kern="1200" noProof="0" dirty="0">
                          <a:solidFill>
                            <a:schemeClr val="accent1"/>
                          </a:solidFill>
                          <a:effectLst/>
                          <a:latin typeface="+mn-lt"/>
                        </a:rPr>
                        <a:t>(2026, Hi-View AI Engine RGB H7 ) </a:t>
                      </a:r>
                    </a:p>
                    <a:p>
                      <a:endParaRPr lang="en-US" sz="950" b="0" kern="1200" noProof="0" dirty="0">
                        <a:solidFill>
                          <a:schemeClr val="tx1"/>
                        </a:solidFill>
                        <a:effectLst/>
                        <a:latin typeface="+mn-lt"/>
                        <a:ea typeface="+mn-ea"/>
                        <a:cs typeface="+mn-cs"/>
                      </a:endParaRPr>
                    </a:p>
                  </a:txBody>
                  <a:tcPr marL="36000" marR="36000" marT="36000" marB="36000"/>
                </a:tc>
                <a:tc>
                  <a:txBody>
                    <a:bodyPr/>
                    <a:lstStyle/>
                    <a:p>
                      <a:pPr marL="144000" indent="-144000">
                        <a:buFont typeface="Arial" panose="020B0604020202020204" pitchFamily="34" charset="0"/>
                        <a:buChar char="•"/>
                      </a:pPr>
                      <a:r>
                        <a:rPr lang="en-US" sz="950" b="0" noProof="0" dirty="0">
                          <a:latin typeface="+mn-lt"/>
                        </a:rPr>
                        <a:t>AI PQ Ultra processor </a:t>
                      </a:r>
                      <a:r>
                        <a:rPr lang="en-US" sz="950" b="0" kern="1200" noProof="0" dirty="0">
                          <a:solidFill>
                            <a:schemeClr val="tx1"/>
                          </a:solidFill>
                          <a:effectLst/>
                          <a:latin typeface="+mn-lt"/>
                        </a:rPr>
                        <a:t>(AI picture quality) </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0" noProof="0" dirty="0">
                          <a:latin typeface="+mn-lt"/>
                        </a:rPr>
                        <a:t>AI PQ Pro processor (2025)</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0" noProof="0" dirty="0">
                          <a:solidFill>
                            <a:srgbClr val="003CB2"/>
                          </a:solidFill>
                          <a:latin typeface="+mn-lt"/>
                        </a:rPr>
                        <a:t>AI PQ Pro processor (2026)</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50" b="0" noProof="0" dirty="0">
                        <a:latin typeface="+mn-lt"/>
                      </a:endParaRPr>
                    </a:p>
                  </a:txBody>
                  <a:tcPr marL="36000" marR="36000" marT="36000" marB="36000"/>
                </a:tc>
                <a:extLst>
                  <a:ext uri="{0D108BD9-81ED-4DB2-BD59-A6C34878D82A}">
                    <a16:rowId xmlns:a16="http://schemas.microsoft.com/office/drawing/2014/main" val="206064765"/>
                  </a:ext>
                </a:extLst>
              </a:tr>
              <a:tr h="1474636">
                <a:tc>
                  <a:txBody>
                    <a:bodyPr/>
                    <a:lstStyle/>
                    <a:p>
                      <a:pPr marL="0" algn="l" defTabSz="914400" rtl="0" eaLnBrk="1" latinLnBrk="0" hangingPunct="1"/>
                      <a:r>
                        <a:rPr lang="en-US" sz="950" b="1" kern="1200" noProof="0" dirty="0">
                          <a:solidFill>
                            <a:schemeClr val="tx1"/>
                          </a:solidFill>
                          <a:effectLst/>
                          <a:latin typeface="+mn-lt"/>
                        </a:rPr>
                        <a:t>AI key features</a:t>
                      </a:r>
                      <a:endParaRPr lang="en-US" sz="950" b="1" kern="1200" noProof="0" dirty="0">
                        <a:solidFill>
                          <a:schemeClr val="tx1"/>
                        </a:solidFill>
                        <a:effectLst/>
                        <a:latin typeface="+mn-lt"/>
                        <a:ea typeface="+mn-ea"/>
                        <a:cs typeface="+mn-cs"/>
                      </a:endParaRPr>
                    </a:p>
                  </a:txBody>
                  <a:tcPr marL="36000" marR="36000" marT="36000" marB="36000"/>
                </a:tc>
                <a:tc>
                  <a:txBody>
                    <a:bodyPr/>
                    <a:lstStyle/>
                    <a:p>
                      <a:pPr marL="144000" indent="-144000">
                        <a:buFont typeface="Arial" panose="020B0604020202020204" pitchFamily="34" charset="0"/>
                        <a:buChar char="•"/>
                      </a:pPr>
                      <a:r>
                        <a:rPr lang="en-US" sz="950" b="0" kern="1200" noProof="0" dirty="0">
                          <a:solidFill>
                            <a:schemeClr val="tx1"/>
                          </a:solidFill>
                          <a:effectLst/>
                          <a:latin typeface="+mn-lt"/>
                        </a:rPr>
                        <a:t>Common TV issues with sporting content, such as ball distortion (Deep learning to apply the proper ball detection model)</a:t>
                      </a:r>
                    </a:p>
                    <a:p>
                      <a:pPr marL="144000" indent="-144000">
                        <a:buFont typeface="Arial" panose="020B0604020202020204" pitchFamily="34" charset="0"/>
                        <a:buChar char="•"/>
                      </a:pPr>
                      <a:r>
                        <a:rPr lang="en-US" sz="950" b="0" kern="1200" noProof="0" dirty="0">
                          <a:solidFill>
                            <a:schemeClr val="tx1"/>
                          </a:solidFill>
                          <a:effectLst/>
                          <a:latin typeface="+mn-lt"/>
                        </a:rPr>
                        <a:t>Q-Symphony function expand to Audio brands </a:t>
                      </a:r>
                      <a:r>
                        <a:rPr lang="en-US" sz="950" b="0" kern="1200" noProof="0" dirty="0">
                          <a:solidFill>
                            <a:srgbClr val="003CB2"/>
                          </a:solidFill>
                          <a:effectLst/>
                          <a:latin typeface="+mn-lt"/>
                        </a:rPr>
                        <a:t>(Harman/JBL 2026)</a:t>
                      </a:r>
                    </a:p>
                    <a:p>
                      <a:pPr marL="144000" indent="-144000">
                        <a:buFont typeface="Arial" panose="020B0604020202020204" pitchFamily="34" charset="0"/>
                        <a:buChar char="•"/>
                      </a:pPr>
                      <a:r>
                        <a:rPr lang="en-US" sz="950" b="0" noProof="0" dirty="0">
                          <a:latin typeface="+mn-lt"/>
                        </a:rPr>
                        <a:t>Separates voices from noises</a:t>
                      </a:r>
                    </a:p>
                    <a:p>
                      <a:pPr marL="144000" indent="-144000">
                        <a:buFont typeface="Arial" panose="020B0604020202020204" pitchFamily="34" charset="0"/>
                        <a:buChar char="•"/>
                      </a:pPr>
                      <a:r>
                        <a:rPr lang="en-US" sz="950" b="0" noProof="0" dirty="0">
                          <a:latin typeface="+mn-lt"/>
                        </a:rPr>
                        <a:t>Generative wallpaper</a:t>
                      </a:r>
                    </a:p>
                    <a:p>
                      <a:pPr marL="144000" indent="-144000">
                        <a:buFont typeface="Arial" panose="020B0604020202020204" pitchFamily="34" charset="0"/>
                        <a:buChar char="•"/>
                      </a:pPr>
                      <a:r>
                        <a:rPr lang="en-US" sz="950" b="0" kern="1200" noProof="0" dirty="0">
                          <a:solidFill>
                            <a:schemeClr val="tx1"/>
                          </a:solidFill>
                          <a:effectLst/>
                          <a:latin typeface="+mn-lt"/>
                        </a:rPr>
                        <a:t>Personal—Live Translate/Click to Search/Samsung Food (2025)</a:t>
                      </a:r>
                    </a:p>
                    <a:p>
                      <a:pPr marL="144000" indent="-144000">
                        <a:buFont typeface="Arial" panose="020B0604020202020204" pitchFamily="34" charset="0"/>
                        <a:buChar char="•"/>
                      </a:pPr>
                      <a:r>
                        <a:rPr lang="en-US" sz="950" b="0" kern="1200" noProof="0" dirty="0">
                          <a:solidFill>
                            <a:schemeClr val="accent1"/>
                          </a:solidFill>
                          <a:effectLst/>
                          <a:latin typeface="+mn-lt"/>
                          <a:ea typeface="+mn-ea"/>
                          <a:cs typeface="+mn-cs"/>
                        </a:rPr>
                        <a:t>Sync to smart home devices, “</a:t>
                      </a:r>
                      <a:r>
                        <a:rPr lang="en-US" sz="950" b="0" kern="1200" noProof="0" dirty="0">
                          <a:solidFill>
                            <a:schemeClr val="accent1"/>
                          </a:solidFill>
                          <a:effectLst/>
                          <a:latin typeface="+mn-lt"/>
                        </a:rPr>
                        <a:t>Samsung Food” recipe sent to oven or smart display in kitchen (2026)</a:t>
                      </a:r>
                    </a:p>
                  </a:txBody>
                  <a:tcPr marL="36000" marR="36000" marT="36000" marB="36000"/>
                </a:tc>
                <a:tc>
                  <a:txBody>
                    <a:bodyPr/>
                    <a:lstStyle/>
                    <a:p>
                      <a:pPr marL="144000" indent="-144000">
                        <a:buFont typeface="Arial" panose="020B0604020202020204" pitchFamily="34" charset="0"/>
                        <a:buChar char="•"/>
                      </a:pPr>
                      <a:r>
                        <a:rPr lang="en-US" sz="950" b="0" kern="1200" noProof="0" dirty="0">
                          <a:solidFill>
                            <a:schemeClr val="tx1"/>
                          </a:solidFill>
                          <a:effectLst/>
                          <a:latin typeface="+mn-lt"/>
                        </a:rPr>
                        <a:t>Dynamic Tone Mapping Pro</a:t>
                      </a:r>
                    </a:p>
                    <a:p>
                      <a:pPr marL="144000" indent="-144000">
                        <a:buFont typeface="Arial" panose="020B0604020202020204" pitchFamily="34" charset="0"/>
                        <a:buChar char="•"/>
                      </a:pPr>
                      <a:r>
                        <a:rPr lang="en-US" sz="950" b="0" kern="1200" noProof="0" dirty="0">
                          <a:solidFill>
                            <a:schemeClr val="tx1"/>
                          </a:solidFill>
                          <a:effectLst/>
                          <a:latin typeface="+mn-lt"/>
                        </a:rPr>
                        <a:t>AI Picture Pro</a:t>
                      </a:r>
                    </a:p>
                    <a:p>
                      <a:pPr marL="144000" indent="-144000">
                        <a:buFont typeface="Arial" panose="020B0604020202020204" pitchFamily="34" charset="0"/>
                        <a:buChar char="•"/>
                      </a:pPr>
                      <a:r>
                        <a:rPr lang="en-US" sz="950" b="0" kern="1200" noProof="0" dirty="0">
                          <a:solidFill>
                            <a:schemeClr val="tx1"/>
                          </a:solidFill>
                          <a:effectLst/>
                          <a:latin typeface="+mn-lt"/>
                        </a:rPr>
                        <a:t>AI Sound Pro</a:t>
                      </a:r>
                    </a:p>
                    <a:p>
                      <a:pPr marL="144000" indent="-144000">
                        <a:buFont typeface="Arial" panose="020B0604020202020204" pitchFamily="34" charset="0"/>
                        <a:buChar char="•"/>
                      </a:pPr>
                      <a:r>
                        <a:rPr lang="en-US" sz="950" b="0" noProof="0" dirty="0">
                          <a:solidFill>
                            <a:srgbClr val="111111"/>
                          </a:solidFill>
                          <a:effectLst/>
                          <a:latin typeface="+mn-lt"/>
                        </a:rPr>
                        <a:t>Microsoft Copilot to do personal voice search (2025)</a:t>
                      </a:r>
                    </a:p>
                    <a:p>
                      <a:pPr marL="144000" indent="-144000">
                        <a:buFont typeface="Arial" panose="020B0604020202020204" pitchFamily="34" charset="0"/>
                        <a:buChar char="•"/>
                      </a:pPr>
                      <a:r>
                        <a:rPr lang="en-US" sz="950" b="0" kern="1200" noProof="0" dirty="0">
                          <a:solidFill>
                            <a:schemeClr val="tx1"/>
                          </a:solidFill>
                          <a:effectLst/>
                          <a:latin typeface="+mn-lt"/>
                        </a:rPr>
                        <a:t>Affectionate Intelligence (2H24 &amp; 2025)</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0" kern="1200" noProof="0" dirty="0">
                          <a:solidFill>
                            <a:srgbClr val="002244"/>
                          </a:solidFill>
                          <a:effectLst/>
                          <a:latin typeface="+mn-lt"/>
                        </a:rPr>
                        <a:t>Personal—AI Concierge/AI Chat robot(2025)</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0" kern="1200" noProof="0" dirty="0">
                          <a:solidFill>
                            <a:schemeClr val="accent1"/>
                          </a:solidFill>
                          <a:effectLst/>
                          <a:latin typeface="+mn-lt"/>
                          <a:ea typeface="+mn-ea"/>
                          <a:cs typeface="+mn-cs"/>
                        </a:rPr>
                        <a:t>From “Affectionate Intelligence “ to “AI in Action” (2026)</a:t>
                      </a:r>
                    </a:p>
                  </a:txBody>
                  <a:tcPr marL="36000" marR="36000" marT="36000" marB="36000"/>
                </a:tc>
                <a:tc>
                  <a:txBody>
                    <a:bodyPr/>
                    <a:lstStyle/>
                    <a:p>
                      <a:pPr marL="144000" indent="-144000">
                        <a:buFont typeface="Arial" panose="020B0604020202020204" pitchFamily="34" charset="0"/>
                        <a:buChar char="•"/>
                      </a:pPr>
                      <a:r>
                        <a:rPr lang="en-US" sz="950" b="0" kern="1200" noProof="0" dirty="0">
                          <a:solidFill>
                            <a:schemeClr val="tx1"/>
                          </a:solidFill>
                          <a:effectLst/>
                          <a:latin typeface="+mn-lt"/>
                        </a:rPr>
                        <a:t>AI picture quality: deep learning to enhance the viewing experience </a:t>
                      </a:r>
                    </a:p>
                    <a:p>
                      <a:pPr marL="144000" indent="-144000">
                        <a:buFont typeface="Arial" panose="020B0604020202020204" pitchFamily="34" charset="0"/>
                        <a:buChar char="•"/>
                      </a:pPr>
                      <a:r>
                        <a:rPr lang="en-US" sz="950" b="0" kern="1200" noProof="0" dirty="0">
                          <a:solidFill>
                            <a:schemeClr val="tx1"/>
                          </a:solidFill>
                          <a:effectLst/>
                          <a:latin typeface="+mn-lt"/>
                        </a:rPr>
                        <a:t>Local tone mapping optimization</a:t>
                      </a:r>
                    </a:p>
                    <a:p>
                      <a:pPr marL="144000" indent="-144000">
                        <a:buFont typeface="Arial" panose="020B0604020202020204" pitchFamily="34" charset="0"/>
                        <a:buChar char="•"/>
                      </a:pPr>
                      <a:r>
                        <a:rPr lang="en-US" sz="950" b="0" kern="1200" noProof="0" dirty="0">
                          <a:solidFill>
                            <a:schemeClr val="tx1"/>
                          </a:solidFill>
                          <a:effectLst/>
                          <a:latin typeface="+mn-lt"/>
                        </a:rPr>
                        <a:t>RGB Local Dimming PQ Chip (2025) </a:t>
                      </a:r>
                    </a:p>
                    <a:p>
                      <a:pPr marL="144000" indent="-144000">
                        <a:buFont typeface="Arial" panose="020B0604020202020204" pitchFamily="34" charset="0"/>
                        <a:buChar char="•"/>
                      </a:pPr>
                      <a:r>
                        <a:rPr lang="en-US" sz="950" b="0" kern="1200" noProof="0" dirty="0">
                          <a:solidFill>
                            <a:schemeClr val="tx1"/>
                          </a:solidFill>
                          <a:effectLst/>
                          <a:latin typeface="+mn-lt"/>
                        </a:rPr>
                        <a:t>Real-time optimizations for picture and sound quality (2025)</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0" kern="1200" noProof="0" dirty="0">
                          <a:solidFill>
                            <a:srgbClr val="003CB2"/>
                          </a:solidFill>
                          <a:effectLst/>
                          <a:latin typeface="+mn-lt"/>
                        </a:rPr>
                        <a:t>RGB Local Dimming PQ Chip with new four colors (2026) </a:t>
                      </a:r>
                    </a:p>
                  </a:txBody>
                  <a:tcPr marL="36000" marR="36000" marT="36000" marB="36000"/>
                </a:tc>
                <a:tc>
                  <a:txBody>
                    <a:bodyPr/>
                    <a:lstStyle/>
                    <a:p>
                      <a:pPr marL="144000" indent="-144000">
                        <a:buFont typeface="Arial" panose="020B0604020202020204" pitchFamily="34" charset="0"/>
                        <a:buChar char="•"/>
                      </a:pPr>
                      <a:r>
                        <a:rPr lang="en-US" sz="950" b="0" kern="1200" noProof="0" dirty="0">
                          <a:solidFill>
                            <a:schemeClr val="tx1"/>
                          </a:solidFill>
                          <a:effectLst/>
                          <a:latin typeface="+mn-lt"/>
                        </a:rPr>
                        <a:t>AI to control local dimming zones</a:t>
                      </a:r>
                    </a:p>
                    <a:p>
                      <a:pPr marL="144000" indent="-144000">
                        <a:buFont typeface="Arial" panose="020B0604020202020204" pitchFamily="34" charset="0"/>
                        <a:buChar char="•"/>
                      </a:pPr>
                      <a:r>
                        <a:rPr lang="en-US" sz="950" b="0" kern="1200" noProof="0" dirty="0">
                          <a:solidFill>
                            <a:schemeClr val="tx1"/>
                          </a:solidFill>
                          <a:effectLst/>
                          <a:latin typeface="+mn-lt"/>
                        </a:rPr>
                        <a:t>AI picture quality: AI functions and multiple proprietary algorithms</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0" kern="1200" noProof="0" dirty="0">
                          <a:solidFill>
                            <a:schemeClr val="tx1"/>
                          </a:solidFill>
                          <a:effectLst/>
                          <a:latin typeface="+mn-lt"/>
                        </a:rPr>
                        <a:t>AI contrast, AI clarity, AI color, AI motion, and AI HDR</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0" kern="1200" noProof="0" dirty="0">
                          <a:solidFill>
                            <a:schemeClr val="accent1"/>
                          </a:solidFill>
                          <a:effectLst/>
                          <a:latin typeface="+mn-lt"/>
                          <a:ea typeface="+mn-ea"/>
                          <a:cs typeface="+mn-cs"/>
                        </a:rPr>
                        <a:t>Google Gemini TV (2025 Sep to 2026)</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50" b="0" kern="1200" noProof="0" dirty="0">
                        <a:solidFill>
                          <a:schemeClr val="tx1"/>
                        </a:solidFill>
                        <a:effectLst/>
                        <a:latin typeface="+mn-lt"/>
                        <a:ea typeface="+mn-ea"/>
                        <a:cs typeface="+mn-cs"/>
                      </a:endParaRPr>
                    </a:p>
                  </a:txBody>
                  <a:tcPr marL="36000" marR="36000" marT="36000" marB="36000"/>
                </a:tc>
                <a:extLst>
                  <a:ext uri="{0D108BD9-81ED-4DB2-BD59-A6C34878D82A}">
                    <a16:rowId xmlns:a16="http://schemas.microsoft.com/office/drawing/2014/main" val="1042902915"/>
                  </a:ext>
                </a:extLst>
              </a:tr>
              <a:tr h="277424">
                <a:tc>
                  <a:txBody>
                    <a:bodyPr/>
                    <a:lstStyle/>
                    <a:p>
                      <a:pPr marL="0" algn="l" defTabSz="914400" rtl="0" eaLnBrk="1" latinLnBrk="0" hangingPunct="1"/>
                      <a:r>
                        <a:rPr lang="en-US" sz="950" b="1" kern="1200" noProof="0" dirty="0">
                          <a:solidFill>
                            <a:schemeClr val="tx1"/>
                          </a:solidFill>
                          <a:effectLst/>
                          <a:latin typeface="+mn-lt"/>
                        </a:rPr>
                        <a:t>Processor foundry</a:t>
                      </a:r>
                      <a:endParaRPr lang="en-US" sz="950" b="1" kern="1200" noProof="0" dirty="0">
                        <a:solidFill>
                          <a:schemeClr val="tx1"/>
                        </a:solidFill>
                        <a:effectLst/>
                        <a:latin typeface="+mn-lt"/>
                        <a:ea typeface="+mn-ea"/>
                        <a:cs typeface="+mn-cs"/>
                      </a:endParaRPr>
                    </a:p>
                  </a:txBody>
                  <a:tcPr marL="36000" marR="36000" marT="36000" marB="36000"/>
                </a:tc>
                <a:tc>
                  <a:txBody>
                    <a:bodyPr/>
                    <a:lstStyle/>
                    <a:p>
                      <a:r>
                        <a:rPr lang="en-US" sz="950" b="0" kern="1200" noProof="0" dirty="0">
                          <a:solidFill>
                            <a:schemeClr val="tx1"/>
                          </a:solidFill>
                          <a:effectLst/>
                          <a:latin typeface="+mn-lt"/>
                        </a:rPr>
                        <a:t>Samsung Foundry</a:t>
                      </a:r>
                      <a:endParaRPr lang="en-US" sz="950" b="0" kern="1200" noProof="0" dirty="0">
                        <a:solidFill>
                          <a:schemeClr val="tx1"/>
                        </a:solidFill>
                        <a:effectLst/>
                        <a:latin typeface="+mn-lt"/>
                        <a:ea typeface="+mn-ea"/>
                        <a:cs typeface="+mn-cs"/>
                      </a:endParaRPr>
                    </a:p>
                  </a:txBody>
                  <a:tcPr marL="36000" marR="36000" marT="36000" marB="36000"/>
                </a:tc>
                <a:tc>
                  <a:txBody>
                    <a:bodyPr/>
                    <a:lstStyle/>
                    <a:p>
                      <a:r>
                        <a:rPr lang="en-US" sz="950" b="0" kern="1200" noProof="0" dirty="0">
                          <a:solidFill>
                            <a:schemeClr val="tx1"/>
                          </a:solidFill>
                          <a:effectLst/>
                          <a:latin typeface="+mn-lt"/>
                        </a:rPr>
                        <a:t>TSMC</a:t>
                      </a:r>
                      <a:endParaRPr lang="en-US" sz="950" b="0" kern="1200" noProof="0" dirty="0">
                        <a:solidFill>
                          <a:schemeClr val="tx1"/>
                        </a:solidFill>
                        <a:effectLst/>
                        <a:latin typeface="+mn-lt"/>
                        <a:ea typeface="+mn-ea"/>
                        <a:cs typeface="+mn-cs"/>
                      </a:endParaRPr>
                    </a:p>
                  </a:txBody>
                  <a:tcPr marL="36000" marR="36000" marT="36000" marB="36000"/>
                </a:tc>
                <a:tc>
                  <a:txBody>
                    <a:bodyPr/>
                    <a:lstStyle/>
                    <a:p>
                      <a:r>
                        <a:rPr lang="en-US" sz="950" b="0" kern="1200" noProof="0" dirty="0">
                          <a:solidFill>
                            <a:schemeClr val="tx1"/>
                          </a:solidFill>
                          <a:effectLst/>
                          <a:latin typeface="+mn-lt"/>
                        </a:rPr>
                        <a:t>TSMC</a:t>
                      </a:r>
                      <a:endParaRPr lang="en-US" sz="950" b="0" kern="1200" noProof="0" dirty="0">
                        <a:solidFill>
                          <a:schemeClr val="tx1"/>
                        </a:solidFill>
                        <a:effectLst/>
                        <a:latin typeface="+mn-lt"/>
                        <a:ea typeface="+mn-ea"/>
                        <a:cs typeface="+mn-cs"/>
                      </a:endParaRPr>
                    </a:p>
                  </a:txBody>
                  <a:tcPr marL="36000" marR="36000" marT="36000" marB="36000"/>
                </a:tc>
                <a:tc>
                  <a:txBody>
                    <a:bodyPr/>
                    <a:lstStyle/>
                    <a:p>
                      <a:r>
                        <a:rPr lang="en-US" sz="950" b="0" kern="1200" noProof="0" dirty="0">
                          <a:solidFill>
                            <a:schemeClr val="tx1"/>
                          </a:solidFill>
                          <a:effectLst/>
                          <a:latin typeface="+mn-lt"/>
                        </a:rPr>
                        <a:t>n/a</a:t>
                      </a:r>
                      <a:endParaRPr lang="en-US" sz="950" b="0" kern="1200" noProof="0" dirty="0">
                        <a:solidFill>
                          <a:schemeClr val="tx1"/>
                        </a:solidFill>
                        <a:effectLst/>
                        <a:latin typeface="+mn-lt"/>
                        <a:ea typeface="+mn-ea"/>
                        <a:cs typeface="+mn-cs"/>
                      </a:endParaRPr>
                    </a:p>
                  </a:txBody>
                  <a:tcPr marL="36000" marR="36000" marT="36000" marB="36000"/>
                </a:tc>
                <a:extLst>
                  <a:ext uri="{0D108BD9-81ED-4DB2-BD59-A6C34878D82A}">
                    <a16:rowId xmlns:a16="http://schemas.microsoft.com/office/drawing/2014/main" val="3431064836"/>
                  </a:ext>
                </a:extLst>
              </a:tr>
              <a:tr h="317801">
                <a:tc>
                  <a:txBody>
                    <a:bodyPr/>
                    <a:lstStyle/>
                    <a:p>
                      <a:pPr marL="0" algn="l" defTabSz="914400" rtl="0" eaLnBrk="1" latinLnBrk="0" hangingPunct="1"/>
                      <a:r>
                        <a:rPr lang="en-US" sz="950" b="1" kern="1200" noProof="0" dirty="0">
                          <a:solidFill>
                            <a:schemeClr val="tx1"/>
                          </a:solidFill>
                          <a:effectLst/>
                          <a:latin typeface="+mn-lt"/>
                        </a:rPr>
                        <a:t>Processor process node (nm)</a:t>
                      </a:r>
                      <a:endParaRPr lang="en-US" sz="950" b="1" kern="1200" noProof="0" dirty="0">
                        <a:solidFill>
                          <a:schemeClr val="tx1"/>
                        </a:solidFill>
                        <a:effectLst/>
                        <a:latin typeface="+mn-lt"/>
                        <a:ea typeface="+mn-ea"/>
                        <a:cs typeface="+mn-cs"/>
                      </a:endParaRPr>
                    </a:p>
                  </a:txBody>
                  <a:tcPr marL="36000" marR="36000" marT="36000" marB="36000"/>
                </a:tc>
                <a:tc>
                  <a:txBody>
                    <a:bodyPr/>
                    <a:lstStyle/>
                    <a:p>
                      <a:r>
                        <a:rPr lang="en-US" sz="950" b="0" kern="1200" noProof="0" dirty="0">
                          <a:solidFill>
                            <a:schemeClr val="tx1"/>
                          </a:solidFill>
                          <a:effectLst/>
                          <a:latin typeface="+mn-lt"/>
                        </a:rPr>
                        <a:t>7–8nm (8K TV model)</a:t>
                      </a:r>
                      <a:endParaRPr lang="en-US" sz="950" b="0" kern="1200" noProof="0" dirty="0">
                        <a:solidFill>
                          <a:schemeClr val="tx1"/>
                        </a:solidFill>
                        <a:effectLst/>
                        <a:latin typeface="+mn-lt"/>
                        <a:ea typeface="+mn-ea"/>
                        <a:cs typeface="+mn-cs"/>
                      </a:endParaRPr>
                    </a:p>
                  </a:txBody>
                  <a:tcPr marL="36000" marR="36000" marT="36000" marB="36000"/>
                </a:tc>
                <a:tc>
                  <a:txBody>
                    <a:bodyPr/>
                    <a:lstStyle/>
                    <a:p>
                      <a:r>
                        <a:rPr lang="en-US" sz="950" b="0" kern="1200" noProof="0" dirty="0">
                          <a:solidFill>
                            <a:schemeClr val="tx1"/>
                          </a:solidFill>
                          <a:effectLst/>
                          <a:latin typeface="+mn-lt"/>
                        </a:rPr>
                        <a:t>12nm</a:t>
                      </a:r>
                      <a:endParaRPr lang="en-US" sz="950" b="0" kern="1200" noProof="0" dirty="0">
                        <a:solidFill>
                          <a:schemeClr val="tx1"/>
                        </a:solidFill>
                        <a:effectLst/>
                        <a:latin typeface="+mn-lt"/>
                        <a:ea typeface="+mn-ea"/>
                        <a:cs typeface="+mn-cs"/>
                      </a:endParaRPr>
                    </a:p>
                  </a:txBody>
                  <a:tcPr marL="36000" marR="36000" marT="36000" marB="36000"/>
                </a:tc>
                <a:tc>
                  <a:txBody>
                    <a:bodyPr/>
                    <a:lstStyle/>
                    <a:p>
                      <a:r>
                        <a:rPr lang="en-US" sz="950" b="0" kern="1200" noProof="0" dirty="0">
                          <a:solidFill>
                            <a:schemeClr val="tx1"/>
                          </a:solidFill>
                          <a:effectLst/>
                          <a:latin typeface="+mn-lt"/>
                        </a:rPr>
                        <a:t>22nm</a:t>
                      </a:r>
                      <a:endParaRPr lang="en-US" sz="950" b="0" kern="1200" noProof="0" dirty="0">
                        <a:solidFill>
                          <a:schemeClr val="tx1"/>
                        </a:solidFill>
                        <a:effectLst/>
                        <a:latin typeface="+mn-lt"/>
                        <a:ea typeface="+mn-ea"/>
                        <a:cs typeface="+mn-cs"/>
                      </a:endParaRPr>
                    </a:p>
                  </a:txBody>
                  <a:tcPr marL="36000" marR="36000" marT="36000" marB="36000"/>
                </a:tc>
                <a:tc>
                  <a:txBody>
                    <a:bodyPr/>
                    <a:lstStyle/>
                    <a:p>
                      <a:r>
                        <a:rPr lang="en-US" sz="950" b="0" kern="1200" noProof="0" dirty="0">
                          <a:solidFill>
                            <a:schemeClr val="tx1"/>
                          </a:solidFill>
                          <a:effectLst/>
                          <a:latin typeface="+mn-lt"/>
                        </a:rPr>
                        <a:t>22nm</a:t>
                      </a:r>
                      <a:endParaRPr lang="en-US" sz="950" b="0" kern="1200" noProof="0" dirty="0">
                        <a:solidFill>
                          <a:schemeClr val="tx1"/>
                        </a:solidFill>
                        <a:effectLst/>
                        <a:latin typeface="+mn-lt"/>
                        <a:ea typeface="+mn-ea"/>
                        <a:cs typeface="+mn-cs"/>
                      </a:endParaRPr>
                    </a:p>
                  </a:txBody>
                  <a:tcPr marL="36000" marR="36000" marT="36000" marB="36000"/>
                </a:tc>
                <a:extLst>
                  <a:ext uri="{0D108BD9-81ED-4DB2-BD59-A6C34878D82A}">
                    <a16:rowId xmlns:a16="http://schemas.microsoft.com/office/drawing/2014/main" val="2497472094"/>
                  </a:ext>
                </a:extLst>
              </a:tr>
            </a:tbl>
          </a:graphicData>
        </a:graphic>
      </p:graphicFrame>
      <p:pic>
        <p:nvPicPr>
          <p:cNvPr id="9" name="圖片 8">
            <a:extLst>
              <a:ext uri="{FF2B5EF4-FFF2-40B4-BE49-F238E27FC236}">
                <a16:creationId xmlns:a16="http://schemas.microsoft.com/office/drawing/2014/main" id="{0A121744-3A91-4FDB-2D6C-AA2281AD72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4928" y="5610170"/>
            <a:ext cx="594965" cy="410732"/>
          </a:xfrm>
          <a:prstGeom prst="rect">
            <a:avLst/>
          </a:prstGeom>
        </p:spPr>
      </p:pic>
      <p:pic>
        <p:nvPicPr>
          <p:cNvPr id="15" name="圖片 14" descr="一張含有 螢幕擷取畫面, 電子藍, 馬若雷勒藍, 室內 的圖片&#10;&#10;自動產生的描述">
            <a:extLst>
              <a:ext uri="{FF2B5EF4-FFF2-40B4-BE49-F238E27FC236}">
                <a16:creationId xmlns:a16="http://schemas.microsoft.com/office/drawing/2014/main" id="{6A739E86-3B38-6C9C-BF34-79F2FD5477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57072" y="5584678"/>
            <a:ext cx="594965" cy="461717"/>
          </a:xfrm>
          <a:prstGeom prst="rect">
            <a:avLst/>
          </a:prstGeom>
        </p:spPr>
      </p:pic>
      <p:pic>
        <p:nvPicPr>
          <p:cNvPr id="6" name="Picture 5" descr="A computer chip on a computer board&#10;&#10;Description automatically generated">
            <a:extLst>
              <a:ext uri="{FF2B5EF4-FFF2-40B4-BE49-F238E27FC236}">
                <a16:creationId xmlns:a16="http://schemas.microsoft.com/office/drawing/2014/main" id="{F8873B29-3580-8F2D-9B61-AE11551B6A5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048283" y="5589630"/>
            <a:ext cx="630130" cy="426003"/>
          </a:xfrm>
          <a:prstGeom prst="rect">
            <a:avLst/>
          </a:prstGeom>
        </p:spPr>
      </p:pic>
      <p:sp>
        <p:nvSpPr>
          <p:cNvPr id="3" name="TextBox 18">
            <a:extLst>
              <a:ext uri="{FF2B5EF4-FFF2-40B4-BE49-F238E27FC236}">
                <a16:creationId xmlns:a16="http://schemas.microsoft.com/office/drawing/2014/main" id="{DCCD8BFA-A78E-2E5A-03E0-EB565CCCAEE3}"/>
              </a:ext>
            </a:extLst>
          </p:cNvPr>
          <p:cNvSpPr txBox="1"/>
          <p:nvPr/>
        </p:nvSpPr>
        <p:spPr>
          <a:xfrm>
            <a:off x="156994" y="6068974"/>
            <a:ext cx="2693530" cy="215444"/>
          </a:xfrm>
          <a:prstGeom prst="rect">
            <a:avLst/>
          </a:prstGeom>
          <a:noFill/>
        </p:spPr>
        <p:txBody>
          <a:bodyPr wrap="square" lIns="91440" tIns="45720" rIns="91440" bIns="45720" anchor="t">
            <a:spAutoFit/>
          </a:bodyPr>
          <a:lstStyle/>
          <a:p>
            <a:pPr>
              <a:defRPr/>
            </a:pPr>
            <a:r>
              <a:rPr kumimoji="0" lang="en-US" sz="800" b="0" i="0" u="none" strike="noStrike" kern="1200" cap="none" spc="0" normalizeH="0" baseline="0" noProof="0">
                <a:ln>
                  <a:noFill/>
                </a:ln>
                <a:solidFill>
                  <a:prstClr val="black"/>
                </a:solidFill>
                <a:effectLst/>
                <a:uLnTx/>
                <a:uFillTx/>
                <a:latin typeface="Aptos" panose="020B0004020202020204" pitchFamily="34" charset="0"/>
                <a:ea typeface="+mn-ea"/>
                <a:cs typeface="+mn-cs"/>
              </a:rPr>
              <a:t>Source:</a:t>
            </a:r>
            <a:r>
              <a:rPr lang="en-US" sz="800">
                <a:solidFill>
                  <a:prstClr val="black"/>
                </a:solidFill>
                <a:latin typeface="Aptos" panose="020B0004020202020204" pitchFamily="34" charset="0"/>
              </a:rPr>
              <a:t> Omdia</a:t>
            </a:r>
            <a:endParaRPr kumimoji="0" lang="en-US" sz="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 name="TextBox 3">
            <a:extLst>
              <a:ext uri="{FF2B5EF4-FFF2-40B4-BE49-F238E27FC236}">
                <a16:creationId xmlns:a16="http://schemas.microsoft.com/office/drawing/2014/main" id="{B0D0D986-7780-75CD-F7DB-16F60636B94B}"/>
              </a:ext>
            </a:extLst>
          </p:cNvPr>
          <p:cNvSpPr txBox="1"/>
          <p:nvPr/>
        </p:nvSpPr>
        <p:spPr>
          <a:xfrm>
            <a:off x="10762314" y="6068974"/>
            <a:ext cx="1066800" cy="215444"/>
          </a:xfrm>
          <a:prstGeom prst="rect">
            <a:avLst/>
          </a:prstGeom>
          <a:noFill/>
        </p:spPr>
        <p:txBody>
          <a:bodyPr wrap="square" lIns="91440" tIns="45720" rIns="91440" bIns="45720" anchor="t">
            <a:spAutoFit/>
          </a:bodyPr>
          <a:lstStyle/>
          <a:p>
            <a:pPr algn="r">
              <a:defRPr/>
            </a:pPr>
            <a:r>
              <a:rPr kumimoji="0" lang="en-US" sz="800" b="0" i="0" u="none" strike="noStrike" kern="1200" cap="none" spc="0" normalizeH="0" baseline="0" noProof="0">
                <a:ln>
                  <a:noFill/>
                </a:ln>
                <a:solidFill>
                  <a:prstClr val="black"/>
                </a:solidFill>
                <a:effectLst/>
                <a:uLnTx/>
                <a:uFillTx/>
                <a:latin typeface="Aptos" panose="020B0004020202020204" pitchFamily="34" charset="0"/>
                <a:ea typeface="+mn-ea"/>
                <a:cs typeface="+mn-cs"/>
              </a:rPr>
              <a:t>© 2026 Omdia</a:t>
            </a:r>
          </a:p>
        </p:txBody>
      </p:sp>
      <p:pic>
        <p:nvPicPr>
          <p:cNvPr id="10" name="圖片 9" descr="一張含有 電子產品, 文字, 電子工程, 電路元件 的圖片&#10;&#10;AI 產生的內容可能不正確。">
            <a:extLst>
              <a:ext uri="{FF2B5EF4-FFF2-40B4-BE49-F238E27FC236}">
                <a16:creationId xmlns:a16="http://schemas.microsoft.com/office/drawing/2014/main" id="{989BA28B-1C9E-2B46-54D4-B935BA9DAA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55931" y="5567605"/>
            <a:ext cx="674246" cy="477620"/>
          </a:xfrm>
          <a:prstGeom prst="rect">
            <a:avLst/>
          </a:prstGeom>
        </p:spPr>
      </p:pic>
    </p:spTree>
    <p:extLst>
      <p:ext uri="{BB962C8B-B14F-4D97-AF65-F5344CB8AC3E}">
        <p14:creationId xmlns:p14="http://schemas.microsoft.com/office/powerpoint/2010/main" val="757356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4">
            <a:extLst>
              <a:ext uri="{FF2B5EF4-FFF2-40B4-BE49-F238E27FC236}">
                <a16:creationId xmlns:a16="http://schemas.microsoft.com/office/drawing/2014/main" id="{8F79C130-F7E9-669C-FD7E-CF2818CCCC79}"/>
              </a:ext>
            </a:extLst>
          </p:cNvPr>
          <p:cNvSpPr/>
          <p:nvPr/>
        </p:nvSpPr>
        <p:spPr>
          <a:xfrm>
            <a:off x="1968800" y="3174214"/>
            <a:ext cx="8124520" cy="2331118"/>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Oval 15">
            <a:extLst>
              <a:ext uri="{FF2B5EF4-FFF2-40B4-BE49-F238E27FC236}">
                <a16:creationId xmlns:a16="http://schemas.microsoft.com/office/drawing/2014/main" id="{665814F8-DE21-0265-DBC9-BA36289B18B3}"/>
              </a:ext>
            </a:extLst>
          </p:cNvPr>
          <p:cNvSpPr/>
          <p:nvPr/>
        </p:nvSpPr>
        <p:spPr>
          <a:xfrm>
            <a:off x="3787512" y="4491919"/>
            <a:ext cx="135355" cy="13535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008184E8-4728-AB13-C2E6-0E6D8D319AA7}"/>
              </a:ext>
            </a:extLst>
          </p:cNvPr>
          <p:cNvSpPr/>
          <p:nvPr/>
        </p:nvSpPr>
        <p:spPr>
          <a:xfrm>
            <a:off x="4305032" y="4596439"/>
            <a:ext cx="695245" cy="276280"/>
          </a:xfrm>
          <a:custGeom>
            <a:avLst/>
            <a:gdLst>
              <a:gd name="connsiteX0" fmla="*/ 0 w 1632081"/>
              <a:gd name="connsiteY0" fmla="*/ 0 h 347902"/>
              <a:gd name="connsiteX1" fmla="*/ 1632081 w 1632081"/>
              <a:gd name="connsiteY1" fmla="*/ 0 h 347902"/>
              <a:gd name="connsiteX2" fmla="*/ 1632081 w 1632081"/>
              <a:gd name="connsiteY2" fmla="*/ 347902 h 347902"/>
              <a:gd name="connsiteX3" fmla="*/ 0 w 1632081"/>
              <a:gd name="connsiteY3" fmla="*/ 347902 h 347902"/>
              <a:gd name="connsiteX4" fmla="*/ 0 w 1632081"/>
              <a:gd name="connsiteY4" fmla="*/ 0 h 34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081" h="347902">
                <a:moveTo>
                  <a:pt x="1632081" y="1"/>
                </a:moveTo>
                <a:lnTo>
                  <a:pt x="0" y="1"/>
                </a:lnTo>
                <a:lnTo>
                  <a:pt x="0" y="347901"/>
                </a:lnTo>
                <a:lnTo>
                  <a:pt x="1632081" y="347901"/>
                </a:lnTo>
                <a:lnTo>
                  <a:pt x="1632081" y="1"/>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36000" tIns="36000" rIns="36000" bIns="72000" numCol="1" spcCol="1270" anchor="t" anchorCtr="0">
            <a:spAutoFit/>
          </a:bodyPr>
          <a:lstStyle/>
          <a:p>
            <a:pPr marL="0" lvl="0" indent="0" algn="ctr" defTabSz="711200">
              <a:lnSpc>
                <a:spcPct val="90000"/>
              </a:lnSpc>
              <a:spcBef>
                <a:spcPct val="0"/>
              </a:spcBef>
              <a:spcAft>
                <a:spcPct val="35000"/>
              </a:spcAft>
              <a:buNone/>
            </a:pPr>
            <a:r>
              <a:rPr lang="en-US" sz="1200" kern="1200" dirty="0"/>
              <a:t>1–3 TOPS</a:t>
            </a:r>
          </a:p>
        </p:txBody>
      </p:sp>
      <p:sp>
        <p:nvSpPr>
          <p:cNvPr id="18" name="Oval 17">
            <a:extLst>
              <a:ext uri="{FF2B5EF4-FFF2-40B4-BE49-F238E27FC236}">
                <a16:creationId xmlns:a16="http://schemas.microsoft.com/office/drawing/2014/main" id="{FA251703-999A-52F3-FAA3-9C4C3DCDB915}"/>
              </a:ext>
            </a:extLst>
          </p:cNvPr>
          <p:cNvSpPr/>
          <p:nvPr/>
        </p:nvSpPr>
        <p:spPr>
          <a:xfrm>
            <a:off x="5105912" y="4175520"/>
            <a:ext cx="227249" cy="22724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Freeform: Shape 20">
            <a:extLst>
              <a:ext uri="{FF2B5EF4-FFF2-40B4-BE49-F238E27FC236}">
                <a16:creationId xmlns:a16="http://schemas.microsoft.com/office/drawing/2014/main" id="{759F8E44-20CC-6B3C-0AB3-AF54873A5578}"/>
              </a:ext>
            </a:extLst>
          </p:cNvPr>
          <p:cNvSpPr/>
          <p:nvPr/>
        </p:nvSpPr>
        <p:spPr>
          <a:xfrm>
            <a:off x="5761166" y="4596439"/>
            <a:ext cx="695245" cy="276280"/>
          </a:xfrm>
          <a:custGeom>
            <a:avLst/>
            <a:gdLst>
              <a:gd name="connsiteX0" fmla="*/ 0 w 1458788"/>
              <a:gd name="connsiteY0" fmla="*/ 0 h 184942"/>
              <a:gd name="connsiteX1" fmla="*/ 1458788 w 1458788"/>
              <a:gd name="connsiteY1" fmla="*/ 0 h 184942"/>
              <a:gd name="connsiteX2" fmla="*/ 1458788 w 1458788"/>
              <a:gd name="connsiteY2" fmla="*/ 184942 h 184942"/>
              <a:gd name="connsiteX3" fmla="*/ 0 w 1458788"/>
              <a:gd name="connsiteY3" fmla="*/ 184942 h 184942"/>
              <a:gd name="connsiteX4" fmla="*/ 0 w 1458788"/>
              <a:gd name="connsiteY4" fmla="*/ 0 h 184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788" h="184942">
                <a:moveTo>
                  <a:pt x="0" y="0"/>
                </a:moveTo>
                <a:lnTo>
                  <a:pt x="1458788" y="0"/>
                </a:lnTo>
                <a:lnTo>
                  <a:pt x="1458788" y="184942"/>
                </a:lnTo>
                <a:lnTo>
                  <a:pt x="0" y="1849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36000" tIns="36000" rIns="36000" bIns="72000" numCol="1" spcCol="1270" anchor="t" anchorCtr="0">
            <a:spAutoFit/>
          </a:bodyPr>
          <a:lstStyle/>
          <a:p>
            <a:pPr marL="0" lvl="0" indent="0" algn="ctr" defTabSz="711200">
              <a:lnSpc>
                <a:spcPct val="90000"/>
              </a:lnSpc>
              <a:spcBef>
                <a:spcPct val="0"/>
              </a:spcBef>
              <a:spcAft>
                <a:spcPct val="35000"/>
              </a:spcAft>
              <a:buNone/>
            </a:pPr>
            <a:r>
              <a:rPr lang="en-US" sz="1200" kern="1200" dirty="0"/>
              <a:t>3–5 TOPS</a:t>
            </a:r>
          </a:p>
        </p:txBody>
      </p:sp>
      <p:sp>
        <p:nvSpPr>
          <p:cNvPr id="23" name="Oval 22">
            <a:extLst>
              <a:ext uri="{FF2B5EF4-FFF2-40B4-BE49-F238E27FC236}">
                <a16:creationId xmlns:a16="http://schemas.microsoft.com/office/drawing/2014/main" id="{7CF1BFB3-8C44-B565-B615-EFEAC40E642E}"/>
              </a:ext>
            </a:extLst>
          </p:cNvPr>
          <p:cNvSpPr/>
          <p:nvPr/>
        </p:nvSpPr>
        <p:spPr>
          <a:xfrm>
            <a:off x="6682860" y="3826755"/>
            <a:ext cx="314280" cy="31428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6" name="Freeform: Shape 25">
            <a:extLst>
              <a:ext uri="{FF2B5EF4-FFF2-40B4-BE49-F238E27FC236}">
                <a16:creationId xmlns:a16="http://schemas.microsoft.com/office/drawing/2014/main" id="{CE73794D-A117-85A9-3202-8C1C812D082C}"/>
              </a:ext>
            </a:extLst>
          </p:cNvPr>
          <p:cNvSpPr/>
          <p:nvPr/>
        </p:nvSpPr>
        <p:spPr>
          <a:xfrm>
            <a:off x="7508408" y="4596439"/>
            <a:ext cx="847211" cy="276280"/>
          </a:xfrm>
          <a:custGeom>
            <a:avLst/>
            <a:gdLst>
              <a:gd name="connsiteX0" fmla="*/ 0 w 1354466"/>
              <a:gd name="connsiteY0" fmla="*/ 0 h 206684"/>
              <a:gd name="connsiteX1" fmla="*/ 1354466 w 1354466"/>
              <a:gd name="connsiteY1" fmla="*/ 0 h 206684"/>
              <a:gd name="connsiteX2" fmla="*/ 1354466 w 1354466"/>
              <a:gd name="connsiteY2" fmla="*/ 206684 h 206684"/>
              <a:gd name="connsiteX3" fmla="*/ 0 w 1354466"/>
              <a:gd name="connsiteY3" fmla="*/ 206684 h 206684"/>
              <a:gd name="connsiteX4" fmla="*/ 0 w 1354466"/>
              <a:gd name="connsiteY4" fmla="*/ 0 h 20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466" h="206684">
                <a:moveTo>
                  <a:pt x="0" y="0"/>
                </a:moveTo>
                <a:lnTo>
                  <a:pt x="1354466" y="0"/>
                </a:lnTo>
                <a:lnTo>
                  <a:pt x="1354466" y="206684"/>
                </a:lnTo>
                <a:lnTo>
                  <a:pt x="0" y="2066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36000" tIns="36000" rIns="36000" bIns="72000" numCol="1" spcCol="1270" anchor="t" anchorCtr="0">
            <a:spAutoFit/>
          </a:bodyPr>
          <a:lstStyle/>
          <a:p>
            <a:pPr marL="0" lvl="0" indent="0" algn="ctr" defTabSz="711200">
              <a:lnSpc>
                <a:spcPct val="90000"/>
              </a:lnSpc>
              <a:spcBef>
                <a:spcPct val="0"/>
              </a:spcBef>
              <a:spcAft>
                <a:spcPct val="35000"/>
              </a:spcAft>
              <a:buNone/>
            </a:pPr>
            <a:r>
              <a:rPr lang="en-US" sz="1200" kern="1200"/>
              <a:t>10–15 TOPS</a:t>
            </a:r>
          </a:p>
        </p:txBody>
      </p:sp>
      <p:sp>
        <p:nvSpPr>
          <p:cNvPr id="2" name="Title 1">
            <a:extLst>
              <a:ext uri="{FF2B5EF4-FFF2-40B4-BE49-F238E27FC236}">
                <a16:creationId xmlns:a16="http://schemas.microsoft.com/office/drawing/2014/main" id="{4CBA50C7-9E9E-0B5D-A48C-B292224923E9}"/>
              </a:ext>
            </a:extLst>
          </p:cNvPr>
          <p:cNvSpPr>
            <a:spLocks noGrp="1"/>
          </p:cNvSpPr>
          <p:nvPr>
            <p:ph type="title"/>
          </p:nvPr>
        </p:nvSpPr>
        <p:spPr>
          <a:xfrm>
            <a:off x="357187" y="469446"/>
            <a:ext cx="11480800" cy="684214"/>
          </a:xfrm>
        </p:spPr>
        <p:txBody>
          <a:bodyPr/>
          <a:lstStyle/>
          <a:p>
            <a:r>
              <a:rPr lang="en-US">
                <a:latin typeface="+mn-lt"/>
              </a:rPr>
              <a:t>AI TV trends</a:t>
            </a:r>
            <a:r>
              <a:rPr lang="zh-TW" altLang="en-US">
                <a:latin typeface="+mn-lt"/>
              </a:rPr>
              <a:t> </a:t>
            </a:r>
            <a:r>
              <a:rPr lang="en-US" altLang="zh-TW">
                <a:latin typeface="+mn-lt"/>
              </a:rPr>
              <a:t>updated forecast at CES 2026</a:t>
            </a:r>
            <a:r>
              <a:rPr lang="en-US">
                <a:latin typeface="+mn-lt"/>
              </a:rPr>
              <a:t> </a:t>
            </a:r>
            <a:endParaRPr lang="en-US">
              <a:solidFill>
                <a:srgbClr val="C00000"/>
              </a:solidFill>
              <a:latin typeface="+mn-lt"/>
            </a:endParaRPr>
          </a:p>
        </p:txBody>
      </p:sp>
      <p:sp>
        <p:nvSpPr>
          <p:cNvPr id="3" name="Text Placeholder 2">
            <a:extLst>
              <a:ext uri="{FF2B5EF4-FFF2-40B4-BE49-F238E27FC236}">
                <a16:creationId xmlns:a16="http://schemas.microsoft.com/office/drawing/2014/main" id="{E5F38A08-9F80-DE04-BBED-085F8B3FD00D}"/>
              </a:ext>
            </a:extLst>
          </p:cNvPr>
          <p:cNvSpPr>
            <a:spLocks noGrp="1"/>
          </p:cNvSpPr>
          <p:nvPr>
            <p:ph type="body" sz="quarter" idx="13"/>
          </p:nvPr>
        </p:nvSpPr>
        <p:spPr>
          <a:xfrm>
            <a:off x="349810" y="916210"/>
            <a:ext cx="11522818" cy="832357"/>
          </a:xfrm>
        </p:spPr>
        <p:txBody>
          <a:bodyPr/>
          <a:lstStyle/>
          <a:p>
            <a:pPr>
              <a:lnSpc>
                <a:spcPct val="95000"/>
              </a:lnSpc>
              <a:spcBef>
                <a:spcPts val="300"/>
              </a:spcBef>
              <a:spcAft>
                <a:spcPts val="400"/>
              </a:spcAft>
            </a:pPr>
            <a:r>
              <a:rPr lang="en-US" dirty="0"/>
              <a:t>AI TV availability will grow from 2025 to 2027, and TOPS will increase from 1–3 TOPS to 10–20 TOPS because new applications require it and will start to add edge AI functions. Leading TV brands have already required TV SoC vendors to provide better TV performance (GPU, CPU) from 4Q24 and need them to increase NPU (TOPS) in the future. Samsung in-house LSI TV SoCs with AI function already have 5–8 TOPS in 2025, and we expect 2026–27 will bring edge applications (such as live translation).</a:t>
            </a:r>
            <a:r>
              <a:rPr lang="zh-TW" altLang="en-US" dirty="0"/>
              <a:t> </a:t>
            </a:r>
            <a:r>
              <a:rPr lang="en-US" altLang="zh-TW" b="1" dirty="0"/>
              <a:t>TV SoC with edge computing, currently planned by Realtek and MediaTek, will be released during 2026/27.</a:t>
            </a:r>
            <a:endParaRPr lang="en-US" dirty="0"/>
          </a:p>
        </p:txBody>
      </p:sp>
      <p:sp>
        <p:nvSpPr>
          <p:cNvPr id="19" name="TextBox 18">
            <a:extLst>
              <a:ext uri="{FF2B5EF4-FFF2-40B4-BE49-F238E27FC236}">
                <a16:creationId xmlns:a16="http://schemas.microsoft.com/office/drawing/2014/main" id="{E8C2F051-CD23-6D3E-7FF5-0E17B8D95C16}"/>
              </a:ext>
            </a:extLst>
          </p:cNvPr>
          <p:cNvSpPr txBox="1"/>
          <p:nvPr/>
        </p:nvSpPr>
        <p:spPr>
          <a:xfrm>
            <a:off x="386612" y="5804718"/>
            <a:ext cx="685050" cy="195814"/>
          </a:xfrm>
          <a:prstGeom prst="rect">
            <a:avLst/>
          </a:prstGeom>
          <a:noFill/>
          <a:effectLst/>
        </p:spPr>
        <p:txBody>
          <a:bodyPr wrap="non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ea typeface="+mn-ea"/>
                <a:cs typeface="+mn-cs"/>
              </a:rPr>
              <a:t>Source: Omdia</a:t>
            </a:r>
          </a:p>
        </p:txBody>
      </p:sp>
      <p:sp>
        <p:nvSpPr>
          <p:cNvPr id="24" name="Arrow: Right 23">
            <a:extLst>
              <a:ext uri="{FF2B5EF4-FFF2-40B4-BE49-F238E27FC236}">
                <a16:creationId xmlns:a16="http://schemas.microsoft.com/office/drawing/2014/main" id="{2059EE21-6231-ADB7-9AB0-9DF8C843BBCC}"/>
              </a:ext>
            </a:extLst>
          </p:cNvPr>
          <p:cNvSpPr/>
          <p:nvPr/>
        </p:nvSpPr>
        <p:spPr>
          <a:xfrm>
            <a:off x="431006" y="5603988"/>
            <a:ext cx="11426027" cy="22079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5" name="Arrow: Up 24">
            <a:extLst>
              <a:ext uri="{FF2B5EF4-FFF2-40B4-BE49-F238E27FC236}">
                <a16:creationId xmlns:a16="http://schemas.microsoft.com/office/drawing/2014/main" id="{A6F29EB5-3165-15B7-1782-A829525338D3}"/>
              </a:ext>
            </a:extLst>
          </p:cNvPr>
          <p:cNvSpPr/>
          <p:nvPr/>
        </p:nvSpPr>
        <p:spPr>
          <a:xfrm>
            <a:off x="336550" y="2368997"/>
            <a:ext cx="190437" cy="3406774"/>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0" name="TextBox 29">
            <a:extLst>
              <a:ext uri="{FF2B5EF4-FFF2-40B4-BE49-F238E27FC236}">
                <a16:creationId xmlns:a16="http://schemas.microsoft.com/office/drawing/2014/main" id="{F451A312-7526-C122-F007-3D1345169B13}"/>
              </a:ext>
            </a:extLst>
          </p:cNvPr>
          <p:cNvSpPr txBox="1"/>
          <p:nvPr/>
        </p:nvSpPr>
        <p:spPr>
          <a:xfrm>
            <a:off x="11081489" y="5368808"/>
            <a:ext cx="390098" cy="257369"/>
          </a:xfrm>
          <a:prstGeom prst="rect">
            <a:avLst/>
          </a:prstGeom>
          <a:noFill/>
          <a:effectLst/>
        </p:spPr>
        <p:txBody>
          <a:bodyPr wrap="none" lIns="36000" tIns="36000" rIns="36000" bIns="3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mn-cs"/>
              </a:rPr>
              <a:t>Time</a:t>
            </a:r>
          </a:p>
        </p:txBody>
      </p:sp>
      <p:sp>
        <p:nvSpPr>
          <p:cNvPr id="31" name="TextBox 30">
            <a:extLst>
              <a:ext uri="{FF2B5EF4-FFF2-40B4-BE49-F238E27FC236}">
                <a16:creationId xmlns:a16="http://schemas.microsoft.com/office/drawing/2014/main" id="{B27AF8E9-B8E5-8E7E-9643-C52A65AB5D17}"/>
              </a:ext>
            </a:extLst>
          </p:cNvPr>
          <p:cNvSpPr txBox="1"/>
          <p:nvPr/>
        </p:nvSpPr>
        <p:spPr>
          <a:xfrm>
            <a:off x="1112115" y="5355865"/>
            <a:ext cx="781219" cy="276999"/>
          </a:xfrm>
          <a:prstGeom prst="rect">
            <a:avLst/>
          </a:prstGeom>
          <a:noFill/>
          <a:effectLst/>
        </p:spPr>
        <p:txBody>
          <a:bodyPr wrap="square" lIns="90000" r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mn-cs"/>
              </a:rPr>
              <a:t>2023</a:t>
            </a:r>
          </a:p>
        </p:txBody>
      </p:sp>
      <p:sp>
        <p:nvSpPr>
          <p:cNvPr id="32" name="TextBox 31">
            <a:extLst>
              <a:ext uri="{FF2B5EF4-FFF2-40B4-BE49-F238E27FC236}">
                <a16:creationId xmlns:a16="http://schemas.microsoft.com/office/drawing/2014/main" id="{C52F472C-0602-2ECC-B490-3C071AC0095B}"/>
              </a:ext>
            </a:extLst>
          </p:cNvPr>
          <p:cNvSpPr txBox="1"/>
          <p:nvPr/>
        </p:nvSpPr>
        <p:spPr>
          <a:xfrm>
            <a:off x="2736409" y="5336823"/>
            <a:ext cx="781219" cy="276999"/>
          </a:xfrm>
          <a:prstGeom prst="rect">
            <a:avLst/>
          </a:prstGeom>
          <a:noFill/>
          <a:effectLst/>
        </p:spPr>
        <p:txBody>
          <a:bodyPr wrap="square" lIns="90000" r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mn-cs"/>
              </a:rPr>
              <a:t>2024</a:t>
            </a:r>
          </a:p>
        </p:txBody>
      </p:sp>
      <p:sp>
        <p:nvSpPr>
          <p:cNvPr id="33" name="TextBox 32">
            <a:extLst>
              <a:ext uri="{FF2B5EF4-FFF2-40B4-BE49-F238E27FC236}">
                <a16:creationId xmlns:a16="http://schemas.microsoft.com/office/drawing/2014/main" id="{E73BB3CE-1AF8-E5E9-5A8A-85CB8CE5B241}"/>
              </a:ext>
            </a:extLst>
          </p:cNvPr>
          <p:cNvSpPr txBox="1"/>
          <p:nvPr/>
        </p:nvSpPr>
        <p:spPr>
          <a:xfrm>
            <a:off x="4593541" y="5347610"/>
            <a:ext cx="781219" cy="276999"/>
          </a:xfrm>
          <a:prstGeom prst="rect">
            <a:avLst/>
          </a:prstGeom>
          <a:noFill/>
          <a:effectLst/>
        </p:spPr>
        <p:txBody>
          <a:bodyPr wrap="square" lIns="90000" r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6D2CA7"/>
                </a:solidFill>
                <a:effectLst/>
                <a:uLnTx/>
                <a:uFillTx/>
                <a:ea typeface="+mn-ea"/>
                <a:cs typeface="+mn-cs"/>
              </a:rPr>
              <a:t>2025</a:t>
            </a:r>
          </a:p>
        </p:txBody>
      </p:sp>
      <p:sp>
        <p:nvSpPr>
          <p:cNvPr id="34" name="TextBox 33">
            <a:extLst>
              <a:ext uri="{FF2B5EF4-FFF2-40B4-BE49-F238E27FC236}">
                <a16:creationId xmlns:a16="http://schemas.microsoft.com/office/drawing/2014/main" id="{203C5D56-ABCE-4681-A882-6BE77C9DB8D6}"/>
              </a:ext>
            </a:extLst>
          </p:cNvPr>
          <p:cNvSpPr txBox="1"/>
          <p:nvPr/>
        </p:nvSpPr>
        <p:spPr>
          <a:xfrm>
            <a:off x="5899605" y="5347610"/>
            <a:ext cx="781219" cy="276999"/>
          </a:xfrm>
          <a:prstGeom prst="rect">
            <a:avLst/>
          </a:prstGeom>
          <a:noFill/>
          <a:effectLst/>
        </p:spPr>
        <p:txBody>
          <a:bodyPr wrap="square" lIns="90000" r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6D2CA7"/>
                </a:solidFill>
                <a:effectLst/>
                <a:uLnTx/>
                <a:uFillTx/>
                <a:ea typeface="+mn-ea"/>
                <a:cs typeface="+mn-cs"/>
              </a:rPr>
              <a:t>2026</a:t>
            </a:r>
          </a:p>
        </p:txBody>
      </p:sp>
      <p:sp>
        <p:nvSpPr>
          <p:cNvPr id="35" name="TextBox 34">
            <a:extLst>
              <a:ext uri="{FF2B5EF4-FFF2-40B4-BE49-F238E27FC236}">
                <a16:creationId xmlns:a16="http://schemas.microsoft.com/office/drawing/2014/main" id="{0E6ED074-3D7D-74B3-2129-CC21D191CB0B}"/>
              </a:ext>
            </a:extLst>
          </p:cNvPr>
          <p:cNvSpPr txBox="1"/>
          <p:nvPr/>
        </p:nvSpPr>
        <p:spPr>
          <a:xfrm>
            <a:off x="6959644" y="5347610"/>
            <a:ext cx="781219" cy="276999"/>
          </a:xfrm>
          <a:prstGeom prst="rect">
            <a:avLst/>
          </a:prstGeom>
          <a:noFill/>
          <a:effectLst/>
        </p:spPr>
        <p:txBody>
          <a:bodyPr wrap="square" lIns="90000" r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6D2CA7"/>
                </a:solidFill>
                <a:effectLst/>
                <a:uLnTx/>
                <a:uFillTx/>
                <a:ea typeface="+mn-ea"/>
                <a:cs typeface="+mn-cs"/>
              </a:rPr>
              <a:t>2027</a:t>
            </a:r>
          </a:p>
        </p:txBody>
      </p:sp>
      <p:sp>
        <p:nvSpPr>
          <p:cNvPr id="36" name="TextBox 35">
            <a:extLst>
              <a:ext uri="{FF2B5EF4-FFF2-40B4-BE49-F238E27FC236}">
                <a16:creationId xmlns:a16="http://schemas.microsoft.com/office/drawing/2014/main" id="{5C135AB4-D1A4-2916-99DC-42119D3FE285}"/>
              </a:ext>
            </a:extLst>
          </p:cNvPr>
          <p:cNvSpPr txBox="1"/>
          <p:nvPr/>
        </p:nvSpPr>
        <p:spPr>
          <a:xfrm>
            <a:off x="7993095" y="5347610"/>
            <a:ext cx="781219" cy="276999"/>
          </a:xfrm>
          <a:prstGeom prst="rect">
            <a:avLst/>
          </a:prstGeom>
          <a:noFill/>
          <a:effectLst/>
        </p:spPr>
        <p:txBody>
          <a:bodyPr wrap="square" lIns="90000" r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mn-cs"/>
              </a:rPr>
              <a:t>2028</a:t>
            </a:r>
          </a:p>
        </p:txBody>
      </p:sp>
      <p:sp>
        <p:nvSpPr>
          <p:cNvPr id="37" name="TextBox 36">
            <a:extLst>
              <a:ext uri="{FF2B5EF4-FFF2-40B4-BE49-F238E27FC236}">
                <a16:creationId xmlns:a16="http://schemas.microsoft.com/office/drawing/2014/main" id="{74152F02-CCD3-4941-CC81-FE44128412BD}"/>
              </a:ext>
            </a:extLst>
          </p:cNvPr>
          <p:cNvSpPr txBox="1"/>
          <p:nvPr/>
        </p:nvSpPr>
        <p:spPr>
          <a:xfrm>
            <a:off x="9093089" y="5347610"/>
            <a:ext cx="781219" cy="276999"/>
          </a:xfrm>
          <a:prstGeom prst="rect">
            <a:avLst/>
          </a:prstGeom>
          <a:noFill/>
          <a:effectLst/>
        </p:spPr>
        <p:txBody>
          <a:bodyPr wrap="square" lIns="90000" r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mn-cs"/>
              </a:rPr>
              <a:t>2029</a:t>
            </a:r>
          </a:p>
        </p:txBody>
      </p:sp>
      <p:sp>
        <p:nvSpPr>
          <p:cNvPr id="38" name="TextBox 37">
            <a:extLst>
              <a:ext uri="{FF2B5EF4-FFF2-40B4-BE49-F238E27FC236}">
                <a16:creationId xmlns:a16="http://schemas.microsoft.com/office/drawing/2014/main" id="{8C829557-C4D9-B703-3A44-5018B9DCDDA0}"/>
              </a:ext>
            </a:extLst>
          </p:cNvPr>
          <p:cNvSpPr txBox="1"/>
          <p:nvPr/>
        </p:nvSpPr>
        <p:spPr>
          <a:xfrm>
            <a:off x="9993952" y="5347610"/>
            <a:ext cx="781219" cy="276999"/>
          </a:xfrm>
          <a:prstGeom prst="rect">
            <a:avLst/>
          </a:prstGeom>
          <a:noFill/>
          <a:effectLst/>
        </p:spPr>
        <p:txBody>
          <a:bodyPr wrap="square" lIns="90000" r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mn-cs"/>
              </a:rPr>
              <a:t>2030</a:t>
            </a:r>
          </a:p>
        </p:txBody>
      </p:sp>
      <p:sp>
        <p:nvSpPr>
          <p:cNvPr id="45" name="TextBox 44">
            <a:extLst>
              <a:ext uri="{FF2B5EF4-FFF2-40B4-BE49-F238E27FC236}">
                <a16:creationId xmlns:a16="http://schemas.microsoft.com/office/drawing/2014/main" id="{8E73251B-70DE-DFA1-F981-3BE5961DA11E}"/>
              </a:ext>
            </a:extLst>
          </p:cNvPr>
          <p:cNvSpPr txBox="1"/>
          <p:nvPr/>
        </p:nvSpPr>
        <p:spPr>
          <a:xfrm>
            <a:off x="526987" y="2406578"/>
            <a:ext cx="847852" cy="442035"/>
          </a:xfrm>
          <a:prstGeom prst="rect">
            <a:avLst/>
          </a:prstGeom>
          <a:noFill/>
          <a:effectLst/>
        </p:spPr>
        <p:txBody>
          <a:bodyPr wrap="none" lIns="36000" tIns="36000" rIns="36000" bIns="3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mn-cs"/>
              </a:rPr>
              <a:t>TOPS/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0000"/>
                </a:solidFill>
                <a:effectLst/>
                <a:uLnTx/>
                <a:uFillTx/>
                <a:ea typeface="新細明體" panose="02020500000000000000" pitchFamily="18" charset="-120"/>
                <a:cs typeface="+mn-cs"/>
              </a:rPr>
              <a:t>applications</a:t>
            </a:r>
            <a:endParaRPr kumimoji="0" lang="en-US" sz="1200" b="1" i="0" u="none" strike="noStrike" kern="1200" cap="none" spc="0" normalizeH="0" baseline="0" noProof="0">
              <a:ln>
                <a:noFill/>
              </a:ln>
              <a:solidFill>
                <a:srgbClr val="000000"/>
              </a:solidFill>
              <a:effectLst/>
              <a:uLnTx/>
              <a:uFillTx/>
              <a:ea typeface="+mn-ea"/>
              <a:cs typeface="+mn-cs"/>
            </a:endParaRPr>
          </a:p>
        </p:txBody>
      </p:sp>
      <p:sp>
        <p:nvSpPr>
          <p:cNvPr id="47" name="Arrow: Right 46">
            <a:extLst>
              <a:ext uri="{FF2B5EF4-FFF2-40B4-BE49-F238E27FC236}">
                <a16:creationId xmlns:a16="http://schemas.microsoft.com/office/drawing/2014/main" id="{7615ACE1-EA48-AACB-C035-66E269D45150}"/>
              </a:ext>
            </a:extLst>
          </p:cNvPr>
          <p:cNvSpPr/>
          <p:nvPr/>
        </p:nvSpPr>
        <p:spPr>
          <a:xfrm>
            <a:off x="6168245" y="5175637"/>
            <a:ext cx="1343510" cy="256378"/>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cxnSp>
        <p:nvCxnSpPr>
          <p:cNvPr id="48" name="Straight Arrow Connector 47">
            <a:extLst>
              <a:ext uri="{FF2B5EF4-FFF2-40B4-BE49-F238E27FC236}">
                <a16:creationId xmlns:a16="http://schemas.microsoft.com/office/drawing/2014/main" id="{7ABB8766-5C6B-299A-7D44-8D2CE56F35D4}"/>
              </a:ext>
            </a:extLst>
          </p:cNvPr>
          <p:cNvCxnSpPr>
            <a:cxnSpLocks/>
          </p:cNvCxnSpPr>
          <p:nvPr/>
        </p:nvCxnSpPr>
        <p:spPr>
          <a:xfrm flipH="1">
            <a:off x="6830184" y="3994367"/>
            <a:ext cx="9816" cy="1210029"/>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49" name="文字方塊 19">
            <a:extLst>
              <a:ext uri="{FF2B5EF4-FFF2-40B4-BE49-F238E27FC236}">
                <a16:creationId xmlns:a16="http://schemas.microsoft.com/office/drawing/2014/main" id="{22D0903A-91A2-2220-73EF-D6B2785528CC}"/>
              </a:ext>
            </a:extLst>
          </p:cNvPr>
          <p:cNvSpPr txBox="1"/>
          <p:nvPr/>
        </p:nvSpPr>
        <p:spPr>
          <a:xfrm>
            <a:off x="384331" y="1866157"/>
            <a:ext cx="6308709" cy="307777"/>
          </a:xfrm>
          <a:prstGeom prst="rect">
            <a:avLst/>
          </a:prstGeom>
          <a:noFill/>
          <a:effectLst/>
        </p:spPr>
        <p:txBody>
          <a:bodyPr wrap="square" lIns="0" rIns="0">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effectLst/>
                <a:uLnTx/>
                <a:uFillTx/>
                <a:ea typeface="新細明體" panose="02020500000000000000" pitchFamily="18" charset="-120"/>
                <a:cs typeface="+mn-cs"/>
              </a:rPr>
              <a:t>TV product with AI performance development by time and TOPS/applications</a:t>
            </a:r>
          </a:p>
        </p:txBody>
      </p:sp>
      <p:sp>
        <p:nvSpPr>
          <p:cNvPr id="50" name="Rectangle 49">
            <a:extLst>
              <a:ext uri="{FF2B5EF4-FFF2-40B4-BE49-F238E27FC236}">
                <a16:creationId xmlns:a16="http://schemas.microsoft.com/office/drawing/2014/main" id="{18D55C90-CFDC-BED2-C46F-B60D09C33634}"/>
              </a:ext>
            </a:extLst>
          </p:cNvPr>
          <p:cNvSpPr/>
          <p:nvPr/>
        </p:nvSpPr>
        <p:spPr>
          <a:xfrm>
            <a:off x="2406033" y="4094498"/>
            <a:ext cx="1620000" cy="25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ea typeface="+mn-ea"/>
                <a:cs typeface="+mn-cs"/>
              </a:rPr>
              <a:t>Picture</a:t>
            </a:r>
            <a:r>
              <a:rPr kumimoji="0" lang="zh-TW" altLang="en-US" sz="1200" b="0" i="0" u="none" strike="noStrike" kern="1200" cap="none" spc="0" normalizeH="0" baseline="0" noProof="0">
                <a:ln>
                  <a:noFill/>
                </a:ln>
                <a:solidFill>
                  <a:srgbClr val="FFFFFF"/>
                </a:solidFill>
                <a:effectLst/>
                <a:uLnTx/>
                <a:uFillTx/>
                <a:ea typeface="新細明體" panose="02020500000000000000" pitchFamily="18" charset="-120"/>
                <a:cs typeface="+mn-cs"/>
              </a:rPr>
              <a:t> </a:t>
            </a:r>
            <a:r>
              <a:rPr kumimoji="0" lang="en-US" altLang="zh-TW" sz="1200" b="0" i="0" u="none" strike="noStrike" kern="1200" cap="none" spc="0" normalizeH="0" baseline="0" noProof="0">
                <a:ln>
                  <a:noFill/>
                </a:ln>
                <a:solidFill>
                  <a:srgbClr val="FFFFFF"/>
                </a:solidFill>
                <a:effectLst/>
                <a:uLnTx/>
                <a:uFillTx/>
                <a:ea typeface="新細明體" panose="02020500000000000000" pitchFamily="18" charset="-120"/>
                <a:cs typeface="+mn-cs"/>
              </a:rPr>
              <a:t>quality </a:t>
            </a:r>
            <a:endParaRPr kumimoji="0" lang="en-US" sz="1200" b="0" i="0" u="none" strike="noStrike" kern="1200" cap="none" spc="0" normalizeH="0" baseline="0" noProof="0">
              <a:ln>
                <a:noFill/>
              </a:ln>
              <a:solidFill>
                <a:srgbClr val="FFFFFF"/>
              </a:solidFill>
              <a:effectLst/>
              <a:uLnTx/>
              <a:uFillTx/>
              <a:ea typeface="+mn-ea"/>
              <a:cs typeface="+mn-cs"/>
            </a:endParaRPr>
          </a:p>
        </p:txBody>
      </p:sp>
      <p:sp>
        <p:nvSpPr>
          <p:cNvPr id="53" name="Rectangle 52">
            <a:extLst>
              <a:ext uri="{FF2B5EF4-FFF2-40B4-BE49-F238E27FC236}">
                <a16:creationId xmlns:a16="http://schemas.microsoft.com/office/drawing/2014/main" id="{2983F14D-591B-14B5-DF23-EFBF71D03709}"/>
              </a:ext>
            </a:extLst>
          </p:cNvPr>
          <p:cNvSpPr/>
          <p:nvPr/>
        </p:nvSpPr>
        <p:spPr>
          <a:xfrm>
            <a:off x="2406033" y="3808372"/>
            <a:ext cx="1620000" cy="25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solidFill>
                <a:effectLst/>
                <a:uLnTx/>
                <a:uFillTx/>
                <a:ea typeface="新細明體" panose="02020500000000000000" pitchFamily="18" charset="-120"/>
                <a:cs typeface="+mn-cs"/>
              </a:rPr>
              <a:t>A</a:t>
            </a:r>
            <a:r>
              <a:rPr kumimoji="0" lang="en-US" sz="1200" b="0" i="0" u="none" strike="noStrike" kern="1200" cap="none" spc="0" normalizeH="0" baseline="0" noProof="0">
                <a:ln>
                  <a:noFill/>
                </a:ln>
                <a:solidFill>
                  <a:srgbClr val="FFFFFF"/>
                </a:solidFill>
                <a:effectLst/>
                <a:uLnTx/>
                <a:uFillTx/>
                <a:ea typeface="+mn-ea"/>
                <a:cs typeface="+mn-cs"/>
              </a:rPr>
              <a:t>udio </a:t>
            </a:r>
            <a:r>
              <a:rPr kumimoji="0" lang="en-US" altLang="zh-TW" sz="1200" b="0" i="0" u="none" strike="noStrike" kern="1200" cap="none" spc="0" normalizeH="0" baseline="0" noProof="0">
                <a:ln>
                  <a:noFill/>
                </a:ln>
                <a:solidFill>
                  <a:srgbClr val="FFFFFF"/>
                </a:solidFill>
                <a:effectLst/>
                <a:uLnTx/>
                <a:uFillTx/>
                <a:ea typeface="新細明體" panose="02020500000000000000" pitchFamily="18" charset="-120"/>
                <a:cs typeface="+mn-cs"/>
              </a:rPr>
              <a:t>quality </a:t>
            </a:r>
            <a:endParaRPr kumimoji="0" lang="en-US" sz="1200" b="0" i="0" u="none" strike="noStrike" kern="1200" cap="none" spc="0" normalizeH="0" baseline="0" noProof="0">
              <a:ln>
                <a:noFill/>
              </a:ln>
              <a:solidFill>
                <a:srgbClr val="FFFFFF"/>
              </a:solidFill>
              <a:effectLst/>
              <a:uLnTx/>
              <a:uFillTx/>
              <a:ea typeface="+mn-ea"/>
              <a:cs typeface="+mn-cs"/>
            </a:endParaRPr>
          </a:p>
        </p:txBody>
      </p:sp>
      <p:sp>
        <p:nvSpPr>
          <p:cNvPr id="55" name="Rectangle 54">
            <a:extLst>
              <a:ext uri="{FF2B5EF4-FFF2-40B4-BE49-F238E27FC236}">
                <a16:creationId xmlns:a16="http://schemas.microsoft.com/office/drawing/2014/main" id="{49F7139A-3D68-6C91-1138-DF75A4C39C42}"/>
              </a:ext>
            </a:extLst>
          </p:cNvPr>
          <p:cNvSpPr/>
          <p:nvPr/>
        </p:nvSpPr>
        <p:spPr>
          <a:xfrm>
            <a:off x="2406033" y="3522245"/>
            <a:ext cx="1620000" cy="25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Content optimization</a:t>
            </a:r>
          </a:p>
        </p:txBody>
      </p:sp>
      <p:sp>
        <p:nvSpPr>
          <p:cNvPr id="56" name="Plus Sign 55">
            <a:extLst>
              <a:ext uri="{FF2B5EF4-FFF2-40B4-BE49-F238E27FC236}">
                <a16:creationId xmlns:a16="http://schemas.microsoft.com/office/drawing/2014/main" id="{09B5D8FA-CDE6-7A75-17D7-A3F16E06427B}"/>
              </a:ext>
            </a:extLst>
          </p:cNvPr>
          <p:cNvSpPr/>
          <p:nvPr/>
        </p:nvSpPr>
        <p:spPr>
          <a:xfrm>
            <a:off x="2058884" y="3531091"/>
            <a:ext cx="347144" cy="274533"/>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57" name="TextBox 56">
            <a:extLst>
              <a:ext uri="{FF2B5EF4-FFF2-40B4-BE49-F238E27FC236}">
                <a16:creationId xmlns:a16="http://schemas.microsoft.com/office/drawing/2014/main" id="{9D1764DB-1DD4-86E2-7B3C-978F85692F5F}"/>
              </a:ext>
            </a:extLst>
          </p:cNvPr>
          <p:cNvSpPr txBox="1"/>
          <p:nvPr/>
        </p:nvSpPr>
        <p:spPr>
          <a:xfrm>
            <a:off x="1884996" y="2966274"/>
            <a:ext cx="1163275" cy="276999"/>
          </a:xfrm>
          <a:prstGeom prst="rect">
            <a:avLst/>
          </a:prstGeom>
          <a:noFill/>
          <a:effectLst/>
        </p:spPr>
        <p:txBody>
          <a:bodyPr wrap="square" lIns="90000" rIns="90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mn-cs"/>
              </a:rPr>
              <a:t>AI processor</a:t>
            </a:r>
          </a:p>
        </p:txBody>
      </p:sp>
      <p:sp>
        <p:nvSpPr>
          <p:cNvPr id="58" name="TextBox 57">
            <a:extLst>
              <a:ext uri="{FF2B5EF4-FFF2-40B4-BE49-F238E27FC236}">
                <a16:creationId xmlns:a16="http://schemas.microsoft.com/office/drawing/2014/main" id="{D7168BC7-A1A4-8A74-5DAC-8E573568E5CA}"/>
              </a:ext>
            </a:extLst>
          </p:cNvPr>
          <p:cNvSpPr txBox="1"/>
          <p:nvPr/>
        </p:nvSpPr>
        <p:spPr>
          <a:xfrm>
            <a:off x="2895570" y="2850479"/>
            <a:ext cx="1163275" cy="400110"/>
          </a:xfrm>
          <a:prstGeom prst="rect">
            <a:avLst/>
          </a:prstGeom>
          <a:noFill/>
          <a:effectLst/>
        </p:spPr>
        <p:txBody>
          <a:bodyPr wrap="square" lIns="90000" rIns="90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mn-cs"/>
              </a:rPr>
              <a:t>Deep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mn-cs"/>
              </a:rPr>
              <a:t>Machine Learning</a:t>
            </a:r>
          </a:p>
        </p:txBody>
      </p:sp>
      <p:sp>
        <p:nvSpPr>
          <p:cNvPr id="59" name="Plus Sign 58">
            <a:extLst>
              <a:ext uri="{FF2B5EF4-FFF2-40B4-BE49-F238E27FC236}">
                <a16:creationId xmlns:a16="http://schemas.microsoft.com/office/drawing/2014/main" id="{A8BFBA58-4E87-EB61-BB31-2EE4026DD62C}"/>
              </a:ext>
            </a:extLst>
          </p:cNvPr>
          <p:cNvSpPr/>
          <p:nvPr/>
        </p:nvSpPr>
        <p:spPr>
          <a:xfrm>
            <a:off x="4074826" y="3021389"/>
            <a:ext cx="300971" cy="274258"/>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60" name="TextBox 59">
            <a:extLst>
              <a:ext uri="{FF2B5EF4-FFF2-40B4-BE49-F238E27FC236}">
                <a16:creationId xmlns:a16="http://schemas.microsoft.com/office/drawing/2014/main" id="{E2721353-4203-4938-5F91-AB3BB8D74B98}"/>
              </a:ext>
            </a:extLst>
          </p:cNvPr>
          <p:cNvSpPr txBox="1"/>
          <p:nvPr/>
        </p:nvSpPr>
        <p:spPr>
          <a:xfrm>
            <a:off x="3968703" y="2419116"/>
            <a:ext cx="1163275" cy="276999"/>
          </a:xfrm>
          <a:prstGeom prst="rect">
            <a:avLst/>
          </a:prstGeom>
          <a:noFill/>
          <a:effectLst/>
        </p:spPr>
        <p:txBody>
          <a:bodyPr wrap="square" lIns="90000" rIns="90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mn-cs"/>
              </a:rPr>
              <a:t>AI processor</a:t>
            </a:r>
          </a:p>
        </p:txBody>
      </p:sp>
      <p:sp>
        <p:nvSpPr>
          <p:cNvPr id="61" name="TextBox 60">
            <a:extLst>
              <a:ext uri="{FF2B5EF4-FFF2-40B4-BE49-F238E27FC236}">
                <a16:creationId xmlns:a16="http://schemas.microsoft.com/office/drawing/2014/main" id="{0415FD9D-3C2A-636F-E52B-8F90F2B376CC}"/>
              </a:ext>
            </a:extLst>
          </p:cNvPr>
          <p:cNvSpPr txBox="1"/>
          <p:nvPr/>
        </p:nvSpPr>
        <p:spPr>
          <a:xfrm>
            <a:off x="4921631" y="2140078"/>
            <a:ext cx="1995105" cy="553998"/>
          </a:xfrm>
          <a:prstGeom prst="rect">
            <a:avLst/>
          </a:prstGeom>
          <a:noFill/>
          <a:effectLst/>
        </p:spPr>
        <p:txBody>
          <a:bodyPr wrap="square" lIns="90000" rIns="90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Deep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Machine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Natural language processing (NLP) </a:t>
            </a:r>
          </a:p>
        </p:txBody>
      </p:sp>
      <p:sp>
        <p:nvSpPr>
          <p:cNvPr id="62" name="Rectangle 61">
            <a:extLst>
              <a:ext uri="{FF2B5EF4-FFF2-40B4-BE49-F238E27FC236}">
                <a16:creationId xmlns:a16="http://schemas.microsoft.com/office/drawing/2014/main" id="{015F56D9-0C17-9494-FE33-3582CD52C8CB}"/>
              </a:ext>
            </a:extLst>
          </p:cNvPr>
          <p:cNvSpPr/>
          <p:nvPr/>
        </p:nvSpPr>
        <p:spPr>
          <a:xfrm>
            <a:off x="4400542" y="3326027"/>
            <a:ext cx="1692000" cy="241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solidFill>
                <a:effectLst/>
                <a:uLnTx/>
                <a:uFillTx/>
                <a:ea typeface="新細明體" panose="02020500000000000000" pitchFamily="18" charset="-120"/>
                <a:cs typeface="+mn-cs"/>
              </a:rPr>
              <a:t>Personal information</a:t>
            </a:r>
            <a:endParaRPr kumimoji="0" lang="en-US" sz="1200" b="0" i="0" u="none" strike="noStrike" kern="1200" cap="none" spc="0" normalizeH="0" baseline="0" noProof="0">
              <a:ln>
                <a:noFill/>
              </a:ln>
              <a:solidFill>
                <a:srgbClr val="FFFFFF"/>
              </a:solidFill>
              <a:effectLst/>
              <a:uLnTx/>
              <a:uFillTx/>
              <a:ea typeface="+mn-ea"/>
              <a:cs typeface="+mn-cs"/>
            </a:endParaRPr>
          </a:p>
        </p:txBody>
      </p:sp>
      <p:sp>
        <p:nvSpPr>
          <p:cNvPr id="63" name="Rectangle 62">
            <a:extLst>
              <a:ext uri="{FF2B5EF4-FFF2-40B4-BE49-F238E27FC236}">
                <a16:creationId xmlns:a16="http://schemas.microsoft.com/office/drawing/2014/main" id="{C1DE3F6E-F3CC-7F6D-AD26-A39B4F8B7364}"/>
              </a:ext>
            </a:extLst>
          </p:cNvPr>
          <p:cNvSpPr/>
          <p:nvPr/>
        </p:nvSpPr>
        <p:spPr>
          <a:xfrm>
            <a:off x="4400542" y="3870888"/>
            <a:ext cx="1692000" cy="241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ea typeface="+mn-ea"/>
                <a:cs typeface="+mn-cs"/>
              </a:rPr>
              <a:t>Picture</a:t>
            </a:r>
            <a:r>
              <a:rPr kumimoji="0" lang="zh-TW" altLang="en-US" sz="1200" b="0" i="0" u="none" strike="noStrike" kern="1200" cap="none" spc="0" normalizeH="0" baseline="0" noProof="0">
                <a:ln>
                  <a:noFill/>
                </a:ln>
                <a:solidFill>
                  <a:srgbClr val="FFFFFF"/>
                </a:solidFill>
                <a:effectLst/>
                <a:uLnTx/>
                <a:uFillTx/>
                <a:ea typeface="新細明體" panose="02020500000000000000" pitchFamily="18" charset="-120"/>
                <a:cs typeface="+mn-cs"/>
              </a:rPr>
              <a:t> </a:t>
            </a:r>
            <a:r>
              <a:rPr kumimoji="0" lang="en-US" altLang="zh-TW" sz="1200" b="0" i="0" u="none" strike="noStrike" kern="1200" cap="none" spc="0" normalizeH="0" baseline="0" noProof="0">
                <a:ln>
                  <a:noFill/>
                </a:ln>
                <a:solidFill>
                  <a:srgbClr val="FFFFFF"/>
                </a:solidFill>
                <a:effectLst/>
                <a:uLnTx/>
                <a:uFillTx/>
                <a:ea typeface="新細明體" panose="02020500000000000000" pitchFamily="18" charset="-120"/>
                <a:cs typeface="+mn-cs"/>
              </a:rPr>
              <a:t>quality </a:t>
            </a:r>
            <a:endParaRPr kumimoji="0" lang="en-US" sz="1200" b="0" i="0" u="none" strike="noStrike" kern="1200" cap="none" spc="0" normalizeH="0" baseline="0" noProof="0">
              <a:ln>
                <a:noFill/>
              </a:ln>
              <a:solidFill>
                <a:srgbClr val="FFFFFF"/>
              </a:solidFill>
              <a:effectLst/>
              <a:uLnTx/>
              <a:uFillTx/>
              <a:ea typeface="+mn-ea"/>
              <a:cs typeface="+mn-cs"/>
            </a:endParaRPr>
          </a:p>
        </p:txBody>
      </p:sp>
      <p:sp>
        <p:nvSpPr>
          <p:cNvPr id="64" name="Rectangle 63">
            <a:extLst>
              <a:ext uri="{FF2B5EF4-FFF2-40B4-BE49-F238E27FC236}">
                <a16:creationId xmlns:a16="http://schemas.microsoft.com/office/drawing/2014/main" id="{6C544910-3B9D-40E3-6819-B2DDFCAD2825}"/>
              </a:ext>
            </a:extLst>
          </p:cNvPr>
          <p:cNvSpPr/>
          <p:nvPr/>
        </p:nvSpPr>
        <p:spPr>
          <a:xfrm>
            <a:off x="4400542" y="3598458"/>
            <a:ext cx="1692000" cy="241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solidFill>
                <a:effectLst/>
                <a:uLnTx/>
                <a:uFillTx/>
                <a:ea typeface="新細明體" panose="02020500000000000000" pitchFamily="18" charset="-120"/>
                <a:cs typeface="+mn-cs"/>
              </a:rPr>
              <a:t>A</a:t>
            </a:r>
            <a:r>
              <a:rPr kumimoji="0" lang="en-US" sz="1200" b="0" i="0" u="none" strike="noStrike" kern="1200" cap="none" spc="0" normalizeH="0" baseline="0" noProof="0">
                <a:ln>
                  <a:noFill/>
                </a:ln>
                <a:solidFill>
                  <a:srgbClr val="FFFFFF"/>
                </a:solidFill>
                <a:effectLst/>
                <a:uLnTx/>
                <a:uFillTx/>
                <a:ea typeface="+mn-ea"/>
                <a:cs typeface="+mn-cs"/>
              </a:rPr>
              <a:t>udio </a:t>
            </a:r>
            <a:r>
              <a:rPr kumimoji="0" lang="en-US" altLang="zh-TW" sz="1200" b="0" i="0" u="none" strike="noStrike" kern="1200" cap="none" spc="0" normalizeH="0" baseline="0" noProof="0">
                <a:ln>
                  <a:noFill/>
                </a:ln>
                <a:solidFill>
                  <a:srgbClr val="FFFFFF"/>
                </a:solidFill>
                <a:effectLst/>
                <a:uLnTx/>
                <a:uFillTx/>
                <a:ea typeface="新細明體" panose="02020500000000000000" pitchFamily="18" charset="-120"/>
                <a:cs typeface="+mn-cs"/>
              </a:rPr>
              <a:t>quality </a:t>
            </a:r>
            <a:endParaRPr kumimoji="0" lang="en-US" sz="1200" b="0" i="0" u="none" strike="noStrike" kern="1200" cap="none" spc="0" normalizeH="0" baseline="0" noProof="0">
              <a:ln>
                <a:noFill/>
              </a:ln>
              <a:solidFill>
                <a:srgbClr val="FFFFFF"/>
              </a:solidFill>
              <a:effectLst/>
              <a:uLnTx/>
              <a:uFillTx/>
              <a:ea typeface="+mn-ea"/>
              <a:cs typeface="+mn-cs"/>
            </a:endParaRPr>
          </a:p>
        </p:txBody>
      </p:sp>
      <p:sp>
        <p:nvSpPr>
          <p:cNvPr id="65" name="Plus Sign 64">
            <a:extLst>
              <a:ext uri="{FF2B5EF4-FFF2-40B4-BE49-F238E27FC236}">
                <a16:creationId xmlns:a16="http://schemas.microsoft.com/office/drawing/2014/main" id="{ACD8F316-3517-3407-8E68-2500BBB4B942}"/>
              </a:ext>
            </a:extLst>
          </p:cNvPr>
          <p:cNvSpPr/>
          <p:nvPr/>
        </p:nvSpPr>
        <p:spPr>
          <a:xfrm>
            <a:off x="4066414" y="2769432"/>
            <a:ext cx="315938" cy="274533"/>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74" name="Rectangle 73">
            <a:extLst>
              <a:ext uri="{FF2B5EF4-FFF2-40B4-BE49-F238E27FC236}">
                <a16:creationId xmlns:a16="http://schemas.microsoft.com/office/drawing/2014/main" id="{5831FDE7-0480-AE5C-4AB9-5E8DFCEC181B}"/>
              </a:ext>
            </a:extLst>
          </p:cNvPr>
          <p:cNvSpPr/>
          <p:nvPr/>
        </p:nvSpPr>
        <p:spPr>
          <a:xfrm>
            <a:off x="7170753" y="3770403"/>
            <a:ext cx="2344243" cy="2349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ea typeface="+mn-ea"/>
                <a:cs typeface="+mn-cs"/>
              </a:rPr>
              <a:t>Picture</a:t>
            </a:r>
            <a:r>
              <a:rPr kumimoji="0" lang="zh-TW" altLang="en-US" sz="1200" b="0" i="0" u="none" strike="noStrike" kern="1200" cap="none" spc="0" normalizeH="0" baseline="0" noProof="0">
                <a:ln>
                  <a:noFill/>
                </a:ln>
                <a:solidFill>
                  <a:srgbClr val="FFFFFF"/>
                </a:solidFill>
                <a:effectLst/>
                <a:uLnTx/>
                <a:uFillTx/>
                <a:ea typeface="新細明體" panose="02020500000000000000" pitchFamily="18" charset="-120"/>
                <a:cs typeface="+mn-cs"/>
              </a:rPr>
              <a:t> </a:t>
            </a:r>
            <a:r>
              <a:rPr kumimoji="0" lang="en-US" altLang="zh-TW" sz="1200" b="0" i="0" u="none" strike="noStrike" kern="1200" cap="none" spc="0" normalizeH="0" baseline="0" noProof="0">
                <a:ln>
                  <a:noFill/>
                </a:ln>
                <a:solidFill>
                  <a:srgbClr val="FFFFFF"/>
                </a:solidFill>
                <a:effectLst/>
                <a:uLnTx/>
                <a:uFillTx/>
                <a:ea typeface="新細明體" panose="02020500000000000000" pitchFamily="18" charset="-120"/>
                <a:cs typeface="+mn-cs"/>
              </a:rPr>
              <a:t>quality </a:t>
            </a:r>
            <a:endParaRPr kumimoji="0" lang="en-US" sz="1200" b="0" i="0" u="none" strike="noStrike" kern="1200" cap="none" spc="0" normalizeH="0" baseline="0" noProof="0">
              <a:ln>
                <a:noFill/>
              </a:ln>
              <a:solidFill>
                <a:srgbClr val="FFFFFF"/>
              </a:solidFill>
              <a:effectLst/>
              <a:uLnTx/>
              <a:uFillTx/>
              <a:ea typeface="+mn-ea"/>
              <a:cs typeface="+mn-cs"/>
            </a:endParaRPr>
          </a:p>
        </p:txBody>
      </p:sp>
      <p:sp>
        <p:nvSpPr>
          <p:cNvPr id="78" name="Rectangle 77">
            <a:extLst>
              <a:ext uri="{FF2B5EF4-FFF2-40B4-BE49-F238E27FC236}">
                <a16:creationId xmlns:a16="http://schemas.microsoft.com/office/drawing/2014/main" id="{CB4F5EE9-881C-99C0-B66A-B633917BEB7A}"/>
              </a:ext>
            </a:extLst>
          </p:cNvPr>
          <p:cNvSpPr/>
          <p:nvPr/>
        </p:nvSpPr>
        <p:spPr>
          <a:xfrm>
            <a:off x="7170754" y="3470124"/>
            <a:ext cx="2344244" cy="25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solidFill>
                <a:effectLst/>
                <a:uLnTx/>
                <a:uFillTx/>
                <a:ea typeface="新細明體" panose="02020500000000000000" pitchFamily="18" charset="-120"/>
                <a:cs typeface="+mn-cs"/>
              </a:rPr>
              <a:t>A</a:t>
            </a:r>
            <a:r>
              <a:rPr kumimoji="0" lang="en-US" sz="1200" b="0" i="0" u="none" strike="noStrike" kern="1200" cap="none" spc="0" normalizeH="0" baseline="0" noProof="0">
                <a:ln>
                  <a:noFill/>
                </a:ln>
                <a:solidFill>
                  <a:srgbClr val="FFFFFF"/>
                </a:solidFill>
                <a:effectLst/>
                <a:uLnTx/>
                <a:uFillTx/>
                <a:ea typeface="+mn-ea"/>
                <a:cs typeface="+mn-cs"/>
              </a:rPr>
              <a:t>udio </a:t>
            </a:r>
            <a:r>
              <a:rPr kumimoji="0" lang="en-US" altLang="zh-TW" sz="1200" b="0" i="0" u="none" strike="noStrike" kern="1200" cap="none" spc="0" normalizeH="0" baseline="0" noProof="0">
                <a:ln>
                  <a:noFill/>
                </a:ln>
                <a:solidFill>
                  <a:srgbClr val="FFFFFF"/>
                </a:solidFill>
                <a:effectLst/>
                <a:uLnTx/>
                <a:uFillTx/>
                <a:ea typeface="新細明體" panose="02020500000000000000" pitchFamily="18" charset="-120"/>
                <a:cs typeface="+mn-cs"/>
              </a:rPr>
              <a:t>quality </a:t>
            </a:r>
            <a:endParaRPr kumimoji="0" lang="en-US" sz="1200" b="0" i="0" u="none" strike="noStrike" kern="1200" cap="none" spc="0" normalizeH="0" baseline="0" noProof="0">
              <a:ln>
                <a:noFill/>
              </a:ln>
              <a:solidFill>
                <a:srgbClr val="FFFFFF"/>
              </a:solidFill>
              <a:effectLst/>
              <a:uLnTx/>
              <a:uFillTx/>
              <a:ea typeface="+mn-ea"/>
              <a:cs typeface="+mn-cs"/>
            </a:endParaRPr>
          </a:p>
        </p:txBody>
      </p:sp>
      <p:sp>
        <p:nvSpPr>
          <p:cNvPr id="79" name="Rectangle 78">
            <a:extLst>
              <a:ext uri="{FF2B5EF4-FFF2-40B4-BE49-F238E27FC236}">
                <a16:creationId xmlns:a16="http://schemas.microsoft.com/office/drawing/2014/main" id="{10D76EE1-1E08-2A2E-4641-099B762D724C}"/>
              </a:ext>
            </a:extLst>
          </p:cNvPr>
          <p:cNvSpPr/>
          <p:nvPr/>
        </p:nvSpPr>
        <p:spPr>
          <a:xfrm>
            <a:off x="7170754" y="2903721"/>
            <a:ext cx="2344244" cy="25201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TW" sz="1200"/>
              <a:t>Real-time sports updates</a:t>
            </a:r>
            <a:endParaRPr kumimoji="0" lang="en-US" sz="1200" b="0" i="0" u="none" strike="noStrike" kern="1200" cap="none" spc="0" normalizeH="0" baseline="0" noProof="0">
              <a:ln>
                <a:noFill/>
              </a:ln>
              <a:solidFill>
                <a:srgbClr val="000000"/>
              </a:solidFill>
              <a:effectLst/>
              <a:uLnTx/>
              <a:uFillTx/>
              <a:ea typeface="+mn-ea"/>
              <a:cs typeface="+mn-cs"/>
            </a:endParaRPr>
          </a:p>
        </p:txBody>
      </p:sp>
      <p:sp>
        <p:nvSpPr>
          <p:cNvPr id="80" name="TextBox 79">
            <a:extLst>
              <a:ext uri="{FF2B5EF4-FFF2-40B4-BE49-F238E27FC236}">
                <a16:creationId xmlns:a16="http://schemas.microsoft.com/office/drawing/2014/main" id="{6A31EA47-30AD-3085-CE65-2D6120380A3C}"/>
              </a:ext>
            </a:extLst>
          </p:cNvPr>
          <p:cNvSpPr txBox="1"/>
          <p:nvPr/>
        </p:nvSpPr>
        <p:spPr>
          <a:xfrm>
            <a:off x="6647912" y="1927775"/>
            <a:ext cx="1163275" cy="276999"/>
          </a:xfrm>
          <a:prstGeom prst="rect">
            <a:avLst/>
          </a:prstGeom>
          <a:noFill/>
          <a:effectLst/>
        </p:spPr>
        <p:txBody>
          <a:bodyPr wrap="square" lIns="90000" rIns="90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mn-cs"/>
              </a:rPr>
              <a:t>AI processor</a:t>
            </a:r>
          </a:p>
        </p:txBody>
      </p:sp>
      <p:sp>
        <p:nvSpPr>
          <p:cNvPr id="81" name="Plus Sign 80">
            <a:extLst>
              <a:ext uri="{FF2B5EF4-FFF2-40B4-BE49-F238E27FC236}">
                <a16:creationId xmlns:a16="http://schemas.microsoft.com/office/drawing/2014/main" id="{E59D010E-D529-AE9F-E698-28DA4E2CDAB5}"/>
              </a:ext>
            </a:extLst>
          </p:cNvPr>
          <p:cNvSpPr/>
          <p:nvPr/>
        </p:nvSpPr>
        <p:spPr>
          <a:xfrm>
            <a:off x="6775103" y="2879509"/>
            <a:ext cx="347144" cy="274533"/>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82" name="TextBox 81">
            <a:extLst>
              <a:ext uri="{FF2B5EF4-FFF2-40B4-BE49-F238E27FC236}">
                <a16:creationId xmlns:a16="http://schemas.microsoft.com/office/drawing/2014/main" id="{115537DD-6B76-5519-0160-9C15E28295C6}"/>
              </a:ext>
            </a:extLst>
          </p:cNvPr>
          <p:cNvSpPr txBox="1"/>
          <p:nvPr/>
        </p:nvSpPr>
        <p:spPr>
          <a:xfrm>
            <a:off x="7869664" y="1752798"/>
            <a:ext cx="1401283" cy="400110"/>
          </a:xfrm>
          <a:prstGeom prst="rect">
            <a:avLst/>
          </a:prstGeom>
          <a:noFill/>
          <a:effectLst/>
        </p:spPr>
        <p:txBody>
          <a:bodyPr wrap="square" lIns="90000" rIns="90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Deep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Machine learning</a:t>
            </a:r>
          </a:p>
        </p:txBody>
      </p:sp>
      <p:sp>
        <p:nvSpPr>
          <p:cNvPr id="83" name="Arrow: Right 82">
            <a:extLst>
              <a:ext uri="{FF2B5EF4-FFF2-40B4-BE49-F238E27FC236}">
                <a16:creationId xmlns:a16="http://schemas.microsoft.com/office/drawing/2014/main" id="{9CE1AD01-4638-BF39-136D-086A762B877A}"/>
              </a:ext>
            </a:extLst>
          </p:cNvPr>
          <p:cNvSpPr/>
          <p:nvPr/>
        </p:nvSpPr>
        <p:spPr>
          <a:xfrm>
            <a:off x="4824735" y="5175637"/>
            <a:ext cx="1343510" cy="256378"/>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cxnSp>
        <p:nvCxnSpPr>
          <p:cNvPr id="84" name="Straight Arrow Connector 83">
            <a:extLst>
              <a:ext uri="{FF2B5EF4-FFF2-40B4-BE49-F238E27FC236}">
                <a16:creationId xmlns:a16="http://schemas.microsoft.com/office/drawing/2014/main" id="{DED64993-770B-AEC3-51FD-850524F3D9F9}"/>
              </a:ext>
            </a:extLst>
          </p:cNvPr>
          <p:cNvCxnSpPr>
            <a:cxnSpLocks/>
          </p:cNvCxnSpPr>
          <p:nvPr/>
        </p:nvCxnSpPr>
        <p:spPr>
          <a:xfrm>
            <a:off x="5216678" y="4220895"/>
            <a:ext cx="0" cy="1013318"/>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04DFF905-7092-C688-9C45-85B48880D9A2}"/>
              </a:ext>
            </a:extLst>
          </p:cNvPr>
          <p:cNvSpPr/>
          <p:nvPr/>
        </p:nvSpPr>
        <p:spPr>
          <a:xfrm>
            <a:off x="2411724" y="3236118"/>
            <a:ext cx="1620000" cy="25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GenAI wallpaper</a:t>
            </a:r>
            <a:endParaRPr kumimoji="0" lang="en-US" sz="1200" b="0" i="0" u="none" strike="noStrike" kern="1200" cap="none" spc="0" normalizeH="0" baseline="0" noProof="0" dirty="0">
              <a:ln>
                <a:noFill/>
              </a:ln>
              <a:solidFill>
                <a:srgbClr val="000000"/>
              </a:solidFill>
              <a:effectLst/>
              <a:uLnTx/>
              <a:uFillTx/>
              <a:ea typeface="+mn-ea"/>
              <a:cs typeface="+mn-cs"/>
            </a:endParaRPr>
          </a:p>
        </p:txBody>
      </p:sp>
      <p:sp>
        <p:nvSpPr>
          <p:cNvPr id="86" name="Rectangle 85">
            <a:extLst>
              <a:ext uri="{FF2B5EF4-FFF2-40B4-BE49-F238E27FC236}">
                <a16:creationId xmlns:a16="http://schemas.microsoft.com/office/drawing/2014/main" id="{E1B5AFBD-0C69-4641-72F6-1EAF3729CF34}"/>
              </a:ext>
            </a:extLst>
          </p:cNvPr>
          <p:cNvSpPr/>
          <p:nvPr/>
        </p:nvSpPr>
        <p:spPr>
          <a:xfrm>
            <a:off x="4400542" y="2781165"/>
            <a:ext cx="1692000" cy="241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ea typeface="+mn-ea"/>
                <a:cs typeface="+mn-cs"/>
              </a:rPr>
              <a:t>Vison: Click to search </a:t>
            </a:r>
            <a:endParaRPr kumimoji="0" lang="en-US" sz="1200" b="0" i="0" u="none" strike="noStrike" kern="1200" cap="none" spc="0" normalizeH="0" baseline="0" noProof="0">
              <a:ln>
                <a:noFill/>
              </a:ln>
              <a:solidFill>
                <a:srgbClr val="000000"/>
              </a:solidFill>
              <a:effectLst/>
              <a:uLnTx/>
              <a:uFillTx/>
              <a:ea typeface="+mn-ea"/>
              <a:cs typeface="+mn-cs"/>
            </a:endParaRPr>
          </a:p>
        </p:txBody>
      </p:sp>
      <p:sp>
        <p:nvSpPr>
          <p:cNvPr id="87" name="Plus Sign 86">
            <a:extLst>
              <a:ext uri="{FF2B5EF4-FFF2-40B4-BE49-F238E27FC236}">
                <a16:creationId xmlns:a16="http://schemas.microsoft.com/office/drawing/2014/main" id="{C73615CF-6843-CBBE-DAD5-156D1BEDBCA2}"/>
              </a:ext>
            </a:extLst>
          </p:cNvPr>
          <p:cNvSpPr/>
          <p:nvPr/>
        </p:nvSpPr>
        <p:spPr>
          <a:xfrm>
            <a:off x="2058884" y="3268225"/>
            <a:ext cx="347144" cy="274533"/>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88" name="TextBox 87">
            <a:extLst>
              <a:ext uri="{FF2B5EF4-FFF2-40B4-BE49-F238E27FC236}">
                <a16:creationId xmlns:a16="http://schemas.microsoft.com/office/drawing/2014/main" id="{1EBFA478-5EF8-BF63-839F-0BBF52864CCE}"/>
              </a:ext>
            </a:extLst>
          </p:cNvPr>
          <p:cNvSpPr txBox="1"/>
          <p:nvPr/>
        </p:nvSpPr>
        <p:spPr>
          <a:xfrm>
            <a:off x="2861193" y="4779614"/>
            <a:ext cx="7013115" cy="276999"/>
          </a:xfrm>
          <a:prstGeom prst="rect">
            <a:avLst/>
          </a:prstGeom>
          <a:solidFill>
            <a:schemeClr val="accent1">
              <a:lumMod val="40000"/>
              <a:lumOff val="60000"/>
            </a:schemeClr>
          </a:solidFill>
          <a:effectLst/>
        </p:spPr>
        <p:txBody>
          <a:bodyPr wrap="square" lIns="90000" r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ea typeface="+mn-ea"/>
                <a:cs typeface="+mn-cs"/>
              </a:rPr>
              <a:t>Samsung and LG (Microsoft </a:t>
            </a:r>
            <a:r>
              <a:rPr lang="en-US" altLang="zh-TW" sz="1200" b="1" i="0" dirty="0">
                <a:solidFill>
                  <a:srgbClr val="111111"/>
                </a:solidFill>
                <a:effectLst/>
              </a:rPr>
              <a:t>Copilot and Google), </a:t>
            </a:r>
            <a:r>
              <a:rPr kumimoji="0" lang="en-US" sz="1200" b="1" i="0" u="none" strike="noStrike" kern="1200" cap="none" spc="0" normalizeH="0" baseline="0" noProof="0" dirty="0">
                <a:ln>
                  <a:noFill/>
                </a:ln>
                <a:solidFill>
                  <a:srgbClr val="000000"/>
                </a:solidFill>
                <a:effectLst/>
                <a:uLnTx/>
                <a:uFillTx/>
                <a:ea typeface="+mn-ea"/>
                <a:cs typeface="+mn-cs"/>
              </a:rPr>
              <a:t>Hisense, TCL</a:t>
            </a:r>
            <a:r>
              <a:rPr lang="en-US" sz="1200" b="1" dirty="0">
                <a:solidFill>
                  <a:srgbClr val="000000"/>
                </a:solidFill>
              </a:rPr>
              <a:t> with </a:t>
            </a:r>
            <a:r>
              <a:rPr kumimoji="0" lang="en-US" sz="1200" b="1" i="0" u="none" strike="noStrike" kern="1200" cap="none" spc="0" normalizeH="0" baseline="0" noProof="0" dirty="0">
                <a:ln>
                  <a:noFill/>
                </a:ln>
                <a:solidFill>
                  <a:srgbClr val="000000"/>
                </a:solidFill>
                <a:effectLst/>
                <a:uLnTx/>
                <a:uFillTx/>
                <a:ea typeface="+mn-ea"/>
                <a:cs typeface="+mn-cs"/>
              </a:rPr>
              <a:t>Google (new Gemini AI 2025) </a:t>
            </a:r>
          </a:p>
        </p:txBody>
      </p:sp>
      <p:sp>
        <p:nvSpPr>
          <p:cNvPr id="89" name="Rectangle 75">
            <a:extLst>
              <a:ext uri="{FF2B5EF4-FFF2-40B4-BE49-F238E27FC236}">
                <a16:creationId xmlns:a16="http://schemas.microsoft.com/office/drawing/2014/main" id="{FFD6EF0A-6C16-B7DF-A2E9-B5B6AC3D0CB1}"/>
              </a:ext>
            </a:extLst>
          </p:cNvPr>
          <p:cNvSpPr/>
          <p:nvPr/>
        </p:nvSpPr>
        <p:spPr>
          <a:xfrm>
            <a:off x="4400542" y="3053596"/>
            <a:ext cx="1692000" cy="241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solidFill>
                <a:effectLst/>
                <a:uLnTx/>
                <a:uFillTx/>
                <a:ea typeface="新細明體" panose="02020500000000000000" pitchFamily="18" charset="-120"/>
                <a:cs typeface="+mn-cs"/>
              </a:rPr>
              <a:t>Live translate </a:t>
            </a:r>
            <a:endParaRPr kumimoji="0" lang="en-US" altLang="zh-TW" sz="1200" b="0" i="0" u="none" strike="noStrike" kern="1200" cap="none" spc="0" normalizeH="0" baseline="0" noProof="0">
              <a:ln>
                <a:noFill/>
              </a:ln>
              <a:solidFill>
                <a:srgbClr val="000000"/>
              </a:solidFill>
              <a:effectLst/>
              <a:uLnTx/>
              <a:uFillTx/>
              <a:ea typeface="新細明體" panose="02020500000000000000" pitchFamily="18" charset="-120"/>
              <a:cs typeface="+mn-cs"/>
            </a:endParaRPr>
          </a:p>
        </p:txBody>
      </p:sp>
      <p:sp>
        <p:nvSpPr>
          <p:cNvPr id="6" name="Plus Sign 58">
            <a:extLst>
              <a:ext uri="{FF2B5EF4-FFF2-40B4-BE49-F238E27FC236}">
                <a16:creationId xmlns:a16="http://schemas.microsoft.com/office/drawing/2014/main" id="{A50FAC25-DA37-31BB-F83F-EF8D8D1F15CE}"/>
              </a:ext>
            </a:extLst>
          </p:cNvPr>
          <p:cNvSpPr/>
          <p:nvPr/>
        </p:nvSpPr>
        <p:spPr>
          <a:xfrm>
            <a:off x="4074826" y="3285105"/>
            <a:ext cx="300971" cy="274258"/>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1" name="Rectangle 78">
            <a:extLst>
              <a:ext uri="{FF2B5EF4-FFF2-40B4-BE49-F238E27FC236}">
                <a16:creationId xmlns:a16="http://schemas.microsoft.com/office/drawing/2014/main" id="{4333EB25-08A4-8694-4F16-38C3117F29FD}"/>
              </a:ext>
            </a:extLst>
          </p:cNvPr>
          <p:cNvSpPr/>
          <p:nvPr/>
        </p:nvSpPr>
        <p:spPr>
          <a:xfrm>
            <a:off x="7170753" y="3174214"/>
            <a:ext cx="2350799" cy="2647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ea typeface="新細明體" panose="02020500000000000000" pitchFamily="18" charset="-120"/>
                <a:cs typeface="+mn-cs"/>
              </a:rPr>
              <a:t>AI </a:t>
            </a:r>
            <a:r>
              <a:rPr lang="en-US" sz="1000" dirty="0">
                <a:solidFill>
                  <a:schemeClr val="bg1"/>
                </a:solidFill>
                <a:ea typeface="新細明體" panose="02020500000000000000" pitchFamily="18" charset="-120"/>
              </a:rPr>
              <a:t>with edge function (2H26 to 2027) </a:t>
            </a:r>
            <a:endParaRPr kumimoji="0" lang="en-US" sz="1000" b="0" i="0" u="none" strike="noStrike" kern="1200" cap="none" spc="0" normalizeH="0" baseline="0" noProof="0" dirty="0">
              <a:ln>
                <a:noFill/>
              </a:ln>
              <a:solidFill>
                <a:schemeClr val="bg1"/>
              </a:solidFill>
              <a:effectLst/>
              <a:uLnTx/>
              <a:uFillTx/>
              <a:ea typeface="+mn-ea"/>
              <a:cs typeface="+mn-cs"/>
            </a:endParaRPr>
          </a:p>
        </p:txBody>
      </p:sp>
      <p:sp>
        <p:nvSpPr>
          <p:cNvPr id="12" name="Plus Sign 80">
            <a:extLst>
              <a:ext uri="{FF2B5EF4-FFF2-40B4-BE49-F238E27FC236}">
                <a16:creationId xmlns:a16="http://schemas.microsoft.com/office/drawing/2014/main" id="{57C8AE4D-314A-A8F9-7C02-B57526C86908}"/>
              </a:ext>
            </a:extLst>
          </p:cNvPr>
          <p:cNvSpPr/>
          <p:nvPr/>
        </p:nvSpPr>
        <p:spPr>
          <a:xfrm>
            <a:off x="6775103" y="3175377"/>
            <a:ext cx="347144" cy="274533"/>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5" name="txtboxCopyrightLine">
            <a:extLst>
              <a:ext uri="{FF2B5EF4-FFF2-40B4-BE49-F238E27FC236}">
                <a16:creationId xmlns:a16="http://schemas.microsoft.com/office/drawing/2014/main" id="{63CB2925-75D9-BCC1-FB97-A8933B7F87AA}"/>
              </a:ext>
            </a:extLst>
          </p:cNvPr>
          <p:cNvSpPr txBox="1"/>
          <p:nvPr/>
        </p:nvSpPr>
        <p:spPr>
          <a:xfrm>
            <a:off x="11105016" y="5784648"/>
            <a:ext cx="709096" cy="195814"/>
          </a:xfrm>
          <a:prstGeom prst="rect">
            <a:avLst/>
          </a:prstGeom>
        </p:spPr>
        <p:txBody>
          <a:bodyPr vert="horz"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0"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ea typeface="+mn-ea"/>
                <a:cs typeface="+mn-cs"/>
              </a:rPr>
              <a:t>© 2026 Omdia</a:t>
            </a:r>
          </a:p>
        </p:txBody>
      </p:sp>
      <p:sp>
        <p:nvSpPr>
          <p:cNvPr id="7" name="矩形 6">
            <a:extLst>
              <a:ext uri="{FF2B5EF4-FFF2-40B4-BE49-F238E27FC236}">
                <a16:creationId xmlns:a16="http://schemas.microsoft.com/office/drawing/2014/main" id="{6A9D7878-A2D3-426F-04BB-BEFDB69ED139}"/>
              </a:ext>
            </a:extLst>
          </p:cNvPr>
          <p:cNvSpPr/>
          <p:nvPr/>
        </p:nvSpPr>
        <p:spPr>
          <a:xfrm>
            <a:off x="5761165" y="4164431"/>
            <a:ext cx="695246" cy="257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lang="en-US" altLang="zh-TW" sz="1200" dirty="0">
                <a:solidFill>
                  <a:srgbClr val="C00000"/>
                </a:solidFill>
              </a:rPr>
              <a:t>5–8 TOPS</a:t>
            </a:r>
            <a:endParaRPr lang="zh-TW" altLang="en-US" sz="1200" dirty="0">
              <a:solidFill>
                <a:srgbClr val="C00000"/>
              </a:solidFill>
            </a:endParaRPr>
          </a:p>
        </p:txBody>
      </p:sp>
      <p:sp>
        <p:nvSpPr>
          <p:cNvPr id="8" name="箭號: 向上 7">
            <a:extLst>
              <a:ext uri="{FF2B5EF4-FFF2-40B4-BE49-F238E27FC236}">
                <a16:creationId xmlns:a16="http://schemas.microsoft.com/office/drawing/2014/main" id="{5F9DA6E8-38CD-A818-516A-74B2F0DDBCFB}"/>
              </a:ext>
            </a:extLst>
          </p:cNvPr>
          <p:cNvSpPr/>
          <p:nvPr/>
        </p:nvSpPr>
        <p:spPr>
          <a:xfrm>
            <a:off x="5938478" y="4418096"/>
            <a:ext cx="340621" cy="186291"/>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zh-TW" altLang="en-US" err="1">
              <a:solidFill>
                <a:schemeClr val="tx1"/>
              </a:solidFill>
            </a:endParaRPr>
          </a:p>
        </p:txBody>
      </p:sp>
      <p:sp>
        <p:nvSpPr>
          <p:cNvPr id="9" name="矩形 8">
            <a:extLst>
              <a:ext uri="{FF2B5EF4-FFF2-40B4-BE49-F238E27FC236}">
                <a16:creationId xmlns:a16="http://schemas.microsoft.com/office/drawing/2014/main" id="{A91B7030-3936-8439-46EB-0FD928E4D27D}"/>
              </a:ext>
            </a:extLst>
          </p:cNvPr>
          <p:cNvSpPr/>
          <p:nvPr/>
        </p:nvSpPr>
        <p:spPr>
          <a:xfrm>
            <a:off x="7502637" y="4154320"/>
            <a:ext cx="858752" cy="257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lang="en-US" altLang="zh-TW" sz="1200" dirty="0">
                <a:solidFill>
                  <a:srgbClr val="C00000"/>
                </a:solidFill>
              </a:rPr>
              <a:t>20–25 TOPS</a:t>
            </a:r>
            <a:endParaRPr lang="zh-TW" altLang="en-US" sz="1200" dirty="0">
              <a:solidFill>
                <a:srgbClr val="C00000"/>
              </a:solidFill>
            </a:endParaRPr>
          </a:p>
        </p:txBody>
      </p:sp>
      <p:sp>
        <p:nvSpPr>
          <p:cNvPr id="10" name="箭號: 向上 9">
            <a:extLst>
              <a:ext uri="{FF2B5EF4-FFF2-40B4-BE49-F238E27FC236}">
                <a16:creationId xmlns:a16="http://schemas.microsoft.com/office/drawing/2014/main" id="{C1B2C38B-A2CF-C6BE-1B1E-651ADE4442D4}"/>
              </a:ext>
            </a:extLst>
          </p:cNvPr>
          <p:cNvSpPr/>
          <p:nvPr/>
        </p:nvSpPr>
        <p:spPr>
          <a:xfrm>
            <a:off x="7761703" y="4402800"/>
            <a:ext cx="340621" cy="186291"/>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zh-TW" altLang="en-US" err="1">
              <a:solidFill>
                <a:schemeClr val="tx1"/>
              </a:solidFill>
            </a:endParaRPr>
          </a:p>
        </p:txBody>
      </p:sp>
      <p:sp>
        <p:nvSpPr>
          <p:cNvPr id="4" name="Rectangle 78">
            <a:extLst>
              <a:ext uri="{FF2B5EF4-FFF2-40B4-BE49-F238E27FC236}">
                <a16:creationId xmlns:a16="http://schemas.microsoft.com/office/drawing/2014/main" id="{1F3FAA15-843F-97F5-90ED-7B09A0F4E88D}"/>
              </a:ext>
            </a:extLst>
          </p:cNvPr>
          <p:cNvSpPr/>
          <p:nvPr/>
        </p:nvSpPr>
        <p:spPr>
          <a:xfrm>
            <a:off x="7170754" y="2556277"/>
            <a:ext cx="2366714" cy="31648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050" dirty="0">
                <a:solidFill>
                  <a:schemeClr val="bg1"/>
                </a:solidFill>
              </a:rPr>
              <a:t>AI expands to other devices &amp; actions</a:t>
            </a:r>
            <a:endParaRPr kumimoji="0" lang="en-US" sz="1050" b="0" i="0" u="none" strike="noStrike" kern="1200" cap="none" spc="0" normalizeH="0" baseline="0" noProof="0" dirty="0">
              <a:ln>
                <a:noFill/>
              </a:ln>
              <a:solidFill>
                <a:schemeClr val="bg1"/>
              </a:solidFill>
              <a:effectLst/>
              <a:uLnTx/>
              <a:uFillTx/>
              <a:ea typeface="+mn-ea"/>
              <a:cs typeface="+mn-cs"/>
            </a:endParaRPr>
          </a:p>
        </p:txBody>
      </p:sp>
      <p:sp>
        <p:nvSpPr>
          <p:cNvPr id="13" name="Plus Sign 80">
            <a:extLst>
              <a:ext uri="{FF2B5EF4-FFF2-40B4-BE49-F238E27FC236}">
                <a16:creationId xmlns:a16="http://schemas.microsoft.com/office/drawing/2014/main" id="{D30448A0-91CE-1C2A-C505-CEA9DB97A625}"/>
              </a:ext>
            </a:extLst>
          </p:cNvPr>
          <p:cNvSpPr/>
          <p:nvPr/>
        </p:nvSpPr>
        <p:spPr>
          <a:xfrm>
            <a:off x="6775103" y="2604976"/>
            <a:ext cx="347144" cy="274533"/>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4" name="Rectangle 78">
            <a:extLst>
              <a:ext uri="{FF2B5EF4-FFF2-40B4-BE49-F238E27FC236}">
                <a16:creationId xmlns:a16="http://schemas.microsoft.com/office/drawing/2014/main" id="{75294231-1C25-ED16-0CFD-4B3F568A5B7F}"/>
              </a:ext>
            </a:extLst>
          </p:cNvPr>
          <p:cNvSpPr/>
          <p:nvPr/>
        </p:nvSpPr>
        <p:spPr>
          <a:xfrm>
            <a:off x="7170754" y="2226666"/>
            <a:ext cx="2366714" cy="31648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altLang="zh-TW" sz="1050" b="0" i="0" u="none" strike="noStrike" kern="1200" cap="none" spc="0" normalizeH="0" baseline="0" noProof="0" dirty="0">
                <a:ln>
                  <a:noFill/>
                </a:ln>
                <a:solidFill>
                  <a:schemeClr val="bg1"/>
                </a:solidFill>
                <a:effectLst/>
                <a:uLnTx/>
                <a:uFillTx/>
                <a:ea typeface="+mn-ea"/>
                <a:cs typeface="+mn-cs"/>
              </a:rPr>
              <a:t>Google Photo to GenAI pictures at TV</a:t>
            </a:r>
            <a:endParaRPr kumimoji="0" lang="en-US" sz="1050" b="0" i="0" u="none" strike="noStrike" kern="1200" cap="none" spc="0" normalizeH="0" baseline="0" noProof="0" dirty="0">
              <a:ln>
                <a:noFill/>
              </a:ln>
              <a:solidFill>
                <a:schemeClr val="bg1"/>
              </a:solidFill>
              <a:effectLst/>
              <a:uLnTx/>
              <a:uFillTx/>
              <a:ea typeface="+mn-ea"/>
              <a:cs typeface="+mn-cs"/>
            </a:endParaRPr>
          </a:p>
        </p:txBody>
      </p:sp>
      <p:sp>
        <p:nvSpPr>
          <p:cNvPr id="20" name="Plus Sign 80">
            <a:extLst>
              <a:ext uri="{FF2B5EF4-FFF2-40B4-BE49-F238E27FC236}">
                <a16:creationId xmlns:a16="http://schemas.microsoft.com/office/drawing/2014/main" id="{7616A85A-EB6F-B1E3-B723-77628008C85D}"/>
              </a:ext>
            </a:extLst>
          </p:cNvPr>
          <p:cNvSpPr/>
          <p:nvPr/>
        </p:nvSpPr>
        <p:spPr>
          <a:xfrm>
            <a:off x="6775103" y="2257523"/>
            <a:ext cx="347144" cy="274533"/>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Tree>
    <p:extLst>
      <p:ext uri="{BB962C8B-B14F-4D97-AF65-F5344CB8AC3E}">
        <p14:creationId xmlns:p14="http://schemas.microsoft.com/office/powerpoint/2010/main" val="3526562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59DD5-186B-13BA-3FC0-02D8987D90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A2B813-6489-22E6-5F56-CCE6B87FA94F}"/>
              </a:ext>
            </a:extLst>
          </p:cNvPr>
          <p:cNvSpPr>
            <a:spLocks noGrp="1"/>
          </p:cNvSpPr>
          <p:nvPr>
            <p:ph type="title"/>
          </p:nvPr>
        </p:nvSpPr>
        <p:spPr/>
        <p:txBody>
          <a:bodyPr/>
          <a:lstStyle/>
          <a:p>
            <a:r>
              <a:rPr lang="en-GB" sz="6000" dirty="0"/>
              <a:t>RGB mini LED</a:t>
            </a:r>
          </a:p>
        </p:txBody>
      </p:sp>
    </p:spTree>
    <p:extLst>
      <p:ext uri="{BB962C8B-B14F-4D97-AF65-F5344CB8AC3E}">
        <p14:creationId xmlns:p14="http://schemas.microsoft.com/office/powerpoint/2010/main" val="3409009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AE83C260-7BED-FA6B-0A22-42FB1FD6A14A}"/>
              </a:ext>
            </a:extLst>
          </p:cNvPr>
          <p:cNvSpPr>
            <a:spLocks noGrp="1"/>
          </p:cNvSpPr>
          <p:nvPr>
            <p:ph type="title"/>
          </p:nvPr>
        </p:nvSpPr>
        <p:spPr/>
        <p:txBody>
          <a:bodyPr>
            <a:noAutofit/>
          </a:bodyPr>
          <a:lstStyle/>
          <a:p>
            <a:r>
              <a:rPr lang="en-US" altLang="ja-JP" dirty="0">
                <a:latin typeface="Aleo" pitchFamily="2" charset="0"/>
                <a:ea typeface="+mn-ea"/>
              </a:rPr>
              <a:t>Strong emphasis on RGB LED TVs at CES 2026 shows the market is expected </a:t>
            </a:r>
            <a:r>
              <a:rPr lang="en-US" altLang="ja-JP" dirty="0">
                <a:ea typeface="+mn-ea"/>
              </a:rPr>
              <a:t>to</a:t>
            </a:r>
            <a:r>
              <a:rPr lang="en-US" altLang="ja-JP" dirty="0">
                <a:latin typeface="Aleo" pitchFamily="2" charset="0"/>
                <a:ea typeface="+mn-ea"/>
              </a:rPr>
              <a:t> grow rapidly, starting 2026 at the high end of mini LED</a:t>
            </a:r>
            <a:endParaRPr lang="ja-JP" altLang="en-US" dirty="0">
              <a:latin typeface="Aleo" pitchFamily="2" charset="0"/>
              <a:ea typeface="+mn-ea"/>
            </a:endParaRPr>
          </a:p>
        </p:txBody>
      </p:sp>
      <p:pic>
        <p:nvPicPr>
          <p:cNvPr id="7" name="Picture Placeholder 6">
            <a:extLst>
              <a:ext uri="{FF2B5EF4-FFF2-40B4-BE49-F238E27FC236}">
                <a16:creationId xmlns:a16="http://schemas.microsoft.com/office/drawing/2014/main" id="{D525B800-15DA-6495-0E22-41A5BDDC4594}"/>
              </a:ext>
            </a:extLst>
          </p:cNvPr>
          <p:cNvPicPr>
            <a:picLocks noGrp="1" noChangeAspect="1"/>
          </p:cNvPicPr>
          <p:nvPr>
            <p:ph type="pic" sz="quarter" idx="13"/>
          </p:nvPr>
        </p:nvPicPr>
        <p:blipFill>
          <a:blip r:embed="rId3"/>
          <a:srcRect l="18" r="18"/>
          <a:stretch>
            <a:fillRect/>
          </a:stretch>
        </p:blipFill>
        <p:spPr>
          <a:prstGeom prst="rect">
            <a:avLst/>
          </a:prstGeom>
        </p:spPr>
      </p:pic>
    </p:spTree>
    <p:extLst>
      <p:ext uri="{BB962C8B-B14F-4D97-AF65-F5344CB8AC3E}">
        <p14:creationId xmlns:p14="http://schemas.microsoft.com/office/powerpoint/2010/main" val="1172891046"/>
      </p:ext>
    </p:extLst>
  </p:cSld>
  <p:clrMapOvr>
    <a:masterClrMapping/>
  </p:clrMapOvr>
  <mc:AlternateContent xmlns:mc="http://schemas.openxmlformats.org/markup-compatibility/2006" xmlns:p14="http://schemas.microsoft.com/office/powerpoint/2010/main">
    <mc:Choice Requires="p14">
      <p:transition spd="slow" p14:dur="2000" advTm="152462"/>
    </mc:Choice>
    <mc:Fallback xmlns="">
      <p:transition spd="slow" advTm="15246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 shot of a drink&#10;&#10;AI-generated content may be incorrect.">
            <a:extLst>
              <a:ext uri="{FF2B5EF4-FFF2-40B4-BE49-F238E27FC236}">
                <a16:creationId xmlns:a16="http://schemas.microsoft.com/office/drawing/2014/main" id="{4E26728F-CFA8-AE33-5109-FF3070E21F6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5400000">
            <a:off x="6516806" y="326397"/>
            <a:ext cx="2951743" cy="3848797"/>
          </a:xfrm>
          <a:prstGeom prst="rect">
            <a:avLst/>
          </a:prstGeom>
        </p:spPr>
      </p:pic>
      <p:sp>
        <p:nvSpPr>
          <p:cNvPr id="2" name="Title 1">
            <a:extLst>
              <a:ext uri="{FF2B5EF4-FFF2-40B4-BE49-F238E27FC236}">
                <a16:creationId xmlns:a16="http://schemas.microsoft.com/office/drawing/2014/main" id="{ABB5FE8E-BC7E-BD78-C2E5-E4814794F479}"/>
              </a:ext>
            </a:extLst>
          </p:cNvPr>
          <p:cNvSpPr>
            <a:spLocks noGrp="1"/>
          </p:cNvSpPr>
          <p:nvPr>
            <p:ph type="title"/>
          </p:nvPr>
        </p:nvSpPr>
        <p:spPr>
          <a:xfrm>
            <a:off x="329938" y="468490"/>
            <a:ext cx="2887849" cy="914400"/>
          </a:xfrm>
        </p:spPr>
        <p:txBody>
          <a:bodyPr/>
          <a:lstStyle/>
          <a:p>
            <a:r>
              <a:rPr lang="en-US" noProof="0" dirty="0"/>
              <a:t>RGB mini LED</a:t>
            </a:r>
          </a:p>
        </p:txBody>
      </p:sp>
      <p:pic>
        <p:nvPicPr>
          <p:cNvPr id="5" name="Content Placeholder 4" descr="A screen shot of a computer&#10;&#10;AI-generated content may be incorrect.">
            <a:extLst>
              <a:ext uri="{FF2B5EF4-FFF2-40B4-BE49-F238E27FC236}">
                <a16:creationId xmlns:a16="http://schemas.microsoft.com/office/drawing/2014/main" id="{75191A2F-04E2-6DDF-BA33-700F229CF61A}"/>
              </a:ext>
            </a:extLst>
          </p:cNvPr>
          <p:cNvPicPr>
            <a:picLocks noGrp="1" noChangeAspect="1"/>
          </p:cNvPicPr>
          <p:nvPr>
            <p:ph sz="quarter" idx="11"/>
          </p:nvPr>
        </p:nvPicPr>
        <p:blipFill>
          <a:blip r:embed="rId3" cstate="screen">
            <a:extLst>
              <a:ext uri="{28A0092B-C50C-407E-A947-70E740481C1C}">
                <a14:useLocalDpi xmlns:a14="http://schemas.microsoft.com/office/drawing/2010/main"/>
              </a:ext>
            </a:extLst>
          </a:blip>
          <a:srcRect/>
          <a:stretch>
            <a:fillRect/>
          </a:stretch>
        </p:blipFill>
        <p:spPr>
          <a:xfrm>
            <a:off x="7992678" y="3140436"/>
            <a:ext cx="3747052" cy="2872231"/>
          </a:xfrm>
        </p:spPr>
      </p:pic>
      <p:pic>
        <p:nvPicPr>
          <p:cNvPr id="7" name="Picture 6" descr="A large screen with a green circle on it&#10;&#10;AI-generated content may be incorrect.">
            <a:extLst>
              <a:ext uri="{FF2B5EF4-FFF2-40B4-BE49-F238E27FC236}">
                <a16:creationId xmlns:a16="http://schemas.microsoft.com/office/drawing/2014/main" id="{781B903C-0542-179A-8242-CEE6CF640A8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5400000">
            <a:off x="4401470" y="2214764"/>
            <a:ext cx="2951742" cy="4230673"/>
          </a:xfrm>
          <a:prstGeom prst="rect">
            <a:avLst/>
          </a:prstGeom>
        </p:spPr>
      </p:pic>
      <p:sp>
        <p:nvSpPr>
          <p:cNvPr id="8" name="Content Placeholder 3">
            <a:extLst>
              <a:ext uri="{FF2B5EF4-FFF2-40B4-BE49-F238E27FC236}">
                <a16:creationId xmlns:a16="http://schemas.microsoft.com/office/drawing/2014/main" id="{7556E724-B109-9E6F-770A-2658BB2737EB}"/>
              </a:ext>
            </a:extLst>
          </p:cNvPr>
          <p:cNvSpPr txBox="1">
            <a:spLocks/>
          </p:cNvSpPr>
          <p:nvPr/>
        </p:nvSpPr>
        <p:spPr>
          <a:xfrm>
            <a:off x="3583403" y="2509576"/>
            <a:ext cx="2663477"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noProof="0" dirty="0"/>
              <a:t>Hisense 116″ RGB mini LED TV</a:t>
            </a:r>
          </a:p>
        </p:txBody>
      </p:sp>
      <p:sp>
        <p:nvSpPr>
          <p:cNvPr id="9" name="Content Placeholder 3">
            <a:extLst>
              <a:ext uri="{FF2B5EF4-FFF2-40B4-BE49-F238E27FC236}">
                <a16:creationId xmlns:a16="http://schemas.microsoft.com/office/drawing/2014/main" id="{5C5A2E5A-9E6E-DC30-9498-8DD3BA25ABFD}"/>
              </a:ext>
            </a:extLst>
          </p:cNvPr>
          <p:cNvSpPr txBox="1">
            <a:spLocks/>
          </p:cNvSpPr>
          <p:nvPr/>
        </p:nvSpPr>
        <p:spPr>
          <a:xfrm>
            <a:off x="10028021" y="2825006"/>
            <a:ext cx="1744673"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noProof="0" dirty="0"/>
              <a:t>LG Micro RGB TV</a:t>
            </a:r>
          </a:p>
        </p:txBody>
      </p:sp>
      <p:sp>
        <p:nvSpPr>
          <p:cNvPr id="12" name="Content Placeholder 3">
            <a:extLst>
              <a:ext uri="{FF2B5EF4-FFF2-40B4-BE49-F238E27FC236}">
                <a16:creationId xmlns:a16="http://schemas.microsoft.com/office/drawing/2014/main" id="{0F811093-B603-E48F-DA8C-057FBF274AFF}"/>
              </a:ext>
            </a:extLst>
          </p:cNvPr>
          <p:cNvSpPr txBox="1">
            <a:spLocks/>
          </p:cNvSpPr>
          <p:nvPr/>
        </p:nvSpPr>
        <p:spPr>
          <a:xfrm>
            <a:off x="6068279" y="446274"/>
            <a:ext cx="2927810"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noProof="0" dirty="0" err="1"/>
              <a:t>Changhong</a:t>
            </a:r>
            <a:r>
              <a:rPr lang="en-US" b="1" noProof="0" dirty="0"/>
              <a:t> 100″ RGB-mini LED</a:t>
            </a:r>
          </a:p>
        </p:txBody>
      </p:sp>
      <p:sp>
        <p:nvSpPr>
          <p:cNvPr id="13" name="Content Placeholder 2">
            <a:extLst>
              <a:ext uri="{FF2B5EF4-FFF2-40B4-BE49-F238E27FC236}">
                <a16:creationId xmlns:a16="http://schemas.microsoft.com/office/drawing/2014/main" id="{0C751D59-A31A-63CC-7CEE-A367378F7C39}"/>
              </a:ext>
            </a:extLst>
          </p:cNvPr>
          <p:cNvSpPr txBox="1">
            <a:spLocks/>
          </p:cNvSpPr>
          <p:nvPr/>
        </p:nvSpPr>
        <p:spPr>
          <a:xfrm>
            <a:off x="329938" y="1440667"/>
            <a:ext cx="2887849" cy="4572000"/>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t>Most brands now have an RGB mini LED TV in their range, highlighting the surging interest in the technology.</a:t>
            </a:r>
          </a:p>
          <a:p>
            <a:r>
              <a:rPr lang="en-US" noProof="0" dirty="0"/>
              <a:t>The higher cost of production remains a key barrier to wider uptake of RGB mini LED TVs over the next few years.</a:t>
            </a:r>
          </a:p>
          <a:p>
            <a:r>
              <a:rPr lang="en-US" noProof="0" dirty="0"/>
              <a:t>Hisense claimed the world’s largest RGB mini LED TV at 116”, because it is currently available for purchase. Samsung displayed a 130” RGB TV, but offered no detail on availability.</a:t>
            </a:r>
          </a:p>
          <a:p>
            <a:r>
              <a:rPr lang="en-US" noProof="0" dirty="0"/>
              <a:t>The key selling point for the technology is it achieves 100% of the BT.2020. However, TCL opted to showcase its SQD TVs, which also achieve the same performance levels.</a:t>
            </a:r>
          </a:p>
          <a:p>
            <a:endParaRPr lang="en-US" noProof="0" dirty="0"/>
          </a:p>
        </p:txBody>
      </p:sp>
      <p:sp>
        <p:nvSpPr>
          <p:cNvPr id="14" name="txtboxInfographicSourceLine">
            <a:extLst>
              <a:ext uri="{FF2B5EF4-FFF2-40B4-BE49-F238E27FC236}">
                <a16:creationId xmlns:a16="http://schemas.microsoft.com/office/drawing/2014/main" id="{46BFAB6D-BA30-F6AE-8FED-DA14A05CC43C}"/>
              </a:ext>
            </a:extLst>
          </p:cNvPr>
          <p:cNvSpPr txBox="1"/>
          <p:nvPr/>
        </p:nvSpPr>
        <p:spPr>
          <a:xfrm>
            <a:off x="3675343" y="5854542"/>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3" name="txtboxCopyrightLine">
            <a:extLst>
              <a:ext uri="{FF2B5EF4-FFF2-40B4-BE49-F238E27FC236}">
                <a16:creationId xmlns:a16="http://schemas.microsoft.com/office/drawing/2014/main" id="{ECC840BD-C538-41C6-CF8B-69DF5124E211}"/>
              </a:ext>
            </a:extLst>
          </p:cNvPr>
          <p:cNvSpPr txBox="1"/>
          <p:nvPr/>
        </p:nvSpPr>
        <p:spPr>
          <a:xfrm>
            <a:off x="7144741" y="5848484"/>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35151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3C577-F79E-0150-0663-D222DC1AD677}"/>
            </a:ext>
          </a:extLst>
        </p:cNvPr>
        <p:cNvGrpSpPr/>
        <p:nvPr/>
      </p:nvGrpSpPr>
      <p:grpSpPr>
        <a:xfrm>
          <a:off x="0" y="0"/>
          <a:ext cx="0" cy="0"/>
          <a:chOff x="0" y="0"/>
          <a:chExt cx="0" cy="0"/>
        </a:xfrm>
      </p:grpSpPr>
      <p:graphicFrame>
        <p:nvGraphicFramePr>
          <p:cNvPr id="8" name="Table Placeholder 5">
            <a:extLst>
              <a:ext uri="{FF2B5EF4-FFF2-40B4-BE49-F238E27FC236}">
                <a16:creationId xmlns:a16="http://schemas.microsoft.com/office/drawing/2014/main" id="{1F063B7A-838B-16EB-6217-09A67A258F67}"/>
              </a:ext>
            </a:extLst>
          </p:cNvPr>
          <p:cNvGraphicFramePr>
            <a:graphicFrameLocks noGrp="1"/>
          </p:cNvGraphicFramePr>
          <p:nvPr>
            <p:ph sz="quarter" idx="10"/>
            <p:extLst>
              <p:ext uri="{D42A27DB-BD31-4B8C-83A1-F6EECF244321}">
                <p14:modId xmlns:p14="http://schemas.microsoft.com/office/powerpoint/2010/main" val="3544792004"/>
              </p:ext>
            </p:extLst>
          </p:nvPr>
        </p:nvGraphicFramePr>
        <p:xfrm>
          <a:off x="336550" y="1210066"/>
          <a:ext cx="11480799" cy="4726513"/>
        </p:xfrm>
        <a:graphic>
          <a:graphicData uri="http://schemas.openxmlformats.org/drawingml/2006/table">
            <a:tbl>
              <a:tblPr/>
              <a:tblGrid>
                <a:gridCol w="1706259">
                  <a:extLst>
                    <a:ext uri="{9D8B030D-6E8A-4147-A177-3AD203B41FA5}">
                      <a16:colId xmlns:a16="http://schemas.microsoft.com/office/drawing/2014/main" val="362263217"/>
                    </a:ext>
                  </a:extLst>
                </a:gridCol>
                <a:gridCol w="4887270">
                  <a:extLst>
                    <a:ext uri="{9D8B030D-6E8A-4147-A177-3AD203B41FA5}">
                      <a16:colId xmlns:a16="http://schemas.microsoft.com/office/drawing/2014/main" val="625077973"/>
                    </a:ext>
                  </a:extLst>
                </a:gridCol>
                <a:gridCol w="4887270">
                  <a:extLst>
                    <a:ext uri="{9D8B030D-6E8A-4147-A177-3AD203B41FA5}">
                      <a16:colId xmlns:a16="http://schemas.microsoft.com/office/drawing/2014/main" val="276299888"/>
                    </a:ext>
                  </a:extLst>
                </a:gridCol>
              </a:tblGrid>
              <a:tr h="203996">
                <a:tc gridSpan="3">
                  <a:txBody>
                    <a:bodyPr/>
                    <a:lstStyle/>
                    <a:p>
                      <a:pPr algn="l" rtl="0" fontAlgn="ctr"/>
                      <a:endParaRPr lang="en-US" sz="1200" b="0" i="0" u="none" strike="noStrike" dirty="0">
                        <a:solidFill>
                          <a:schemeClr val="accent1"/>
                        </a:solidFill>
                        <a:effectLst/>
                        <a:latin typeface="+mn-lt"/>
                      </a:endParaRPr>
                    </a:p>
                  </a:txBody>
                  <a:tcPr marL="9524" marR="9524"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3441272"/>
                  </a:ext>
                </a:extLst>
              </a:tr>
              <a:tr h="203996">
                <a:tc>
                  <a:txBody>
                    <a:bodyPr/>
                    <a:lstStyle/>
                    <a:p>
                      <a:pPr algn="l" rtl="0" fontAlgn="ctr"/>
                      <a:endParaRPr lang="en-US" sz="1000" b="1" i="0" u="none" strike="noStrike">
                        <a:solidFill>
                          <a:srgbClr val="002244"/>
                        </a:solidFill>
                        <a:effectLst/>
                        <a:latin typeface="+mn-lt"/>
                      </a:endParaRPr>
                    </a:p>
                  </a:txBody>
                  <a:tcPr marL="9524" marR="9524"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rtl="0" fontAlgn="ctr"/>
                      <a:r>
                        <a:rPr lang="en-US" sz="1200" b="1" i="0" u="none" strike="noStrike" dirty="0">
                          <a:solidFill>
                            <a:srgbClr val="002244"/>
                          </a:solidFill>
                          <a:effectLst/>
                          <a:latin typeface="+mn-lt"/>
                        </a:rPr>
                        <a:t>Typical QD mini LED</a:t>
                      </a:r>
                    </a:p>
                  </a:txBody>
                  <a:tcPr marL="9524" marR="9524"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rtl="0" fontAlgn="ctr"/>
                      <a:r>
                        <a:rPr lang="en-US" sz="1200" b="1" i="0" u="none" strike="noStrike" dirty="0">
                          <a:solidFill>
                            <a:srgbClr val="002244"/>
                          </a:solidFill>
                          <a:effectLst/>
                          <a:latin typeface="+mn-lt"/>
                        </a:rPr>
                        <a:t>RGB mini LED</a:t>
                      </a:r>
                    </a:p>
                  </a:txBody>
                  <a:tcPr marL="9524" marR="9524"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513414755"/>
                  </a:ext>
                </a:extLst>
              </a:tr>
              <a:tr h="1386976">
                <a:tc>
                  <a:txBody>
                    <a:bodyPr/>
                    <a:lstStyle/>
                    <a:p>
                      <a:pPr marL="0" indent="0" algn="l" rtl="0" fontAlgn="ctr">
                        <a:buFont typeface="Arial" panose="020B0604020202020204" pitchFamily="34" charset="0"/>
                        <a:buNone/>
                      </a:pPr>
                      <a:r>
                        <a:rPr lang="en-US" sz="1100" b="1" i="0" u="none" strike="noStrike">
                          <a:solidFill>
                            <a:schemeClr val="tx1"/>
                          </a:solidFill>
                          <a:effectLst/>
                          <a:latin typeface="+mn-lt"/>
                        </a:rPr>
                        <a:t>Structure</a:t>
                      </a:r>
                    </a:p>
                  </a:txBody>
                  <a:tcPr marL="36000" marR="9524"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144000" indent="-144000" algn="l" defTabSz="914400" rtl="0" eaLnBrk="1" fontAlgn="ctr" latinLnBrk="0" hangingPunct="1">
                        <a:buClr>
                          <a:schemeClr val="accent1"/>
                        </a:buClr>
                        <a:buFont typeface="Arial" panose="020B0604020202020204" pitchFamily="34" charset="0"/>
                        <a:buChar char="•"/>
                      </a:pPr>
                      <a:r>
                        <a:rPr lang="en-US" sz="1100" b="0" i="0" u="none" strike="noStrike" kern="1200" dirty="0">
                          <a:solidFill>
                            <a:schemeClr val="tx1"/>
                          </a:solidFill>
                          <a:effectLst/>
                          <a:latin typeface="+mn-lt"/>
                          <a:ea typeface="+mn-ea"/>
                          <a:cs typeface="+mn-cs"/>
                        </a:rPr>
                        <a:t>LED array consisting of blue LED chips only.</a:t>
                      </a:r>
                    </a:p>
                    <a:p>
                      <a:pPr marL="144000" marR="0" lvl="0" indent="-144000" algn="l" defTabSz="9144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altLang="ko-KR" sz="1100" b="0" i="0" u="none" strike="noStrike" kern="1200" dirty="0">
                          <a:solidFill>
                            <a:schemeClr val="tx1"/>
                          </a:solidFill>
                          <a:effectLst/>
                          <a:latin typeface="+mn-lt"/>
                          <a:ea typeface="+mn-ea"/>
                          <a:cs typeface="+mn-cs"/>
                        </a:rPr>
                        <a:t>Most commercial mini LED products are applying QD sheets. </a:t>
                      </a:r>
                      <a:r>
                        <a:rPr lang="en-US" sz="1100" b="0" i="0" u="none" strike="noStrike" kern="1200" dirty="0">
                          <a:solidFill>
                            <a:schemeClr val="tx1"/>
                          </a:solidFill>
                          <a:effectLst/>
                          <a:latin typeface="+mn-lt"/>
                          <a:ea typeface="+mn-ea"/>
                          <a:cs typeface="+mn-cs"/>
                        </a:rPr>
                        <a:t>R/G/B colors are achieved with the combination of blue color and QD sheet.</a:t>
                      </a:r>
                    </a:p>
                  </a:txBody>
                  <a:tcPr marL="9524" marR="9524" marT="9525" marB="0">
                    <a:lnL>
                      <a:noFill/>
                    </a:lnL>
                    <a:lnR>
                      <a:noFill/>
                    </a:lnR>
                    <a:lnT w="6350" cap="flat" cmpd="sng" algn="ctr">
                      <a:solidFill>
                        <a:srgbClr val="00000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144000" indent="-144000" algn="l" defTabSz="914400" rtl="0" eaLnBrk="1" fontAlgn="ctr" latinLnBrk="0" hangingPunct="1">
                        <a:buClr>
                          <a:schemeClr val="accent1"/>
                        </a:buClr>
                        <a:buFont typeface="Arial" panose="020B0604020202020204" pitchFamily="34" charset="0"/>
                        <a:buChar char="•"/>
                      </a:pPr>
                      <a:r>
                        <a:rPr lang="en-US" sz="1100" b="0" i="0" u="none" strike="noStrike" kern="1200" dirty="0">
                          <a:solidFill>
                            <a:schemeClr val="tx1"/>
                          </a:solidFill>
                          <a:effectLst/>
                          <a:latin typeface="+mn-lt"/>
                          <a:ea typeface="+mn-ea"/>
                          <a:cs typeface="+mn-cs"/>
                        </a:rPr>
                        <a:t>LED array consisting of separate R/G/B LED chips.</a:t>
                      </a:r>
                    </a:p>
                  </a:txBody>
                  <a:tcPr marL="9524" marR="9524" marT="9525" marB="0">
                    <a:lnL>
                      <a:noFill/>
                    </a:lnL>
                    <a:lnR>
                      <a:noFill/>
                    </a:lnR>
                    <a:lnT w="6350" cap="flat" cmpd="sng" algn="ctr">
                      <a:solidFill>
                        <a:srgbClr val="00000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57544478"/>
                  </a:ext>
                </a:extLst>
              </a:tr>
              <a:tr h="543316">
                <a:tc>
                  <a:txBody>
                    <a:bodyPr/>
                    <a:lstStyle/>
                    <a:p>
                      <a:pPr marL="0" indent="0" algn="l" rtl="0" fontAlgn="ctr">
                        <a:buFont typeface="Arial" panose="020B0604020202020204" pitchFamily="34" charset="0"/>
                        <a:buNone/>
                      </a:pPr>
                      <a:r>
                        <a:rPr lang="en-US" sz="1100" b="1" i="0" u="none" strike="noStrike">
                          <a:solidFill>
                            <a:schemeClr val="tx1"/>
                          </a:solidFill>
                          <a:effectLst/>
                          <a:latin typeface="+mn-lt"/>
                        </a:rPr>
                        <a:t>Color gamut</a:t>
                      </a:r>
                    </a:p>
                  </a:txBody>
                  <a:tcPr marL="36000" marR="9524"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indent="0" algn="l" rtl="0" fontAlgn="ctr">
                        <a:buFont typeface="Arial" panose="020B0604020202020204" pitchFamily="34" charset="0"/>
                        <a:buNone/>
                      </a:pPr>
                      <a:r>
                        <a:rPr lang="en-US" sz="1100" b="1" i="0" u="none" strike="noStrike" dirty="0">
                          <a:solidFill>
                            <a:schemeClr val="tx1"/>
                          </a:solidFill>
                          <a:effectLst/>
                          <a:latin typeface="+mn-lt"/>
                        </a:rPr>
                        <a:t>Good</a:t>
                      </a:r>
                    </a:p>
                    <a:p>
                      <a:pPr marL="144000" indent="-144000" algn="l" defTabSz="914400" rtl="0" eaLnBrk="1" fontAlgn="ctr" latinLnBrk="0" hangingPunct="1">
                        <a:buClr>
                          <a:schemeClr val="accent1"/>
                        </a:buClr>
                        <a:buFont typeface="Arial" panose="020B0604020202020204" pitchFamily="34" charset="0"/>
                        <a:buChar char="•"/>
                      </a:pPr>
                      <a:r>
                        <a:rPr lang="en-US" sz="1100" b="0" i="0" u="none" strike="noStrike" kern="1200" dirty="0">
                          <a:solidFill>
                            <a:schemeClr val="tx1"/>
                          </a:solidFill>
                          <a:effectLst/>
                          <a:latin typeface="+mn-lt"/>
                          <a:ea typeface="+mn-ea"/>
                          <a:cs typeface="+mn-cs"/>
                        </a:rPr>
                        <a:t>Color purity of QD usually varies by color. Green (and blue) QDs are known to be poorer than red QDs.</a:t>
                      </a:r>
                    </a:p>
                  </a:txBody>
                  <a:tcPr marL="9524" marR="9524"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indent="0" algn="l" defTabSz="914400" rtl="0" eaLnBrk="1" fontAlgn="ctr" latinLnBrk="0" hangingPunct="1">
                        <a:buFont typeface="Arial" panose="020B0604020202020204" pitchFamily="34" charset="0"/>
                        <a:buNone/>
                      </a:pPr>
                      <a:r>
                        <a:rPr lang="en-US" sz="1100" b="1" i="0" u="none" strike="noStrike" kern="1200" dirty="0">
                          <a:solidFill>
                            <a:schemeClr val="tx1"/>
                          </a:solidFill>
                          <a:effectLst/>
                          <a:latin typeface="+mn-lt"/>
                          <a:ea typeface="+mn-ea"/>
                          <a:cs typeface="+mn-cs"/>
                        </a:rPr>
                        <a:t>Best</a:t>
                      </a:r>
                    </a:p>
                    <a:p>
                      <a:pPr marL="144000" marR="0" lvl="0" indent="-144000" algn="l" defTabSz="9144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altLang="ko-KR" sz="1100" b="0" i="0" u="none" strike="noStrike" kern="1200" dirty="0">
                          <a:solidFill>
                            <a:schemeClr val="tx1"/>
                          </a:solidFill>
                          <a:effectLst/>
                          <a:latin typeface="+mn-lt"/>
                          <a:ea typeface="+mn-ea"/>
                          <a:cs typeface="+mn-cs"/>
                        </a:rPr>
                        <a:t>All pure R/G/B colors are available. </a:t>
                      </a:r>
                      <a:endParaRPr lang="en-US" sz="1100" b="0" i="0" u="none" strike="noStrike" kern="1200" dirty="0">
                        <a:solidFill>
                          <a:schemeClr val="tx1"/>
                        </a:solidFill>
                        <a:effectLst/>
                        <a:latin typeface="+mn-lt"/>
                        <a:ea typeface="+mn-ea"/>
                        <a:cs typeface="+mn-cs"/>
                      </a:endParaRPr>
                    </a:p>
                    <a:p>
                      <a:pPr marL="144000" marR="0" lvl="0" indent="-144000" algn="l" defTabSz="9144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altLang="ko-KR" sz="1100" b="0" i="0" u="none" strike="noStrike" kern="1200" dirty="0">
                          <a:solidFill>
                            <a:schemeClr val="tx1"/>
                          </a:solidFill>
                          <a:effectLst/>
                          <a:latin typeface="+mn-lt"/>
                          <a:ea typeface="+mn-ea"/>
                          <a:cs typeface="+mn-cs"/>
                        </a:rPr>
                        <a:t>Separate R/G/B dimming helps to maintain high color gamut over all gray level.</a:t>
                      </a:r>
                    </a:p>
                  </a:txBody>
                  <a:tcPr marL="9524" marR="9524"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35202024"/>
                  </a:ext>
                </a:extLst>
              </a:tr>
              <a:tr h="543316">
                <a:tc>
                  <a:txBody>
                    <a:bodyPr/>
                    <a:lstStyle/>
                    <a:p>
                      <a:pPr marL="0" indent="0" algn="l" rtl="0" fontAlgn="ctr">
                        <a:buFont typeface="Arial" panose="020B0604020202020204" pitchFamily="34" charset="0"/>
                        <a:buNone/>
                      </a:pPr>
                      <a:r>
                        <a:rPr lang="en-US" sz="1100" b="1" i="0" u="none" strike="noStrike">
                          <a:solidFill>
                            <a:schemeClr val="tx1"/>
                          </a:solidFill>
                          <a:effectLst/>
                          <a:latin typeface="+mn-lt"/>
                        </a:rPr>
                        <a:t>Emission efficiency</a:t>
                      </a:r>
                    </a:p>
                  </a:txBody>
                  <a:tcPr marL="36000" marR="9524"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indent="0" algn="l" rtl="0" fontAlgn="ctr">
                        <a:buFont typeface="Arial" panose="020B0604020202020204" pitchFamily="34" charset="0"/>
                        <a:buNone/>
                      </a:pPr>
                      <a:r>
                        <a:rPr lang="en-US" sz="1100" b="1" i="0" u="none" strike="noStrike" dirty="0">
                          <a:solidFill>
                            <a:schemeClr val="tx1"/>
                          </a:solidFill>
                          <a:effectLst/>
                          <a:latin typeface="+mn-lt"/>
                        </a:rPr>
                        <a:t>Good</a:t>
                      </a:r>
                    </a:p>
                    <a:p>
                      <a:pPr marL="144000" indent="-144000" algn="l" defTabSz="914400" rtl="0" eaLnBrk="1" fontAlgn="ctr" latinLnBrk="0" hangingPunct="1">
                        <a:buClr>
                          <a:schemeClr val="accent1"/>
                        </a:buClr>
                        <a:buFont typeface="Arial" panose="020B0604020202020204" pitchFamily="34" charset="0"/>
                        <a:buChar char="•"/>
                      </a:pPr>
                      <a:r>
                        <a:rPr lang="en-US" sz="1100" b="0" i="0" u="none" strike="noStrike" kern="1200" dirty="0">
                          <a:solidFill>
                            <a:schemeClr val="tx1"/>
                          </a:solidFill>
                          <a:effectLst/>
                          <a:latin typeface="+mn-lt"/>
                          <a:ea typeface="+mn-ea"/>
                          <a:cs typeface="+mn-cs"/>
                        </a:rPr>
                        <a:t>QD can provide sharp emission peaks.</a:t>
                      </a:r>
                    </a:p>
                  </a:txBody>
                  <a:tcPr marL="9524" marR="9524"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indent="0" algn="l" defTabSz="914400" rtl="0" eaLnBrk="1" fontAlgn="ctr" latinLnBrk="0" hangingPunct="1">
                        <a:buFont typeface="Arial" panose="020B0604020202020204" pitchFamily="34" charset="0"/>
                        <a:buNone/>
                      </a:pPr>
                      <a:r>
                        <a:rPr lang="en-US" sz="1100" b="1" i="0" u="none" strike="noStrike" kern="1200" dirty="0">
                          <a:solidFill>
                            <a:schemeClr val="tx1"/>
                          </a:solidFill>
                          <a:effectLst/>
                          <a:latin typeface="+mn-lt"/>
                          <a:ea typeface="+mn-ea"/>
                          <a:cs typeface="+mn-cs"/>
                        </a:rPr>
                        <a:t>Best</a:t>
                      </a:r>
                    </a:p>
                    <a:p>
                      <a:pPr marL="144000" marR="0" lvl="0" indent="-144000" algn="l" defTabSz="9144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altLang="ko-KR" sz="1100" b="0" i="0" u="none" strike="noStrike" kern="1200" dirty="0">
                          <a:solidFill>
                            <a:schemeClr val="tx1"/>
                          </a:solidFill>
                          <a:effectLst/>
                          <a:latin typeface="+mn-lt"/>
                          <a:ea typeface="+mn-ea"/>
                          <a:cs typeface="+mn-cs"/>
                        </a:rPr>
                        <a:t>Sharp emission of all R/G/B colors is available.</a:t>
                      </a:r>
                    </a:p>
                    <a:p>
                      <a:pPr marL="144000" marR="0" lvl="0" indent="-144000" algn="l" defTabSz="914400" rtl="0" eaLnBrk="1" fontAlgn="ctr"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altLang="ko-KR" sz="1100" b="0" i="0" u="none" strike="noStrike" kern="1200" dirty="0">
                          <a:solidFill>
                            <a:schemeClr val="tx1"/>
                          </a:solidFill>
                          <a:effectLst/>
                          <a:latin typeface="+mn-lt"/>
                          <a:ea typeface="+mn-ea"/>
                          <a:cs typeface="+mn-cs"/>
                        </a:rPr>
                        <a:t>Emission wavelength can be adjusted to match with LCD C/F absorption spectra.</a:t>
                      </a:r>
                    </a:p>
                  </a:txBody>
                  <a:tcPr marL="9524" marR="9524"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663715758"/>
                  </a:ext>
                </a:extLst>
              </a:tr>
              <a:tr h="721055">
                <a:tc>
                  <a:txBody>
                    <a:bodyPr/>
                    <a:lstStyle/>
                    <a:p>
                      <a:pPr marL="0" indent="0" algn="l" rtl="0" fontAlgn="ctr">
                        <a:buFont typeface="Arial" panose="020B0604020202020204" pitchFamily="34" charset="0"/>
                        <a:buNone/>
                      </a:pPr>
                      <a:r>
                        <a:rPr lang="en-US" sz="1100" b="1" i="0" u="none" strike="noStrike">
                          <a:solidFill>
                            <a:schemeClr val="tx1"/>
                          </a:solidFill>
                          <a:effectLst/>
                          <a:latin typeface="+mn-lt"/>
                        </a:rPr>
                        <a:t>Reliability</a:t>
                      </a:r>
                    </a:p>
                  </a:txBody>
                  <a:tcPr marL="36000" marR="9524"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indent="0" algn="l" defTabSz="914400" rtl="0" eaLnBrk="1" fontAlgn="ctr" latinLnBrk="0" hangingPunct="1">
                        <a:buFont typeface="Arial" panose="020B0604020202020204" pitchFamily="34" charset="0"/>
                        <a:buNone/>
                      </a:pPr>
                      <a:r>
                        <a:rPr lang="en-US" sz="1100" b="1" i="0" u="none" strike="noStrike" kern="1200" dirty="0">
                          <a:solidFill>
                            <a:schemeClr val="tx1"/>
                          </a:solidFill>
                          <a:effectLst/>
                          <a:latin typeface="+mn-lt"/>
                          <a:ea typeface="+mn-ea"/>
                          <a:cs typeface="+mn-cs"/>
                        </a:rPr>
                        <a:t>Good</a:t>
                      </a:r>
                    </a:p>
                    <a:p>
                      <a:pPr marL="144000" indent="-144000" algn="l" defTabSz="914400" rtl="0" eaLnBrk="1" fontAlgn="ctr" latinLnBrk="0" hangingPunct="1">
                        <a:buClr>
                          <a:schemeClr val="accent1"/>
                        </a:buClr>
                        <a:buFont typeface="Arial" panose="020B0604020202020204" pitchFamily="34" charset="0"/>
                        <a:buChar char="•"/>
                      </a:pPr>
                      <a:r>
                        <a:rPr lang="en-US" sz="1100" b="0" i="0" u="none" strike="noStrike" kern="1200" dirty="0">
                          <a:solidFill>
                            <a:schemeClr val="tx1"/>
                          </a:solidFill>
                          <a:effectLst/>
                          <a:latin typeface="+mn-lt"/>
                          <a:ea typeface="+mn-ea"/>
                          <a:cs typeface="+mn-cs"/>
                        </a:rPr>
                        <a:t>The combination of blue LED chips and QD sheet has been in mass production for more than a decade.</a:t>
                      </a:r>
                    </a:p>
                  </a:txBody>
                  <a:tcPr marL="9524" marR="9524"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indent="0" algn="l" defTabSz="914400" rtl="0" eaLnBrk="1" fontAlgn="ctr" latinLnBrk="0" hangingPunct="1">
                        <a:buFont typeface="Arial" panose="020B0604020202020204" pitchFamily="34" charset="0"/>
                        <a:buNone/>
                      </a:pPr>
                      <a:r>
                        <a:rPr lang="en-US" sz="1100" b="1" i="0" u="none" strike="noStrike" kern="1200" dirty="0">
                          <a:solidFill>
                            <a:schemeClr val="tx1"/>
                          </a:solidFill>
                          <a:effectLst/>
                          <a:latin typeface="+mn-lt"/>
                          <a:ea typeface="+mn-ea"/>
                          <a:cs typeface="+mn-cs"/>
                        </a:rPr>
                        <a:t>Moderate or bad</a:t>
                      </a:r>
                    </a:p>
                    <a:p>
                      <a:pPr marL="144000" indent="-144000" algn="l" defTabSz="914400" rtl="0" eaLnBrk="1" fontAlgn="ctr" latinLnBrk="0" hangingPunct="1">
                        <a:buClr>
                          <a:schemeClr val="accent1"/>
                        </a:buClr>
                        <a:buFont typeface="Arial" panose="020B0604020202020204" pitchFamily="34" charset="0"/>
                        <a:buChar char="•"/>
                      </a:pPr>
                      <a:r>
                        <a:rPr lang="en-US" altLang="ko-KR" sz="1100" b="0" i="0" u="none" strike="noStrike" kern="1200" dirty="0">
                          <a:solidFill>
                            <a:schemeClr val="tx1"/>
                          </a:solidFill>
                          <a:effectLst/>
                          <a:latin typeface="+mn-lt"/>
                          <a:ea typeface="+mn-ea"/>
                          <a:cs typeface="+mn-cs"/>
                        </a:rPr>
                        <a:t>Usually, R/G/B LED chips show different characteristics. It may lead to a color shift under varying conditions or during extended operation time.</a:t>
                      </a:r>
                    </a:p>
                    <a:p>
                      <a:pPr marL="144000" indent="-144000" algn="l" defTabSz="914400" rtl="0" eaLnBrk="1" fontAlgn="ctr" latinLnBrk="0" hangingPunct="1">
                        <a:buClr>
                          <a:schemeClr val="accent1"/>
                        </a:buClr>
                        <a:buFont typeface="Arial" panose="020B0604020202020204" pitchFamily="34" charset="0"/>
                        <a:buChar char="•"/>
                      </a:pPr>
                      <a:r>
                        <a:rPr lang="en-US" altLang="ko-KR" sz="1100" b="0" i="0" u="none" strike="noStrike" kern="1200" dirty="0">
                          <a:solidFill>
                            <a:schemeClr val="tx1"/>
                          </a:solidFill>
                          <a:effectLst/>
                          <a:latin typeface="+mn-lt"/>
                          <a:ea typeface="+mn-ea"/>
                          <a:cs typeface="+mn-cs"/>
                        </a:rPr>
                        <a:t>As QD or phosphor is not included, it is more stable under high humidity conditions. </a:t>
                      </a:r>
                    </a:p>
                  </a:txBody>
                  <a:tcPr marL="9524" marR="9524"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82699886"/>
                  </a:ext>
                </a:extLst>
              </a:tr>
              <a:tr h="721055">
                <a:tc>
                  <a:txBody>
                    <a:bodyPr/>
                    <a:lstStyle/>
                    <a:p>
                      <a:pPr marL="0" indent="0" algn="l" rtl="0" fontAlgn="ctr">
                        <a:buFont typeface="Arial" panose="020B0604020202020204" pitchFamily="34" charset="0"/>
                        <a:buNone/>
                      </a:pPr>
                      <a:r>
                        <a:rPr lang="en-US" sz="1100" b="1" i="0" u="none" strike="noStrike">
                          <a:solidFill>
                            <a:schemeClr val="tx1"/>
                          </a:solidFill>
                          <a:effectLst/>
                          <a:latin typeface="+mn-lt"/>
                        </a:rPr>
                        <a:t>Cost</a:t>
                      </a:r>
                    </a:p>
                  </a:txBody>
                  <a:tcPr marL="36000" marR="9524"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indent="0" algn="l" defTabSz="914400" rtl="0" eaLnBrk="1" fontAlgn="ctr" latinLnBrk="0" hangingPunct="1">
                        <a:buFont typeface="Arial" panose="020B0604020202020204" pitchFamily="34" charset="0"/>
                        <a:buNone/>
                      </a:pPr>
                      <a:r>
                        <a:rPr lang="en-US" sz="1100" b="1" i="0" u="none" strike="noStrike" kern="1200" dirty="0">
                          <a:solidFill>
                            <a:schemeClr val="tx1"/>
                          </a:solidFill>
                          <a:effectLst/>
                          <a:latin typeface="+mn-lt"/>
                          <a:ea typeface="+mn-ea"/>
                          <a:cs typeface="+mn-cs"/>
                        </a:rPr>
                        <a:t>High or moderate</a:t>
                      </a:r>
                    </a:p>
                    <a:p>
                      <a:pPr marL="144000" indent="-144000" algn="l" defTabSz="914400" rtl="0" eaLnBrk="1" fontAlgn="ctr" latinLnBrk="0" hangingPunct="1">
                        <a:buClr>
                          <a:schemeClr val="accent1"/>
                        </a:buClr>
                        <a:buFont typeface="Arial" panose="020B0604020202020204" pitchFamily="34" charset="0"/>
                        <a:buChar char="•"/>
                      </a:pPr>
                      <a:r>
                        <a:rPr lang="en-US" sz="1100" b="0" i="0" u="none" strike="noStrike" kern="1200" dirty="0">
                          <a:solidFill>
                            <a:schemeClr val="tx1"/>
                          </a:solidFill>
                          <a:effectLst/>
                          <a:latin typeface="+mn-lt"/>
                          <a:ea typeface="+mn-ea"/>
                          <a:cs typeface="+mn-cs"/>
                        </a:rPr>
                        <a:t>Large number of mini LED chips makes the cost high.</a:t>
                      </a:r>
                    </a:p>
                    <a:p>
                      <a:pPr marL="144000" indent="-144000" algn="l" defTabSz="914400" rtl="0" eaLnBrk="1" fontAlgn="ctr" latinLnBrk="0" hangingPunct="1">
                        <a:buClr>
                          <a:schemeClr val="accent1"/>
                        </a:buClr>
                        <a:buFont typeface="Arial" panose="020B0604020202020204" pitchFamily="34" charset="0"/>
                        <a:buChar char="•"/>
                      </a:pPr>
                      <a:r>
                        <a:rPr lang="en-US" sz="1100" b="0" i="0" u="none" strike="noStrike" kern="1200" dirty="0">
                          <a:solidFill>
                            <a:schemeClr val="tx1"/>
                          </a:solidFill>
                          <a:effectLst/>
                          <a:latin typeface="+mn-lt"/>
                          <a:ea typeface="+mn-ea"/>
                          <a:cs typeface="+mn-cs"/>
                        </a:rPr>
                        <a:t>Recently, mini LED products with a smaller number of chips have begun </a:t>
                      </a:r>
                      <a:br>
                        <a:rPr lang="en-US" sz="1100" b="0" i="0" u="none" strike="noStrike" kern="1200" dirty="0">
                          <a:solidFill>
                            <a:schemeClr val="tx1"/>
                          </a:solidFill>
                          <a:effectLst/>
                          <a:latin typeface="+mn-lt"/>
                          <a:ea typeface="+mn-ea"/>
                          <a:cs typeface="+mn-cs"/>
                        </a:rPr>
                      </a:br>
                      <a:r>
                        <a:rPr lang="en-US" sz="1100" b="0" i="0" u="none" strike="noStrike" kern="1200" dirty="0">
                          <a:solidFill>
                            <a:schemeClr val="tx1"/>
                          </a:solidFill>
                          <a:effectLst/>
                          <a:latin typeface="+mn-lt"/>
                          <a:ea typeface="+mn-ea"/>
                          <a:cs typeface="+mn-cs"/>
                        </a:rPr>
                        <a:t>to be introduced.</a:t>
                      </a:r>
                    </a:p>
                  </a:txBody>
                  <a:tcPr marL="9524" marR="9524"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marL="0" indent="0" algn="l" defTabSz="914400" rtl="0" eaLnBrk="1" fontAlgn="ctr" latinLnBrk="0" hangingPunct="1">
                        <a:buFont typeface="Arial" panose="020B0604020202020204" pitchFamily="34" charset="0"/>
                        <a:buNone/>
                      </a:pPr>
                      <a:r>
                        <a:rPr lang="en-US" altLang="ko-KR" sz="1100" b="1" i="0" u="none" strike="noStrike" kern="1200" dirty="0">
                          <a:solidFill>
                            <a:schemeClr val="tx1"/>
                          </a:solidFill>
                          <a:effectLst/>
                          <a:latin typeface="+mn-lt"/>
                          <a:ea typeface="+mn-ea"/>
                          <a:cs typeface="+mn-cs"/>
                        </a:rPr>
                        <a:t>Highest</a:t>
                      </a:r>
                    </a:p>
                    <a:p>
                      <a:pPr marL="144000" indent="-144000" algn="l" defTabSz="914400" rtl="0" eaLnBrk="1" fontAlgn="ctr" latinLnBrk="0" hangingPunct="1">
                        <a:buClr>
                          <a:schemeClr val="accent1"/>
                        </a:buClr>
                        <a:buFont typeface="Arial" panose="020B0604020202020204" pitchFamily="34" charset="0"/>
                        <a:buChar char="•"/>
                      </a:pPr>
                      <a:r>
                        <a:rPr lang="en-US" altLang="ko-KR" sz="1100" b="0" i="0" u="none" strike="noStrike" kern="1200" dirty="0">
                          <a:solidFill>
                            <a:schemeClr val="tx1"/>
                          </a:solidFill>
                          <a:effectLst/>
                          <a:latin typeface="+mn-lt"/>
                          <a:ea typeface="+mn-ea"/>
                          <a:cs typeface="+mn-cs"/>
                        </a:rPr>
                        <a:t>The number of chips is 3× the normal QD-Mini LED chips. </a:t>
                      </a:r>
                    </a:p>
                    <a:p>
                      <a:pPr marL="144000" indent="-144000" algn="l" defTabSz="914400" rtl="0" eaLnBrk="1" fontAlgn="ctr" latinLnBrk="0" hangingPunct="1">
                        <a:buClr>
                          <a:schemeClr val="accent1"/>
                        </a:buClr>
                        <a:buFont typeface="Arial" panose="020B0604020202020204" pitchFamily="34" charset="0"/>
                        <a:buChar char="•"/>
                      </a:pPr>
                      <a:r>
                        <a:rPr lang="en-US" altLang="ko-KR" sz="1100" b="0" i="0" u="none" strike="noStrike" kern="1200" dirty="0">
                          <a:solidFill>
                            <a:schemeClr val="tx1"/>
                          </a:solidFill>
                          <a:effectLst/>
                          <a:latin typeface="+mn-lt"/>
                          <a:ea typeface="+mn-ea"/>
                          <a:cs typeface="+mn-cs"/>
                        </a:rPr>
                        <a:t>R/G chips are more expensive than B chips since their production volume is much smaller. </a:t>
                      </a:r>
                    </a:p>
                  </a:txBody>
                  <a:tcPr marL="9524" marR="9524"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580580994"/>
                  </a:ext>
                </a:extLst>
              </a:tr>
              <a:tr h="139364">
                <a:tc gridSpan="2">
                  <a:txBody>
                    <a:bodyPr/>
                    <a:lstStyle/>
                    <a:p>
                      <a:pPr algn="l" rtl="0" fontAlgn="t"/>
                      <a:r>
                        <a:rPr lang="en-US" sz="800" b="0" i="0" u="none" strike="noStrike">
                          <a:solidFill>
                            <a:srgbClr val="002244"/>
                          </a:solidFill>
                          <a:effectLst/>
                          <a:latin typeface="+mn-lt"/>
                        </a:rPr>
                        <a:t>Source: Omdia</a:t>
                      </a:r>
                    </a:p>
                  </a:txBody>
                  <a:tcPr marL="9524" marR="9524" marT="9525" marB="0">
                    <a:lnL>
                      <a:noFill/>
                    </a:lnL>
                    <a:lnR>
                      <a:noFill/>
                    </a:lnR>
                    <a:lnT w="6350" cap="flat" cmpd="sng" algn="ctr">
                      <a:solidFill>
                        <a:srgbClr val="808080"/>
                      </a:solidFill>
                      <a:prstDash val="solid"/>
                      <a:round/>
                      <a:headEnd type="none" w="med" len="med"/>
                      <a:tailEnd type="none" w="med" len="med"/>
                    </a:lnT>
                    <a:lnB>
                      <a:noFill/>
                    </a:lnB>
                  </a:tcPr>
                </a:tc>
                <a:tc hMerge="1">
                  <a:txBody>
                    <a:bodyPr/>
                    <a:lstStyle/>
                    <a:p>
                      <a:endParaRPr lang="en-US"/>
                    </a:p>
                  </a:txBody>
                  <a:tcPr/>
                </a:tc>
                <a:tc>
                  <a:txBody>
                    <a:bodyPr/>
                    <a:lstStyle/>
                    <a:p>
                      <a:pPr algn="r" rtl="0" fontAlgn="t"/>
                      <a:r>
                        <a:rPr lang="en-US" sz="800" b="0" i="0" u="none" strike="noStrike" dirty="0">
                          <a:solidFill>
                            <a:srgbClr val="002244"/>
                          </a:solidFill>
                          <a:effectLst/>
                          <a:latin typeface="+mn-lt"/>
                        </a:rPr>
                        <a:t>© 2026 Omdia</a:t>
                      </a:r>
                    </a:p>
                  </a:txBody>
                  <a:tcPr marL="9524" marR="9524" marT="9525" marB="0">
                    <a:lnL>
                      <a:noFill/>
                    </a:lnL>
                    <a:lnR>
                      <a:noFill/>
                    </a:lnR>
                    <a:lnT w="6350" cap="flat" cmpd="sng" algn="ctr">
                      <a:solidFill>
                        <a:srgbClr val="808080"/>
                      </a:solidFill>
                      <a:prstDash val="solid"/>
                      <a:round/>
                      <a:headEnd type="none" w="med" len="med"/>
                      <a:tailEnd type="none" w="med" len="med"/>
                    </a:lnT>
                    <a:lnB>
                      <a:noFill/>
                    </a:lnB>
                  </a:tcPr>
                </a:tc>
                <a:extLst>
                  <a:ext uri="{0D108BD9-81ED-4DB2-BD59-A6C34878D82A}">
                    <a16:rowId xmlns:a16="http://schemas.microsoft.com/office/drawing/2014/main" val="1067152678"/>
                  </a:ext>
                </a:extLst>
              </a:tr>
            </a:tbl>
          </a:graphicData>
        </a:graphic>
      </p:graphicFrame>
      <p:sp>
        <p:nvSpPr>
          <p:cNvPr id="2" name="Title 1">
            <a:extLst>
              <a:ext uri="{FF2B5EF4-FFF2-40B4-BE49-F238E27FC236}">
                <a16:creationId xmlns:a16="http://schemas.microsoft.com/office/drawing/2014/main" id="{3D9BBB38-D0B9-35F7-33D5-1BD74253A880}"/>
              </a:ext>
            </a:extLst>
          </p:cNvPr>
          <p:cNvSpPr>
            <a:spLocks noGrp="1"/>
          </p:cNvSpPr>
          <p:nvPr>
            <p:ph type="title"/>
          </p:nvPr>
        </p:nvSpPr>
        <p:spPr>
          <a:xfrm>
            <a:off x="348314" y="476250"/>
            <a:ext cx="11480800" cy="380617"/>
          </a:xfrm>
        </p:spPr>
        <p:txBody>
          <a:bodyPr>
            <a:spAutoFit/>
          </a:bodyPr>
          <a:lstStyle/>
          <a:p>
            <a:r>
              <a:rPr lang="en-US" altLang="ko-KR" noProof="0" dirty="0"/>
              <a:t>QD mini LED versus RGB mini LED </a:t>
            </a:r>
          </a:p>
        </p:txBody>
      </p:sp>
      <p:grpSp>
        <p:nvGrpSpPr>
          <p:cNvPr id="33" name="그룹 32">
            <a:extLst>
              <a:ext uri="{FF2B5EF4-FFF2-40B4-BE49-F238E27FC236}">
                <a16:creationId xmlns:a16="http://schemas.microsoft.com/office/drawing/2014/main" id="{60A6965C-E199-C7F4-B5A4-9A2DB0DDE0E5}"/>
              </a:ext>
            </a:extLst>
          </p:cNvPr>
          <p:cNvGrpSpPr/>
          <p:nvPr/>
        </p:nvGrpSpPr>
        <p:grpSpPr>
          <a:xfrm>
            <a:off x="7928046" y="2519091"/>
            <a:ext cx="2519464" cy="282102"/>
            <a:chOff x="3346318" y="2422186"/>
            <a:chExt cx="2519464" cy="282102"/>
          </a:xfrm>
        </p:grpSpPr>
        <p:sp>
          <p:nvSpPr>
            <p:cNvPr id="3" name="직사각형 2">
              <a:extLst>
                <a:ext uri="{FF2B5EF4-FFF2-40B4-BE49-F238E27FC236}">
                  <a16:creationId xmlns:a16="http://schemas.microsoft.com/office/drawing/2014/main" id="{21E12B26-D3A6-0A86-DCFA-378BFE4AB316}"/>
                </a:ext>
              </a:extLst>
            </p:cNvPr>
            <p:cNvSpPr/>
            <p:nvPr/>
          </p:nvSpPr>
          <p:spPr>
            <a:xfrm>
              <a:off x="3346318" y="2587556"/>
              <a:ext cx="2519464" cy="1167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ko-KR" altLang="en-US">
                <a:solidFill>
                  <a:schemeClr val="tx1"/>
                </a:solidFill>
              </a:endParaRPr>
            </a:p>
          </p:txBody>
        </p:sp>
        <p:sp>
          <p:nvSpPr>
            <p:cNvPr id="4" name="직사각형 3">
              <a:extLst>
                <a:ext uri="{FF2B5EF4-FFF2-40B4-BE49-F238E27FC236}">
                  <a16:creationId xmlns:a16="http://schemas.microsoft.com/office/drawing/2014/main" id="{96939A82-4B1E-DB34-FCC6-580970A7A500}"/>
                </a:ext>
              </a:extLst>
            </p:cNvPr>
            <p:cNvSpPr/>
            <p:nvPr/>
          </p:nvSpPr>
          <p:spPr>
            <a:xfrm>
              <a:off x="3735424" y="2422186"/>
              <a:ext cx="408562" cy="165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ko-KR" altLang="en-US">
                <a:solidFill>
                  <a:schemeClr val="tx1"/>
                </a:solidFill>
              </a:endParaRPr>
            </a:p>
          </p:txBody>
        </p:sp>
        <p:sp>
          <p:nvSpPr>
            <p:cNvPr id="5" name="직사각형 4">
              <a:extLst>
                <a:ext uri="{FF2B5EF4-FFF2-40B4-BE49-F238E27FC236}">
                  <a16:creationId xmlns:a16="http://schemas.microsoft.com/office/drawing/2014/main" id="{669DFD7D-6FB6-666C-B9A8-FB7A53EFA59F}"/>
                </a:ext>
              </a:extLst>
            </p:cNvPr>
            <p:cNvSpPr/>
            <p:nvPr/>
          </p:nvSpPr>
          <p:spPr>
            <a:xfrm>
              <a:off x="4416360" y="2422186"/>
              <a:ext cx="408562" cy="1653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ko-KR" altLang="en-US">
                <a:solidFill>
                  <a:schemeClr val="tx1"/>
                </a:solidFill>
              </a:endParaRPr>
            </a:p>
          </p:txBody>
        </p:sp>
        <p:sp>
          <p:nvSpPr>
            <p:cNvPr id="6" name="직사각형 5">
              <a:extLst>
                <a:ext uri="{FF2B5EF4-FFF2-40B4-BE49-F238E27FC236}">
                  <a16:creationId xmlns:a16="http://schemas.microsoft.com/office/drawing/2014/main" id="{53B7B491-E051-FF33-E72C-410A6D9568E5}"/>
                </a:ext>
              </a:extLst>
            </p:cNvPr>
            <p:cNvSpPr/>
            <p:nvPr/>
          </p:nvSpPr>
          <p:spPr>
            <a:xfrm>
              <a:off x="5097296" y="2422186"/>
              <a:ext cx="408562" cy="1653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ko-KR" altLang="en-US">
                <a:solidFill>
                  <a:schemeClr val="tx1"/>
                </a:solidFill>
              </a:endParaRPr>
            </a:p>
          </p:txBody>
        </p:sp>
      </p:grpSp>
      <p:grpSp>
        <p:nvGrpSpPr>
          <p:cNvPr id="49" name="그룹 48">
            <a:extLst>
              <a:ext uri="{FF2B5EF4-FFF2-40B4-BE49-F238E27FC236}">
                <a16:creationId xmlns:a16="http://schemas.microsoft.com/office/drawing/2014/main" id="{F6F0F926-9A93-4899-C870-46E98607A814}"/>
              </a:ext>
            </a:extLst>
          </p:cNvPr>
          <p:cNvGrpSpPr/>
          <p:nvPr/>
        </p:nvGrpSpPr>
        <p:grpSpPr>
          <a:xfrm>
            <a:off x="3197158" y="2519091"/>
            <a:ext cx="2519464" cy="282102"/>
            <a:chOff x="3346318" y="2422186"/>
            <a:chExt cx="2519464" cy="282102"/>
          </a:xfrm>
        </p:grpSpPr>
        <p:sp>
          <p:nvSpPr>
            <p:cNvPr id="50" name="직사각형 49">
              <a:extLst>
                <a:ext uri="{FF2B5EF4-FFF2-40B4-BE49-F238E27FC236}">
                  <a16:creationId xmlns:a16="http://schemas.microsoft.com/office/drawing/2014/main" id="{550FDCD4-1982-CB04-BC7D-288BD6C57C0A}"/>
                </a:ext>
              </a:extLst>
            </p:cNvPr>
            <p:cNvSpPr/>
            <p:nvPr/>
          </p:nvSpPr>
          <p:spPr>
            <a:xfrm>
              <a:off x="3346318" y="2587556"/>
              <a:ext cx="2519464" cy="1167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ko-KR" altLang="en-US">
                <a:solidFill>
                  <a:schemeClr val="tx1"/>
                </a:solidFill>
              </a:endParaRPr>
            </a:p>
          </p:txBody>
        </p:sp>
        <p:sp>
          <p:nvSpPr>
            <p:cNvPr id="51" name="직사각형 50">
              <a:extLst>
                <a:ext uri="{FF2B5EF4-FFF2-40B4-BE49-F238E27FC236}">
                  <a16:creationId xmlns:a16="http://schemas.microsoft.com/office/drawing/2014/main" id="{7C99FE1E-FD55-2D8E-0E7B-7DF073D5DC06}"/>
                </a:ext>
              </a:extLst>
            </p:cNvPr>
            <p:cNvSpPr/>
            <p:nvPr/>
          </p:nvSpPr>
          <p:spPr>
            <a:xfrm>
              <a:off x="3735424" y="2422186"/>
              <a:ext cx="408562" cy="165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ko-KR" altLang="en-US">
                <a:solidFill>
                  <a:schemeClr val="tx1"/>
                </a:solidFill>
              </a:endParaRPr>
            </a:p>
          </p:txBody>
        </p:sp>
        <p:sp>
          <p:nvSpPr>
            <p:cNvPr id="52" name="직사각형 51">
              <a:extLst>
                <a:ext uri="{FF2B5EF4-FFF2-40B4-BE49-F238E27FC236}">
                  <a16:creationId xmlns:a16="http://schemas.microsoft.com/office/drawing/2014/main" id="{02CC49D9-7E15-48E4-0B5E-2B30E5D653E0}"/>
                </a:ext>
              </a:extLst>
            </p:cNvPr>
            <p:cNvSpPr/>
            <p:nvPr/>
          </p:nvSpPr>
          <p:spPr>
            <a:xfrm>
              <a:off x="4416360" y="2422186"/>
              <a:ext cx="408562" cy="165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ko-KR" altLang="en-US">
                <a:solidFill>
                  <a:schemeClr val="tx1"/>
                </a:solidFill>
              </a:endParaRPr>
            </a:p>
          </p:txBody>
        </p:sp>
        <p:sp>
          <p:nvSpPr>
            <p:cNvPr id="53" name="직사각형 52">
              <a:extLst>
                <a:ext uri="{FF2B5EF4-FFF2-40B4-BE49-F238E27FC236}">
                  <a16:creationId xmlns:a16="http://schemas.microsoft.com/office/drawing/2014/main" id="{99F98620-EEFD-05D2-4CE9-74A282145B2B}"/>
                </a:ext>
              </a:extLst>
            </p:cNvPr>
            <p:cNvSpPr/>
            <p:nvPr/>
          </p:nvSpPr>
          <p:spPr>
            <a:xfrm>
              <a:off x="5097296" y="2422186"/>
              <a:ext cx="408562" cy="165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ko-KR" altLang="en-US">
                <a:solidFill>
                  <a:schemeClr val="tx1"/>
                </a:solidFill>
              </a:endParaRPr>
            </a:p>
          </p:txBody>
        </p:sp>
      </p:grpSp>
      <p:sp>
        <p:nvSpPr>
          <p:cNvPr id="54" name="직사각형 53">
            <a:extLst>
              <a:ext uri="{FF2B5EF4-FFF2-40B4-BE49-F238E27FC236}">
                <a16:creationId xmlns:a16="http://schemas.microsoft.com/office/drawing/2014/main" id="{77FADD9A-1C00-7942-EB8D-644CADE60996}"/>
              </a:ext>
            </a:extLst>
          </p:cNvPr>
          <p:cNvSpPr/>
          <p:nvPr/>
        </p:nvSpPr>
        <p:spPr>
          <a:xfrm>
            <a:off x="3122576" y="2343994"/>
            <a:ext cx="2594046" cy="97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ko-KR" altLang="en-US">
              <a:solidFill>
                <a:schemeClr val="tx1"/>
              </a:solidFill>
            </a:endParaRPr>
          </a:p>
        </p:txBody>
      </p:sp>
      <p:sp>
        <p:nvSpPr>
          <p:cNvPr id="55" name="TextBox 54">
            <a:extLst>
              <a:ext uri="{FF2B5EF4-FFF2-40B4-BE49-F238E27FC236}">
                <a16:creationId xmlns:a16="http://schemas.microsoft.com/office/drawing/2014/main" id="{C9D912C2-8CFA-F1D8-9D53-3FA966FFBEDC}"/>
              </a:ext>
            </a:extLst>
          </p:cNvPr>
          <p:cNvSpPr txBox="1"/>
          <p:nvPr/>
        </p:nvSpPr>
        <p:spPr>
          <a:xfrm>
            <a:off x="5716618" y="2236986"/>
            <a:ext cx="761212" cy="276999"/>
          </a:xfrm>
          <a:prstGeom prst="rect">
            <a:avLst/>
          </a:prstGeom>
          <a:noFill/>
          <a:effectLst/>
        </p:spPr>
        <p:txBody>
          <a:bodyPr wrap="none" lIns="90000" rIns="90000" rtlCol="0" anchor="t">
            <a:spAutoFit/>
          </a:bodyPr>
          <a:lstStyle/>
          <a:p>
            <a:pPr algn="l"/>
            <a:r>
              <a:rPr lang="en-US" altLang="ko-KR" sz="1200"/>
              <a:t>QD sheet</a:t>
            </a:r>
            <a:endParaRPr lang="ko-KR" altLang="en-US" sz="1200"/>
          </a:p>
        </p:txBody>
      </p:sp>
    </p:spTree>
    <p:extLst>
      <p:ext uri="{BB962C8B-B14F-4D97-AF65-F5344CB8AC3E}">
        <p14:creationId xmlns:p14="http://schemas.microsoft.com/office/powerpoint/2010/main" val="2361322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1B3F6-95C2-B1D1-0CE0-F3E33D82FFB0}"/>
              </a:ext>
            </a:extLst>
          </p:cNvPr>
          <p:cNvSpPr>
            <a:spLocks noGrp="1"/>
          </p:cNvSpPr>
          <p:nvPr>
            <p:ph type="title"/>
          </p:nvPr>
        </p:nvSpPr>
        <p:spPr/>
        <p:txBody>
          <a:bodyPr/>
          <a:lstStyle/>
          <a:p>
            <a:r>
              <a:rPr lang="en-US" altLang="zh-TW" sz="2800">
                <a:latin typeface="Aptos" panose="020B0004020202020204" pitchFamily="34" charset="0"/>
              </a:rPr>
              <a:t>IC engine for </a:t>
            </a:r>
            <a:r>
              <a:rPr lang="en-US" sz="2800">
                <a:latin typeface="Aptos" panose="020B0004020202020204" pitchFamily="34" charset="0"/>
              </a:rPr>
              <a:t>2026 RGB mini LED TVs</a:t>
            </a:r>
            <a:endParaRPr lang="en-US" sz="2800">
              <a:solidFill>
                <a:srgbClr val="FF0000"/>
              </a:solidFill>
              <a:latin typeface="Aptos" panose="020B0004020202020204" pitchFamily="34" charset="0"/>
            </a:endParaRPr>
          </a:p>
        </p:txBody>
      </p:sp>
      <p:sp>
        <p:nvSpPr>
          <p:cNvPr id="11" name="Content Placeholder 5">
            <a:extLst>
              <a:ext uri="{FF2B5EF4-FFF2-40B4-BE49-F238E27FC236}">
                <a16:creationId xmlns:a16="http://schemas.microsoft.com/office/drawing/2014/main" id="{D643EC93-875C-66AB-588A-1075B0B674FE}"/>
              </a:ext>
            </a:extLst>
          </p:cNvPr>
          <p:cNvSpPr txBox="1">
            <a:spLocks/>
          </p:cNvSpPr>
          <p:nvPr/>
        </p:nvSpPr>
        <p:spPr>
          <a:xfrm>
            <a:off x="348314" y="1012240"/>
            <a:ext cx="3650743" cy="248136"/>
          </a:xfrm>
          <a:prstGeom prst="rect">
            <a:avLst/>
          </a:prstGeom>
        </p:spPr>
        <p:txBody>
          <a:bodyPr wrap="none" lIns="0" tIns="72000" rIns="0" bIns="0">
            <a:spAutoFit/>
          </a:bodyPr>
          <a:lstStyle>
            <a:lvl1pPr marL="216000" indent="-216000" algn="l" defTabSz="914400" rtl="0" eaLnBrk="1" latinLnBrk="0" hangingPunct="1">
              <a:lnSpc>
                <a:spcPct val="95000"/>
              </a:lnSpc>
              <a:spcBef>
                <a:spcPts val="300"/>
              </a:spcBef>
              <a:spcAft>
                <a:spcPts val="400"/>
              </a:spcAft>
              <a:buClr>
                <a:schemeClr val="accent1"/>
              </a:buClr>
              <a:buFont typeface="Calibri" panose="020F0502020204030204" pitchFamily="34" charset="0"/>
              <a:buChar char="•"/>
              <a:defRPr sz="1400" kern="1200">
                <a:solidFill>
                  <a:schemeClr val="tx1"/>
                </a:solidFill>
                <a:latin typeface="+mn-lt"/>
                <a:ea typeface="+mn-ea"/>
                <a:cs typeface="+mn-cs"/>
              </a:defRPr>
            </a:lvl1pPr>
            <a:lvl2pPr marL="360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400" kern="1200">
                <a:solidFill>
                  <a:schemeClr val="tx1"/>
                </a:solidFill>
                <a:latin typeface="+mn-lt"/>
                <a:ea typeface="+mn-ea"/>
                <a:cs typeface="+mn-cs"/>
              </a:defRPr>
            </a:lvl2pPr>
            <a:lvl3pPr marL="504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400" kern="1200">
                <a:solidFill>
                  <a:schemeClr val="tx1"/>
                </a:solidFill>
                <a:latin typeface="+mn-lt"/>
                <a:ea typeface="+mn-ea"/>
                <a:cs typeface="+mn-cs"/>
              </a:defRPr>
            </a:lvl3pPr>
            <a:lvl4pPr marL="648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400" kern="1200">
                <a:solidFill>
                  <a:schemeClr val="tx1"/>
                </a:solidFill>
                <a:latin typeface="+mn-lt"/>
                <a:ea typeface="+mn-ea"/>
                <a:cs typeface="+mn-cs"/>
              </a:defRPr>
            </a:lvl4pPr>
            <a:lvl5pPr marL="792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t>Local dimming IC engine for RGB mini LED TV in 2026</a:t>
            </a:r>
            <a:endParaRPr lang="en-US" sz="1200" dirty="0"/>
          </a:p>
        </p:txBody>
      </p:sp>
      <p:graphicFrame>
        <p:nvGraphicFramePr>
          <p:cNvPr id="12" name="Table 11">
            <a:extLst>
              <a:ext uri="{FF2B5EF4-FFF2-40B4-BE49-F238E27FC236}">
                <a16:creationId xmlns:a16="http://schemas.microsoft.com/office/drawing/2014/main" id="{E739B3AF-9017-E512-02EB-64E5C67CB6E0}"/>
              </a:ext>
            </a:extLst>
          </p:cNvPr>
          <p:cNvGraphicFramePr>
            <a:graphicFrameLocks noGrp="1"/>
          </p:cNvGraphicFramePr>
          <p:nvPr>
            <p:extLst>
              <p:ext uri="{D42A27DB-BD31-4B8C-83A1-F6EECF244321}">
                <p14:modId xmlns:p14="http://schemas.microsoft.com/office/powerpoint/2010/main" val="3950719563"/>
              </p:ext>
            </p:extLst>
          </p:nvPr>
        </p:nvGraphicFramePr>
        <p:xfrm>
          <a:off x="348314" y="1260376"/>
          <a:ext cx="11328822" cy="3017520"/>
        </p:xfrm>
        <a:graphic>
          <a:graphicData uri="http://schemas.openxmlformats.org/drawingml/2006/table">
            <a:tbl>
              <a:tblPr firstRow="1" firstCol="1" bandRow="1">
                <a:tableStyleId>{D51ADE6A-740E-44AE-83CC-AE7238B6C88D}</a:tableStyleId>
              </a:tblPr>
              <a:tblGrid>
                <a:gridCol w="1185690">
                  <a:extLst>
                    <a:ext uri="{9D8B030D-6E8A-4147-A177-3AD203B41FA5}">
                      <a16:colId xmlns:a16="http://schemas.microsoft.com/office/drawing/2014/main" val="2433695538"/>
                    </a:ext>
                  </a:extLst>
                </a:gridCol>
                <a:gridCol w="2535783">
                  <a:extLst>
                    <a:ext uri="{9D8B030D-6E8A-4147-A177-3AD203B41FA5}">
                      <a16:colId xmlns:a16="http://schemas.microsoft.com/office/drawing/2014/main" val="3089889414"/>
                    </a:ext>
                  </a:extLst>
                </a:gridCol>
                <a:gridCol w="2535783">
                  <a:extLst>
                    <a:ext uri="{9D8B030D-6E8A-4147-A177-3AD203B41FA5}">
                      <a16:colId xmlns:a16="http://schemas.microsoft.com/office/drawing/2014/main" val="2926495133"/>
                    </a:ext>
                  </a:extLst>
                </a:gridCol>
                <a:gridCol w="2535783">
                  <a:extLst>
                    <a:ext uri="{9D8B030D-6E8A-4147-A177-3AD203B41FA5}">
                      <a16:colId xmlns:a16="http://schemas.microsoft.com/office/drawing/2014/main" val="1955279369"/>
                    </a:ext>
                  </a:extLst>
                </a:gridCol>
                <a:gridCol w="2535783">
                  <a:extLst>
                    <a:ext uri="{9D8B030D-6E8A-4147-A177-3AD203B41FA5}">
                      <a16:colId xmlns:a16="http://schemas.microsoft.com/office/drawing/2014/main" val="2744801030"/>
                    </a:ext>
                  </a:extLst>
                </a:gridCol>
              </a:tblGrid>
              <a:tr h="172274">
                <a:tc>
                  <a:txBody>
                    <a:bodyPr/>
                    <a:lstStyle/>
                    <a:p>
                      <a:endParaRPr lang="en-US" sz="1200" dirty="0">
                        <a:latin typeface="+mn-lt"/>
                      </a:endParaRPr>
                    </a:p>
                  </a:txBody>
                  <a:tcPr anchor="ctr"/>
                </a:tc>
                <a:tc>
                  <a:txBody>
                    <a:bodyPr/>
                    <a:lstStyle/>
                    <a:p>
                      <a:r>
                        <a:rPr lang="en-US" sz="1200">
                          <a:latin typeface="+mn-lt"/>
                        </a:rPr>
                        <a:t>1</a:t>
                      </a:r>
                    </a:p>
                  </a:txBody>
                  <a:tcPr anchor="ctr"/>
                </a:tc>
                <a:tc>
                  <a:txBody>
                    <a:bodyPr/>
                    <a:lstStyle/>
                    <a:p>
                      <a:r>
                        <a:rPr lang="en-US" sz="1200">
                          <a:latin typeface="+mn-lt"/>
                        </a:rPr>
                        <a:t>2</a:t>
                      </a:r>
                    </a:p>
                  </a:txBody>
                  <a:tcPr anchor="ctr"/>
                </a:tc>
                <a:tc>
                  <a:txBody>
                    <a:bodyPr/>
                    <a:lstStyle/>
                    <a:p>
                      <a:r>
                        <a:rPr lang="en-US" sz="1200">
                          <a:latin typeface="+mn-lt"/>
                        </a:rPr>
                        <a:t>3</a:t>
                      </a:r>
                    </a:p>
                  </a:txBody>
                  <a:tcPr anchor="ctr"/>
                </a:tc>
                <a:tc>
                  <a:txBody>
                    <a:bodyPr/>
                    <a:lstStyle/>
                    <a:p>
                      <a:r>
                        <a:rPr lang="en-US" sz="1200" dirty="0">
                          <a:latin typeface="+mn-lt"/>
                        </a:rPr>
                        <a:t>4</a:t>
                      </a:r>
                    </a:p>
                  </a:txBody>
                  <a:tcPr anchor="ctr"/>
                </a:tc>
                <a:extLst>
                  <a:ext uri="{0D108BD9-81ED-4DB2-BD59-A6C34878D82A}">
                    <a16:rowId xmlns:a16="http://schemas.microsoft.com/office/drawing/2014/main" val="4126994145"/>
                  </a:ext>
                </a:extLst>
              </a:tr>
              <a:tr h="172274">
                <a:tc>
                  <a:txBody>
                    <a:bodyPr/>
                    <a:lstStyle/>
                    <a:p>
                      <a:endParaRPr lang="en-US" sz="1200">
                        <a:latin typeface="+mn-lt"/>
                      </a:endParaRPr>
                    </a:p>
                  </a:txBody>
                  <a:tcPr anchor="ctr"/>
                </a:tc>
                <a:tc>
                  <a:txBody>
                    <a:bodyPr/>
                    <a:lstStyle/>
                    <a:p>
                      <a:r>
                        <a:rPr lang="en-US" sz="1200" b="0" dirty="0">
                          <a:latin typeface="+mn-lt"/>
                        </a:rPr>
                        <a:t>MediaTek </a:t>
                      </a:r>
                    </a:p>
                  </a:txBody>
                  <a:tcPr anchor="ctr"/>
                </a:tc>
                <a:tc>
                  <a:txBody>
                    <a:bodyPr/>
                    <a:lstStyle/>
                    <a:p>
                      <a:r>
                        <a:rPr lang="en-US" sz="1200" b="0" dirty="0">
                          <a:latin typeface="+mn-lt"/>
                        </a:rPr>
                        <a:t>Realtek</a:t>
                      </a:r>
                    </a:p>
                  </a:txBody>
                  <a:tcPr anchor="ctr"/>
                </a:tc>
                <a:tc>
                  <a:txBody>
                    <a:bodyPr/>
                    <a:lstStyle/>
                    <a:p>
                      <a:r>
                        <a:rPr lang="en-US" sz="1200" b="0" dirty="0">
                          <a:latin typeface="+mn-lt"/>
                        </a:rPr>
                        <a:t>Hi-image (Hi-View)</a:t>
                      </a:r>
                    </a:p>
                  </a:txBody>
                  <a:tcPr anchor="ctr"/>
                </a:tc>
                <a:tc>
                  <a:txBody>
                    <a:bodyPr/>
                    <a:lstStyle/>
                    <a:p>
                      <a:r>
                        <a:rPr lang="en-US" sz="1200" b="0" dirty="0" err="1">
                          <a:latin typeface="+mn-lt"/>
                        </a:rPr>
                        <a:t>Amlogic</a:t>
                      </a:r>
                      <a:endParaRPr lang="en-US" sz="1200" b="0" dirty="0">
                        <a:latin typeface="+mn-lt"/>
                      </a:endParaRPr>
                    </a:p>
                  </a:txBody>
                  <a:tcPr anchor="ctr"/>
                </a:tc>
                <a:extLst>
                  <a:ext uri="{0D108BD9-81ED-4DB2-BD59-A6C34878D82A}">
                    <a16:rowId xmlns:a16="http://schemas.microsoft.com/office/drawing/2014/main" val="2657083227"/>
                  </a:ext>
                </a:extLst>
              </a:tr>
              <a:tr h="245377">
                <a:tc>
                  <a:txBody>
                    <a:bodyPr/>
                    <a:lstStyle/>
                    <a:p>
                      <a:r>
                        <a:rPr lang="en-US" sz="1200">
                          <a:latin typeface="+mn-lt"/>
                        </a:rPr>
                        <a:t>IC chip name</a:t>
                      </a:r>
                    </a:p>
                  </a:txBody>
                  <a:tcPr anchor="ctr"/>
                </a:tc>
                <a:tc>
                  <a:txBody>
                    <a:bodyPr/>
                    <a:lstStyle/>
                    <a:p>
                      <a:r>
                        <a:rPr lang="en-US" sz="1200" b="0" dirty="0">
                          <a:solidFill>
                            <a:schemeClr val="accent1"/>
                          </a:solidFill>
                          <a:latin typeface="+mn-lt"/>
                        </a:rPr>
                        <a:t>MT9131 (another IC from SoC) LD engine</a:t>
                      </a:r>
                    </a:p>
                  </a:txBody>
                  <a:tcPr anchor="ctr"/>
                </a:tc>
                <a:tc>
                  <a:txBody>
                    <a:bodyPr/>
                    <a:lstStyle/>
                    <a:p>
                      <a:r>
                        <a:rPr lang="en-US" sz="1200" b="0">
                          <a:solidFill>
                            <a:schemeClr val="accent1"/>
                          </a:solidFill>
                          <a:latin typeface="+mn-lt"/>
                        </a:rPr>
                        <a:t>RTD2811</a:t>
                      </a:r>
                    </a:p>
                  </a:txBody>
                  <a:tcPr anchor="ctr"/>
                </a:tc>
                <a:tc>
                  <a:txBody>
                    <a:bodyPr/>
                    <a:lstStyle/>
                    <a:p>
                      <a:r>
                        <a:rPr lang="en-US" sz="1200" b="0">
                          <a:latin typeface="+mn-lt"/>
                        </a:rPr>
                        <a:t>H7 (RGB Local Dimming PQ Chip )</a:t>
                      </a:r>
                    </a:p>
                  </a:txBody>
                  <a:tcPr anchor="ctr"/>
                </a:tc>
                <a:tc>
                  <a:txBody>
                    <a:bodyPr/>
                    <a:lstStyle/>
                    <a:p>
                      <a:r>
                        <a:rPr lang="en-US" sz="1200" b="0">
                          <a:latin typeface="+mn-lt"/>
                        </a:rPr>
                        <a:t>NA</a:t>
                      </a:r>
                    </a:p>
                  </a:txBody>
                  <a:tcPr anchor="ctr"/>
                </a:tc>
                <a:extLst>
                  <a:ext uri="{0D108BD9-81ED-4DB2-BD59-A6C34878D82A}">
                    <a16:rowId xmlns:a16="http://schemas.microsoft.com/office/drawing/2014/main" val="1886472807"/>
                  </a:ext>
                </a:extLst>
              </a:tr>
              <a:tr h="245377">
                <a:tc>
                  <a:txBody>
                    <a:bodyPr/>
                    <a:lstStyle/>
                    <a:p>
                      <a:r>
                        <a:rPr lang="en-US" altLang="zh-TW" sz="1200">
                          <a:latin typeface="+mn-lt"/>
                        </a:rPr>
                        <a:t>C</a:t>
                      </a:r>
                      <a:r>
                        <a:rPr lang="en-US" sz="1200">
                          <a:latin typeface="+mn-lt"/>
                        </a:rPr>
                        <a:t>ooperated</a:t>
                      </a:r>
                      <a:r>
                        <a:rPr lang="zh-TW" altLang="en-US" sz="1200">
                          <a:latin typeface="+mn-lt"/>
                        </a:rPr>
                        <a:t> </a:t>
                      </a:r>
                      <a:r>
                        <a:rPr lang="en-US" sz="1200">
                          <a:latin typeface="+mn-lt"/>
                        </a:rPr>
                        <a:t>TV SoC series</a:t>
                      </a:r>
                    </a:p>
                  </a:txBody>
                  <a:tcPr anchor="ctr"/>
                </a:tc>
                <a:tc>
                  <a:txBody>
                    <a:bodyPr/>
                    <a:lstStyle/>
                    <a:p>
                      <a:r>
                        <a:rPr lang="en-US" sz="1200" b="0">
                          <a:latin typeface="+mn-lt"/>
                        </a:rPr>
                        <a:t>MTK Pentonic 800 and 1000 (4K 165Hz and 120Hz segment)</a:t>
                      </a:r>
                    </a:p>
                  </a:txBody>
                  <a:tcPr anchor="ctr"/>
                </a:tc>
                <a:tc>
                  <a:txBody>
                    <a:bodyPr/>
                    <a:lstStyle/>
                    <a:p>
                      <a:r>
                        <a:rPr lang="en-US" sz="1200" b="0" dirty="0">
                          <a:latin typeface="+mn-lt"/>
                        </a:rPr>
                        <a:t>4K 120Hz segment</a:t>
                      </a:r>
                    </a:p>
                    <a:p>
                      <a:r>
                        <a:rPr lang="en-US" sz="1200" b="0" dirty="0">
                          <a:latin typeface="+mn-lt"/>
                        </a:rPr>
                        <a:t>(RTD 2885N)</a:t>
                      </a:r>
                    </a:p>
                  </a:txBody>
                  <a:tcPr anchor="ctr"/>
                </a:tc>
                <a:tc>
                  <a:txBody>
                    <a:bodyPr/>
                    <a:lstStyle/>
                    <a:p>
                      <a:r>
                        <a:rPr lang="en-US" sz="1200" b="0" dirty="0" err="1">
                          <a:latin typeface="+mn-lt"/>
                        </a:rPr>
                        <a:t>Mediatek</a:t>
                      </a:r>
                      <a:r>
                        <a:rPr lang="en-US" sz="1200" b="0" dirty="0">
                          <a:latin typeface="+mn-lt"/>
                        </a:rPr>
                        <a:t> or others</a:t>
                      </a:r>
                    </a:p>
                  </a:txBody>
                  <a:tcPr anchor="ctr"/>
                </a:tc>
                <a:tc>
                  <a:txBody>
                    <a:bodyPr/>
                    <a:lstStyle/>
                    <a:p>
                      <a:r>
                        <a:rPr lang="en-US" sz="1200" b="0">
                          <a:latin typeface="+mn-lt"/>
                        </a:rPr>
                        <a:t>Amlogic 4K 120Hz segment</a:t>
                      </a:r>
                    </a:p>
                    <a:p>
                      <a:r>
                        <a:rPr lang="en-US" sz="1200" b="0">
                          <a:latin typeface="+mn-lt"/>
                        </a:rPr>
                        <a:t>(T966D5/T968D4)</a:t>
                      </a:r>
                    </a:p>
                  </a:txBody>
                  <a:tcPr anchor="ctr"/>
                </a:tc>
                <a:extLst>
                  <a:ext uri="{0D108BD9-81ED-4DB2-BD59-A6C34878D82A}">
                    <a16:rowId xmlns:a16="http://schemas.microsoft.com/office/drawing/2014/main" val="174078980"/>
                  </a:ext>
                </a:extLst>
              </a:tr>
              <a:tr h="245377">
                <a:tc>
                  <a:txBody>
                    <a:bodyPr/>
                    <a:lstStyle/>
                    <a:p>
                      <a:r>
                        <a:rPr lang="en-US" sz="1200">
                          <a:latin typeface="+mn-lt"/>
                        </a:rPr>
                        <a:t>Time</a:t>
                      </a:r>
                    </a:p>
                  </a:txBody>
                  <a:tcPr anchor="ctr"/>
                </a:tc>
                <a:tc>
                  <a:txBody>
                    <a:bodyPr/>
                    <a:lstStyle/>
                    <a:p>
                      <a:r>
                        <a:rPr lang="en-US" sz="1200" b="0">
                          <a:latin typeface="+mn-lt"/>
                        </a:rPr>
                        <a:t>Sample 2H25, mass production for TV customers in 2026 </a:t>
                      </a:r>
                    </a:p>
                  </a:txBody>
                  <a:tcPr anchor="ctr"/>
                </a:tc>
                <a:tc>
                  <a:txBody>
                    <a:bodyPr/>
                    <a:lstStyle/>
                    <a:p>
                      <a:r>
                        <a:rPr lang="en-US" sz="1200" b="0" dirty="0">
                          <a:solidFill>
                            <a:schemeClr val="accent1"/>
                          </a:solidFill>
                          <a:latin typeface="+mn-lt"/>
                        </a:rPr>
                        <a:t>1Q26</a:t>
                      </a:r>
                    </a:p>
                  </a:txBody>
                  <a:tcPr anchor="ctr"/>
                </a:tc>
                <a:tc>
                  <a:txBody>
                    <a:bodyPr/>
                    <a:lstStyle/>
                    <a:p>
                      <a:r>
                        <a:rPr lang="en-US" sz="1200" b="0" dirty="0">
                          <a:latin typeface="+mn-lt"/>
                        </a:rPr>
                        <a:t>2025 &amp; 2026 New Gen</a:t>
                      </a:r>
                    </a:p>
                  </a:txBody>
                  <a:tcPr anchor="ctr"/>
                </a:tc>
                <a:tc>
                  <a:txBody>
                    <a:bodyPr/>
                    <a:lstStyle/>
                    <a:p>
                      <a:r>
                        <a:rPr lang="en-US" sz="1200" b="0">
                          <a:latin typeface="+mn-lt"/>
                        </a:rPr>
                        <a:t>Coming soon for 2026</a:t>
                      </a:r>
                    </a:p>
                  </a:txBody>
                  <a:tcPr anchor="ctr"/>
                </a:tc>
                <a:extLst>
                  <a:ext uri="{0D108BD9-81ED-4DB2-BD59-A6C34878D82A}">
                    <a16:rowId xmlns:a16="http://schemas.microsoft.com/office/drawing/2014/main" val="1047455726"/>
                  </a:ext>
                </a:extLst>
              </a:tr>
              <a:tr h="343528">
                <a:tc>
                  <a:txBody>
                    <a:bodyPr/>
                    <a:lstStyle/>
                    <a:p>
                      <a:r>
                        <a:rPr lang="en-US" sz="1200" dirty="0">
                          <a:latin typeface="+mn-lt"/>
                        </a:rPr>
                        <a:t>TV customers</a:t>
                      </a:r>
                    </a:p>
                  </a:txBody>
                  <a:tcPr anchor="ctr"/>
                </a:tc>
                <a:tc>
                  <a:txBody>
                    <a:bodyPr/>
                    <a:lstStyle/>
                    <a:p>
                      <a:pPr marL="171450" indent="-171450">
                        <a:buClr>
                          <a:schemeClr val="accent1"/>
                        </a:buClr>
                        <a:buFont typeface="Arial" panose="020B0604020202020204" pitchFamily="34" charset="0"/>
                        <a:buChar char="•"/>
                      </a:pPr>
                      <a:r>
                        <a:rPr lang="en-US" sz="1200" b="0" dirty="0">
                          <a:latin typeface="+mn-lt"/>
                        </a:rPr>
                        <a:t>Sony</a:t>
                      </a:r>
                    </a:p>
                    <a:p>
                      <a:pPr marL="171450" indent="-171450">
                        <a:buClr>
                          <a:schemeClr val="accent1"/>
                        </a:buClr>
                        <a:buFont typeface="Arial" panose="020B0604020202020204" pitchFamily="34" charset="0"/>
                        <a:buChar char="•"/>
                      </a:pPr>
                      <a:r>
                        <a:rPr lang="en-US" sz="1200" b="0" dirty="0">
                          <a:latin typeface="+mn-lt"/>
                        </a:rPr>
                        <a:t>Samsung</a:t>
                      </a:r>
                    </a:p>
                    <a:p>
                      <a:pPr marL="171450" indent="-171450">
                        <a:buClr>
                          <a:schemeClr val="accent1"/>
                        </a:buClr>
                        <a:buFont typeface="Arial" panose="020B0604020202020204" pitchFamily="34" charset="0"/>
                        <a:buChar char="•"/>
                      </a:pPr>
                      <a:r>
                        <a:rPr lang="en-US" sz="1200" b="0" dirty="0">
                          <a:latin typeface="+mn-lt"/>
                        </a:rPr>
                        <a:t>Hisense (2026)</a:t>
                      </a:r>
                    </a:p>
                    <a:p>
                      <a:pPr marL="171450" indent="-171450">
                        <a:buClr>
                          <a:schemeClr val="accent1"/>
                        </a:buClr>
                        <a:buFont typeface="Arial" panose="020B0604020202020204" pitchFamily="34" charset="0"/>
                        <a:buChar char="•"/>
                      </a:pPr>
                      <a:r>
                        <a:rPr lang="en-US" sz="1200" b="0" dirty="0">
                          <a:latin typeface="+mn-lt"/>
                        </a:rPr>
                        <a:t>TCL (2025)</a:t>
                      </a:r>
                    </a:p>
                  </a:txBody>
                  <a:tcPr anchor="ctr"/>
                </a:tc>
                <a:tc>
                  <a:txBody>
                    <a:bodyPr/>
                    <a:lstStyle/>
                    <a:p>
                      <a:pPr marL="171450" indent="-171450">
                        <a:buClr>
                          <a:schemeClr val="accent1"/>
                        </a:buClr>
                        <a:buFont typeface="Arial" panose="020B0604020202020204" pitchFamily="34" charset="0"/>
                        <a:buChar char="•"/>
                      </a:pPr>
                      <a:r>
                        <a:rPr lang="en-US" sz="1200" b="0" dirty="0">
                          <a:latin typeface="+mn-lt"/>
                        </a:rPr>
                        <a:t>TCL (2026)</a:t>
                      </a:r>
                    </a:p>
                    <a:p>
                      <a:pPr marL="171450" indent="-171450">
                        <a:buClr>
                          <a:schemeClr val="accent1"/>
                        </a:buClr>
                        <a:buFont typeface="Arial" panose="020B0604020202020204" pitchFamily="34" charset="0"/>
                        <a:buChar char="•"/>
                      </a:pPr>
                      <a:r>
                        <a:rPr lang="en-US" sz="1200" b="0" dirty="0">
                          <a:latin typeface="+mn-lt"/>
                        </a:rPr>
                        <a:t>LGE</a:t>
                      </a:r>
                    </a:p>
                  </a:txBody>
                  <a:tcPr anchor="ctr"/>
                </a:tc>
                <a:tc>
                  <a:txBody>
                    <a:bodyPr/>
                    <a:lstStyle/>
                    <a:p>
                      <a:pPr marL="171450" indent="-171450">
                        <a:buClr>
                          <a:schemeClr val="accent1"/>
                        </a:buClr>
                        <a:buFont typeface="Arial" panose="020B0604020202020204" pitchFamily="34" charset="0"/>
                        <a:buChar char="•"/>
                      </a:pPr>
                      <a:r>
                        <a:rPr lang="en-US" sz="1200" b="0" dirty="0">
                          <a:latin typeface="+mn-lt"/>
                        </a:rPr>
                        <a:t>Hisense (2025/2026)</a:t>
                      </a:r>
                    </a:p>
                  </a:txBody>
                  <a:tcPr anchor="ctr"/>
                </a:tc>
                <a:tc>
                  <a:txBody>
                    <a:bodyPr/>
                    <a:lstStyle/>
                    <a:p>
                      <a:pPr marL="0" indent="0">
                        <a:buClr>
                          <a:schemeClr val="accent1"/>
                        </a:buClr>
                        <a:buFont typeface="Arial" panose="020B0604020202020204" pitchFamily="34" charset="0"/>
                        <a:buNone/>
                      </a:pPr>
                      <a:r>
                        <a:rPr lang="en-US" sz="1200" b="0" dirty="0">
                          <a:latin typeface="+mn-lt"/>
                        </a:rPr>
                        <a:t>Chinese brands </a:t>
                      </a:r>
                    </a:p>
                    <a:p>
                      <a:pPr marL="171450" indent="-171450">
                        <a:buClr>
                          <a:schemeClr val="accent1"/>
                        </a:buClr>
                        <a:buFont typeface="Arial" panose="020B0604020202020204" pitchFamily="34" charset="0"/>
                        <a:buChar char="•"/>
                      </a:pPr>
                      <a:r>
                        <a:rPr lang="en-US" sz="1200" b="0" dirty="0">
                          <a:latin typeface="+mn-lt"/>
                        </a:rPr>
                        <a:t>TCL</a:t>
                      </a:r>
                    </a:p>
                  </a:txBody>
                  <a:tcPr anchor="ctr"/>
                </a:tc>
                <a:extLst>
                  <a:ext uri="{0D108BD9-81ED-4DB2-BD59-A6C34878D82A}">
                    <a16:rowId xmlns:a16="http://schemas.microsoft.com/office/drawing/2014/main" val="1680333097"/>
                  </a:ext>
                </a:extLst>
              </a:tr>
              <a:tr h="221291">
                <a:tc>
                  <a:txBody>
                    <a:bodyPr/>
                    <a:lstStyle/>
                    <a:p>
                      <a:r>
                        <a:rPr lang="en-US" sz="1200">
                          <a:latin typeface="+mn-lt"/>
                        </a:rPr>
                        <a:t>Solution</a:t>
                      </a:r>
                    </a:p>
                  </a:txBody>
                  <a:tcPr anchor="ctr"/>
                </a:tc>
                <a:tc gridSpan="4">
                  <a:txBody>
                    <a:bodyPr/>
                    <a:lstStyle/>
                    <a:p>
                      <a:pPr marL="0" indent="0" algn="ctr">
                        <a:buFont typeface="Arial" panose="020B0604020202020204" pitchFamily="34" charset="0"/>
                        <a:buNone/>
                      </a:pPr>
                      <a:r>
                        <a:rPr lang="en-US" sz="1200" b="0" dirty="0">
                          <a:latin typeface="+mn-lt"/>
                        </a:rPr>
                        <a:t>2026 is all 1+1 (TV</a:t>
                      </a:r>
                      <a:r>
                        <a:rPr lang="zh-TW" altLang="en-US" sz="1200" b="0" dirty="0">
                          <a:latin typeface="+mn-lt"/>
                        </a:rPr>
                        <a:t> </a:t>
                      </a:r>
                      <a:r>
                        <a:rPr lang="en-US" altLang="zh-TW" sz="1200" b="0" dirty="0">
                          <a:latin typeface="+mn-lt"/>
                        </a:rPr>
                        <a:t>SoC</a:t>
                      </a:r>
                      <a:r>
                        <a:rPr lang="zh-TW" altLang="en-US" sz="1200" b="0" dirty="0">
                          <a:latin typeface="+mn-lt"/>
                        </a:rPr>
                        <a:t> </a:t>
                      </a:r>
                      <a:r>
                        <a:rPr lang="en-US" altLang="zh-TW" sz="1200" b="0" dirty="0">
                          <a:latin typeface="+mn-lt"/>
                        </a:rPr>
                        <a:t>+</a:t>
                      </a:r>
                      <a:r>
                        <a:rPr lang="zh-TW" altLang="en-US" sz="1200" b="0" dirty="0">
                          <a:latin typeface="+mn-lt"/>
                        </a:rPr>
                        <a:t> </a:t>
                      </a:r>
                      <a:r>
                        <a:rPr lang="en-US" altLang="zh-TW" sz="1200" b="0" dirty="0">
                          <a:latin typeface="+mn-lt"/>
                        </a:rPr>
                        <a:t>LD</a:t>
                      </a:r>
                      <a:r>
                        <a:rPr lang="zh-TW" altLang="en-US" sz="1200" b="0" dirty="0">
                          <a:latin typeface="+mn-lt"/>
                        </a:rPr>
                        <a:t> </a:t>
                      </a:r>
                      <a:r>
                        <a:rPr lang="en-US" altLang="zh-TW" sz="1200" b="0" dirty="0">
                          <a:latin typeface="+mn-lt"/>
                        </a:rPr>
                        <a:t>engine</a:t>
                      </a:r>
                      <a:r>
                        <a:rPr lang="zh-TW" altLang="en-US" sz="1200" b="0" dirty="0">
                          <a:latin typeface="+mn-lt"/>
                        </a:rPr>
                        <a:t> </a:t>
                      </a:r>
                      <a:r>
                        <a:rPr lang="en-US" altLang="zh-TW" sz="1200" b="0" dirty="0">
                          <a:latin typeface="+mn-lt"/>
                        </a:rPr>
                        <a:t>IC); 2027 will integrate into one chip (TV SoC)</a:t>
                      </a:r>
                      <a:endParaRPr lang="en-US" sz="1200" b="0" dirty="0">
                        <a:solidFill>
                          <a:schemeClr val="accent1"/>
                        </a:solidFill>
                        <a:latin typeface="+mn-lt"/>
                      </a:endParaRPr>
                    </a:p>
                  </a:txBody>
                  <a:tcPr anchor="ctr"/>
                </a:tc>
                <a:tc hMerge="1">
                  <a:txBody>
                    <a:bodyPr/>
                    <a:lstStyle/>
                    <a:p>
                      <a:pPr marL="171450" indent="-171450">
                        <a:buFont typeface="Arial" panose="020B0604020202020204" pitchFamily="34" charset="0"/>
                        <a:buChar char="•"/>
                      </a:pPr>
                      <a:endParaRPr lang="en-US" sz="1200" b="1"/>
                    </a:p>
                  </a:txBody>
                  <a:tcPr anchor="ctr"/>
                </a:tc>
                <a:tc hMerge="1">
                  <a:txBody>
                    <a:bodyPr/>
                    <a:lstStyle/>
                    <a:p>
                      <a:endParaRPr lang="en-US" sz="1200"/>
                    </a:p>
                  </a:txBody>
                  <a:tcPr anchor="ctr"/>
                </a:tc>
                <a:tc hMerge="1">
                  <a:txBody>
                    <a:bodyPr/>
                    <a:lstStyle/>
                    <a:p>
                      <a:endParaRPr lang="en-US" sz="1200"/>
                    </a:p>
                  </a:txBody>
                  <a:tcPr anchor="ctr"/>
                </a:tc>
                <a:extLst>
                  <a:ext uri="{0D108BD9-81ED-4DB2-BD59-A6C34878D82A}">
                    <a16:rowId xmlns:a16="http://schemas.microsoft.com/office/drawing/2014/main" val="1306773966"/>
                  </a:ext>
                </a:extLst>
              </a:tr>
            </a:tbl>
          </a:graphicData>
        </a:graphic>
      </p:graphicFrame>
      <p:sp>
        <p:nvSpPr>
          <p:cNvPr id="19" name="TextBox 18">
            <a:extLst>
              <a:ext uri="{FF2B5EF4-FFF2-40B4-BE49-F238E27FC236}">
                <a16:creationId xmlns:a16="http://schemas.microsoft.com/office/drawing/2014/main" id="{FB8DE214-4FC6-3CE2-33B8-0AF4F8F89577}"/>
              </a:ext>
            </a:extLst>
          </p:cNvPr>
          <p:cNvSpPr txBox="1"/>
          <p:nvPr/>
        </p:nvSpPr>
        <p:spPr>
          <a:xfrm>
            <a:off x="348314" y="5771503"/>
            <a:ext cx="2693530" cy="215444"/>
          </a:xfrm>
          <a:prstGeom prst="rect">
            <a:avLst/>
          </a:prstGeom>
          <a:noFill/>
        </p:spPr>
        <p:txBody>
          <a:bodyPr wrap="square" lIns="91440" tIns="45720" rIns="91440" bIns="45720" anchor="t">
            <a:spAutoFit/>
          </a:bodyPr>
          <a:lstStyle/>
          <a:p>
            <a:pPr>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Source:</a:t>
            </a:r>
            <a:r>
              <a:rPr lang="en-US" sz="800">
                <a:solidFill>
                  <a:prstClr val="black"/>
                </a:solidFill>
                <a:latin typeface="Calibri" panose="020F0502020204030204"/>
              </a:rPr>
              <a:t> Omdia</a:t>
            </a: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3">
            <a:extLst>
              <a:ext uri="{FF2B5EF4-FFF2-40B4-BE49-F238E27FC236}">
                <a16:creationId xmlns:a16="http://schemas.microsoft.com/office/drawing/2014/main" id="{4DBBBD51-4295-C29C-A757-C28D1BBFCCB7}"/>
              </a:ext>
            </a:extLst>
          </p:cNvPr>
          <p:cNvSpPr txBox="1"/>
          <p:nvPr/>
        </p:nvSpPr>
        <p:spPr>
          <a:xfrm>
            <a:off x="10800131" y="5818265"/>
            <a:ext cx="1066800" cy="215444"/>
          </a:xfrm>
          <a:prstGeom prst="rect">
            <a:avLst/>
          </a:prstGeom>
          <a:noFill/>
        </p:spPr>
        <p:txBody>
          <a:bodyPr wrap="square" lIns="91440" tIns="45720" rIns="91440" bIns="45720" anchor="t">
            <a:spAutoFit/>
          </a:bodyPr>
          <a:lstStyle/>
          <a:p>
            <a:pPr algn="r">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2026 Omdia</a:t>
            </a:r>
          </a:p>
        </p:txBody>
      </p:sp>
      <p:pic>
        <p:nvPicPr>
          <p:cNvPr id="23" name="圖片 22">
            <a:extLst>
              <a:ext uri="{FF2B5EF4-FFF2-40B4-BE49-F238E27FC236}">
                <a16:creationId xmlns:a16="http://schemas.microsoft.com/office/drawing/2014/main" id="{15DE73D0-6F4F-500E-533B-D281520827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601" y="4318536"/>
            <a:ext cx="2630549" cy="1733032"/>
          </a:xfrm>
          <a:prstGeom prst="rect">
            <a:avLst/>
          </a:prstGeom>
        </p:spPr>
      </p:pic>
      <p:pic>
        <p:nvPicPr>
          <p:cNvPr id="25" name="圖片 24" descr="一張含有 室內, 人員, 服裝, 廣播 的圖片&#10;&#10;AI 產生的內容可能不正確。">
            <a:extLst>
              <a:ext uri="{FF2B5EF4-FFF2-40B4-BE49-F238E27FC236}">
                <a16:creationId xmlns:a16="http://schemas.microsoft.com/office/drawing/2014/main" id="{15F2AB13-727D-A28F-7791-FE90C8269A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4849" y="4318536"/>
            <a:ext cx="3003861" cy="1690145"/>
          </a:xfrm>
          <a:prstGeom prst="rect">
            <a:avLst/>
          </a:prstGeom>
        </p:spPr>
      </p:pic>
      <p:pic>
        <p:nvPicPr>
          <p:cNvPr id="27" name="圖片 26">
            <a:extLst>
              <a:ext uri="{FF2B5EF4-FFF2-40B4-BE49-F238E27FC236}">
                <a16:creationId xmlns:a16="http://schemas.microsoft.com/office/drawing/2014/main" id="{44538F10-026F-EC6E-723C-CA8DD0CB69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2361" y="4341686"/>
            <a:ext cx="2820588" cy="1686731"/>
          </a:xfrm>
          <a:prstGeom prst="rect">
            <a:avLst/>
          </a:prstGeom>
        </p:spPr>
      </p:pic>
    </p:spTree>
    <p:extLst>
      <p:ext uri="{BB962C8B-B14F-4D97-AF65-F5344CB8AC3E}">
        <p14:creationId xmlns:p14="http://schemas.microsoft.com/office/powerpoint/2010/main" val="1791672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5005C-371E-5BDD-D803-DD36550FB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ADD8A8-2BF9-1828-1B99-02035884E89D}"/>
              </a:ext>
            </a:extLst>
          </p:cNvPr>
          <p:cNvSpPr>
            <a:spLocks noGrp="1"/>
          </p:cNvSpPr>
          <p:nvPr>
            <p:ph type="title"/>
          </p:nvPr>
        </p:nvSpPr>
        <p:spPr/>
        <p:txBody>
          <a:bodyPr/>
          <a:lstStyle/>
          <a:p>
            <a:r>
              <a:rPr lang="en-GB" sz="6000" dirty="0"/>
              <a:t>TV brands: Key </a:t>
            </a:r>
            <a:r>
              <a:rPr lang="en-GB" dirty="0"/>
              <a:t>t</a:t>
            </a:r>
            <a:r>
              <a:rPr lang="en-GB" sz="6000" dirty="0"/>
              <a:t>akeaways</a:t>
            </a:r>
          </a:p>
        </p:txBody>
      </p:sp>
    </p:spTree>
    <p:extLst>
      <p:ext uri="{BB962C8B-B14F-4D97-AF65-F5344CB8AC3E}">
        <p14:creationId xmlns:p14="http://schemas.microsoft.com/office/powerpoint/2010/main" val="1200316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C3F05-ED34-266A-DD12-B2BC04241F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C79AA-171A-3E1F-D11A-1D04ED210365}"/>
              </a:ext>
            </a:extLst>
          </p:cNvPr>
          <p:cNvSpPr>
            <a:spLocks noGrp="1"/>
          </p:cNvSpPr>
          <p:nvPr>
            <p:ph type="title"/>
          </p:nvPr>
        </p:nvSpPr>
        <p:spPr/>
        <p:txBody>
          <a:bodyPr/>
          <a:lstStyle/>
          <a:p>
            <a:r>
              <a:rPr lang="en-GB" dirty="0"/>
              <a:t>Samsung’s CES 2026 First Look: Samsung Vision AI &amp; 130″ micro RGB</a:t>
            </a:r>
          </a:p>
        </p:txBody>
      </p:sp>
      <p:sp>
        <p:nvSpPr>
          <p:cNvPr id="3" name="Content Placeholder 2">
            <a:extLst>
              <a:ext uri="{FF2B5EF4-FFF2-40B4-BE49-F238E27FC236}">
                <a16:creationId xmlns:a16="http://schemas.microsoft.com/office/drawing/2014/main" id="{291F856E-51D7-72CC-D419-A1741AD2D5C1}"/>
              </a:ext>
            </a:extLst>
          </p:cNvPr>
          <p:cNvSpPr>
            <a:spLocks noGrp="1"/>
          </p:cNvSpPr>
          <p:nvPr>
            <p:ph sz="quarter" idx="10"/>
          </p:nvPr>
        </p:nvSpPr>
        <p:spPr/>
        <p:txBody>
          <a:bodyPr/>
          <a:lstStyle/>
          <a:p>
            <a:r>
              <a:rPr lang="en-US" b="1" dirty="0"/>
              <a:t>Samsung Vision AI </a:t>
            </a:r>
            <a:r>
              <a:rPr lang="en-US" dirty="0"/>
              <a:t>promises to transform the smart TV screen into a hub for smart solutions. Dr. TM Roh came on stage to kick off the Samsung First Look press conference at CES 2026. He is CEO, president, head of device </a:t>
            </a:r>
            <a:r>
              <a:rPr lang="en-US" dirty="0" err="1"/>
              <a:t>eXperience</a:t>
            </a:r>
            <a:r>
              <a:rPr lang="en-US" dirty="0"/>
              <a:t> division, and head of mobile </a:t>
            </a:r>
            <a:r>
              <a:rPr lang="en-US" dirty="0" err="1"/>
              <a:t>eXperience</a:t>
            </a:r>
            <a:r>
              <a:rPr lang="en-US" dirty="0"/>
              <a:t> (MX) business at Samsung Electronics. He drives strategies to ensure synergy across Samsung’s business units. Roh described how Vision AI leverages the full scale of Samsung devices under one seamless unified AI. Samsung ships more than 500 million devices per year. Vision AI combines both on-device AI and cloud AI as a unified AI across devices. Key to this system’s trust and privacy is the Samsung Knox Security.</a:t>
            </a:r>
          </a:p>
          <a:p>
            <a:r>
              <a:rPr lang="en-US" dirty="0"/>
              <a:t>The next speaker was Seok Woo (SW) Yong, corporate president and head of visual display business. He described how TV intelligence is the companion to AI living. Samsung has been the number 2 TV brand worldwide for 20 years, shipping more than 30 million smart TVs annually. Its 2026 TV lineup will be fully AI capable to ensure fast AI adoption. Yong went on to introduce the other featured TV technologies. Samsung unveiled the </a:t>
            </a:r>
            <a:r>
              <a:rPr lang="en-US" b="1" dirty="0"/>
              <a:t>world’s first 130″ micro RGB TV </a:t>
            </a:r>
            <a:r>
              <a:rPr lang="en-US" dirty="0"/>
              <a:t>(R95H model) at CES 2026, marking the debut of its largest micro RGB display and a bold new design direction for ultra-premium displays.</a:t>
            </a:r>
            <a:endParaRPr lang="en-GB" dirty="0"/>
          </a:p>
        </p:txBody>
      </p:sp>
      <p:pic>
        <p:nvPicPr>
          <p:cNvPr id="5" name="Picture 4">
            <a:extLst>
              <a:ext uri="{FF2B5EF4-FFF2-40B4-BE49-F238E27FC236}">
                <a16:creationId xmlns:a16="http://schemas.microsoft.com/office/drawing/2014/main" id="{0BA245DA-D40E-888B-B1DD-7CD917D1F8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0588" y="3673182"/>
            <a:ext cx="2804439" cy="2242453"/>
          </a:xfrm>
          <a:prstGeom prst="rect">
            <a:avLst/>
          </a:prstGeom>
        </p:spPr>
      </p:pic>
      <p:pic>
        <p:nvPicPr>
          <p:cNvPr id="7" name="Picture 6">
            <a:extLst>
              <a:ext uri="{FF2B5EF4-FFF2-40B4-BE49-F238E27FC236}">
                <a16:creationId xmlns:a16="http://schemas.microsoft.com/office/drawing/2014/main" id="{9EDADC8F-11EB-671C-70A2-00DADB235E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0335" y="3744999"/>
            <a:ext cx="4754985" cy="2170637"/>
          </a:xfrm>
          <a:prstGeom prst="rect">
            <a:avLst/>
          </a:prstGeom>
        </p:spPr>
      </p:pic>
      <p:pic>
        <p:nvPicPr>
          <p:cNvPr id="9" name="Picture 8">
            <a:extLst>
              <a:ext uri="{FF2B5EF4-FFF2-40B4-BE49-F238E27FC236}">
                <a16:creationId xmlns:a16="http://schemas.microsoft.com/office/drawing/2014/main" id="{9690A8A4-8F77-471C-FA22-D4BE2A014C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5510" y="3975948"/>
            <a:ext cx="2438981" cy="299524"/>
          </a:xfrm>
          <a:prstGeom prst="rect">
            <a:avLst/>
          </a:prstGeom>
        </p:spPr>
      </p:pic>
      <p:sp>
        <p:nvSpPr>
          <p:cNvPr id="4" name="txtboxInfographicSourceLine">
            <a:extLst>
              <a:ext uri="{FF2B5EF4-FFF2-40B4-BE49-F238E27FC236}">
                <a16:creationId xmlns:a16="http://schemas.microsoft.com/office/drawing/2014/main" id="{AE7ACC96-A8E6-BA35-AE36-124B0B5F3453}"/>
              </a:ext>
            </a:extLst>
          </p:cNvPr>
          <p:cNvSpPr txBox="1"/>
          <p:nvPr/>
        </p:nvSpPr>
        <p:spPr>
          <a:xfrm>
            <a:off x="1139808" y="5940796"/>
            <a:ext cx="850160" cy="159462"/>
          </a:xfrm>
          <a:prstGeom prst="rect">
            <a:avLst/>
          </a:prstGeom>
          <a:noFill/>
        </p:spPr>
        <p:txBody>
          <a:bodyPr wrap="none" lIns="36000" tIns="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Samsung</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6" name="txtboxInfographicSourceLine">
            <a:extLst>
              <a:ext uri="{FF2B5EF4-FFF2-40B4-BE49-F238E27FC236}">
                <a16:creationId xmlns:a16="http://schemas.microsoft.com/office/drawing/2014/main" id="{EF606DE8-F130-E7A8-A0A8-2D862B22A48B}"/>
              </a:ext>
            </a:extLst>
          </p:cNvPr>
          <p:cNvSpPr txBox="1"/>
          <p:nvPr/>
        </p:nvSpPr>
        <p:spPr>
          <a:xfrm>
            <a:off x="7340588" y="5933696"/>
            <a:ext cx="850160" cy="159462"/>
          </a:xfrm>
          <a:prstGeom prst="rect">
            <a:avLst/>
          </a:prstGeom>
          <a:noFill/>
        </p:spPr>
        <p:txBody>
          <a:bodyPr wrap="none" lIns="36000" tIns="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Samsung</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8" name="TextBox 7">
            <a:extLst>
              <a:ext uri="{FF2B5EF4-FFF2-40B4-BE49-F238E27FC236}">
                <a16:creationId xmlns:a16="http://schemas.microsoft.com/office/drawing/2014/main" id="{E343DC30-8357-D932-34C4-798F08AD3024}"/>
              </a:ext>
            </a:extLst>
          </p:cNvPr>
          <p:cNvSpPr txBox="1"/>
          <p:nvPr/>
        </p:nvSpPr>
        <p:spPr>
          <a:xfrm>
            <a:off x="7220035" y="3396183"/>
            <a:ext cx="3336660" cy="276999"/>
          </a:xfrm>
          <a:prstGeom prst="rect">
            <a:avLst/>
          </a:prstGeom>
          <a:noFill/>
          <a:effectLst/>
        </p:spPr>
        <p:txBody>
          <a:bodyPr wrap="none" lIns="90000" rIns="90000" rtlCol="0" anchor="t">
            <a:spAutoFit/>
          </a:bodyPr>
          <a:lstStyle/>
          <a:p>
            <a:pPr algn="l"/>
            <a:r>
              <a:rPr lang="en-GB" sz="1200" b="1" dirty="0"/>
              <a:t>Samsung unveils world’s first 130″ micro RGB</a:t>
            </a:r>
          </a:p>
        </p:txBody>
      </p:sp>
    </p:spTree>
    <p:extLst>
      <p:ext uri="{BB962C8B-B14F-4D97-AF65-F5344CB8AC3E}">
        <p14:creationId xmlns:p14="http://schemas.microsoft.com/office/powerpoint/2010/main" val="1505387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A7F92E0-3F90-8F13-8862-E21A67610473}"/>
              </a:ext>
            </a:extLst>
          </p:cNvPr>
          <p:cNvSpPr>
            <a:spLocks noGrp="1"/>
          </p:cNvSpPr>
          <p:nvPr>
            <p:ph type="body" sz="quarter" idx="13"/>
          </p:nvPr>
        </p:nvSpPr>
        <p:spPr/>
        <p:txBody>
          <a:bodyPr/>
          <a:lstStyle/>
          <a:p>
            <a:pPr marL="215900" marR="0" lvl="0" indent="-215900" algn="l" defTabSz="914400" rtl="0" eaLnBrk="1" fontAlgn="auto" latinLnBrk="0" hangingPunct="1">
              <a:lnSpc>
                <a:spcPct val="95000"/>
              </a:lnSpc>
              <a:spcAft>
                <a:spcPts val="0"/>
              </a:spcAft>
              <a:buSzTx/>
              <a:buFont typeface="Calibri" panose="020F0502020204030204" pitchFamily="34" charset="0"/>
              <a:buChar char="•"/>
              <a:tabLst>
                <a:tab pos="10972800" algn="r"/>
              </a:tabLst>
              <a:defRPr/>
            </a:pPr>
            <a:r>
              <a:rPr lang="en-US" sz="1400" dirty="0"/>
              <a:t>Show overview</a:t>
            </a:r>
          </a:p>
          <a:p>
            <a:pPr marL="215900" marR="0" lvl="0" indent="-215900" algn="l" defTabSz="914400" rtl="0" eaLnBrk="1" fontAlgn="auto" latinLnBrk="0" hangingPunct="1">
              <a:lnSpc>
                <a:spcPct val="95000"/>
              </a:lnSpc>
              <a:spcAft>
                <a:spcPts val="0"/>
              </a:spcAft>
              <a:buSzTx/>
              <a:buFont typeface="Calibri" panose="020F0502020204030204" pitchFamily="34" charset="0"/>
              <a:buChar char="•"/>
              <a:tabLst>
                <a:tab pos="10972800" algn="r"/>
              </a:tabLst>
              <a:defRPr/>
            </a:pPr>
            <a:r>
              <a:rPr lang="en-US" sz="1400" dirty="0"/>
              <a:t>Top stories </a:t>
            </a:r>
          </a:p>
          <a:p>
            <a:pPr marL="215900" marR="0" lvl="0" indent="-215900" algn="l" defTabSz="914400" rtl="0" eaLnBrk="1" fontAlgn="auto" latinLnBrk="0" hangingPunct="1">
              <a:lnSpc>
                <a:spcPct val="95000"/>
              </a:lnSpc>
              <a:spcAft>
                <a:spcPts val="0"/>
              </a:spcAft>
              <a:buSzTx/>
              <a:buFont typeface="Calibri" panose="020F0502020204030204" pitchFamily="34" charset="0"/>
              <a:buChar char="•"/>
              <a:tabLst>
                <a:tab pos="10972800" algn="r"/>
              </a:tabLst>
              <a:defRPr/>
            </a:pPr>
            <a:r>
              <a:rPr lang="en-GB" sz="1400" dirty="0"/>
              <a:t>Artificial intelligence</a:t>
            </a:r>
          </a:p>
          <a:p>
            <a:pPr marL="215900" marR="0" lvl="0" indent="-215900" algn="l" defTabSz="914400" rtl="0" eaLnBrk="1" fontAlgn="auto" latinLnBrk="0" hangingPunct="1">
              <a:lnSpc>
                <a:spcPct val="95000"/>
              </a:lnSpc>
              <a:spcAft>
                <a:spcPts val="0"/>
              </a:spcAft>
              <a:buSzTx/>
              <a:buFont typeface="Calibri" panose="020F0502020204030204" pitchFamily="34" charset="0"/>
              <a:buChar char="•"/>
              <a:tabLst>
                <a:tab pos="10972800" algn="r"/>
              </a:tabLst>
              <a:defRPr/>
            </a:pPr>
            <a:r>
              <a:rPr lang="en-GB" sz="1400" dirty="0"/>
              <a:t>RGB mini LED </a:t>
            </a:r>
          </a:p>
          <a:p>
            <a:pPr marL="215900" marR="0" lvl="0" indent="-215900" algn="l" defTabSz="914400" rtl="0" eaLnBrk="1" fontAlgn="auto" latinLnBrk="0" hangingPunct="1">
              <a:lnSpc>
                <a:spcPct val="95000"/>
              </a:lnSpc>
              <a:spcAft>
                <a:spcPts val="0"/>
              </a:spcAft>
              <a:buSzTx/>
              <a:buFont typeface="Calibri" panose="020F0502020204030204" pitchFamily="34" charset="0"/>
              <a:buChar char="•"/>
              <a:tabLst>
                <a:tab pos="10972800" algn="r"/>
              </a:tabLst>
              <a:defRPr/>
            </a:pPr>
            <a:r>
              <a:rPr lang="en-GB" sz="1400" dirty="0"/>
              <a:t>TV brands: Key takeaways</a:t>
            </a:r>
          </a:p>
          <a:p>
            <a:pPr lvl="1" defTabSz="941388">
              <a:lnSpc>
                <a:spcPct val="95000"/>
              </a:lnSpc>
              <a:spcBef>
                <a:spcPts val="600"/>
              </a:spcBef>
              <a:buFont typeface="Calibri" panose="020F0502020204030204" pitchFamily="34" charset="0"/>
              <a:buChar char="–"/>
              <a:tabLst>
                <a:tab pos="10972800" algn="r"/>
              </a:tabLst>
              <a:defRPr/>
            </a:pPr>
            <a:r>
              <a:rPr lang="en-GB" sz="1400" dirty="0"/>
              <a:t>Samsung</a:t>
            </a:r>
          </a:p>
          <a:p>
            <a:pPr lvl="1" defTabSz="941388">
              <a:lnSpc>
                <a:spcPct val="95000"/>
              </a:lnSpc>
              <a:spcBef>
                <a:spcPts val="600"/>
              </a:spcBef>
              <a:buFont typeface="Calibri" panose="020F0502020204030204" pitchFamily="34" charset="0"/>
              <a:buChar char="–"/>
              <a:tabLst>
                <a:tab pos="10972800" algn="r"/>
              </a:tabLst>
              <a:defRPr/>
            </a:pPr>
            <a:r>
              <a:rPr lang="en-GB" sz="1400" dirty="0"/>
              <a:t>LG Electronics</a:t>
            </a:r>
          </a:p>
          <a:p>
            <a:pPr lvl="1" defTabSz="941388">
              <a:lnSpc>
                <a:spcPct val="95000"/>
              </a:lnSpc>
              <a:spcBef>
                <a:spcPts val="600"/>
              </a:spcBef>
              <a:buFont typeface="Calibri" panose="020F0502020204030204" pitchFamily="34" charset="0"/>
              <a:buChar char="–"/>
              <a:tabLst>
                <a:tab pos="10972800" algn="r"/>
              </a:tabLst>
              <a:defRPr/>
            </a:pPr>
            <a:r>
              <a:rPr lang="en-GB" sz="1400" dirty="0"/>
              <a:t>Hisense</a:t>
            </a:r>
          </a:p>
          <a:p>
            <a:pPr lvl="1" defTabSz="941388">
              <a:lnSpc>
                <a:spcPct val="95000"/>
              </a:lnSpc>
              <a:spcBef>
                <a:spcPts val="600"/>
              </a:spcBef>
              <a:buFont typeface="Calibri" panose="020F0502020204030204" pitchFamily="34" charset="0"/>
              <a:buChar char="–"/>
              <a:tabLst>
                <a:tab pos="10972800" algn="r"/>
              </a:tabLst>
              <a:defRPr/>
            </a:pPr>
            <a:r>
              <a:rPr lang="en-GB" sz="1400" dirty="0"/>
              <a:t>TCL</a:t>
            </a:r>
          </a:p>
          <a:p>
            <a:pPr lvl="1" defTabSz="941388">
              <a:lnSpc>
                <a:spcPct val="95000"/>
              </a:lnSpc>
              <a:spcBef>
                <a:spcPts val="600"/>
              </a:spcBef>
              <a:buFont typeface="Calibri" panose="020F0502020204030204" pitchFamily="34" charset="0"/>
              <a:buChar char="–"/>
              <a:tabLst>
                <a:tab pos="10972800" algn="r"/>
              </a:tabLst>
              <a:defRPr/>
            </a:pPr>
            <a:r>
              <a:rPr lang="en-GB" sz="1400" dirty="0" err="1"/>
              <a:t>Changhong</a:t>
            </a:r>
            <a:endParaRPr lang="en-GB" sz="1400" dirty="0"/>
          </a:p>
          <a:p>
            <a:pPr lvl="1" defTabSz="941388">
              <a:lnSpc>
                <a:spcPct val="95000"/>
              </a:lnSpc>
              <a:spcBef>
                <a:spcPts val="600"/>
              </a:spcBef>
              <a:buFont typeface="Calibri" panose="020F0502020204030204" pitchFamily="34" charset="0"/>
              <a:buChar char="–"/>
              <a:tabLst>
                <a:tab pos="10972800" algn="r"/>
              </a:tabLst>
              <a:defRPr/>
            </a:pPr>
            <a:r>
              <a:rPr lang="en-GB" sz="1400" dirty="0"/>
              <a:t>Toshiba</a:t>
            </a:r>
          </a:p>
          <a:p>
            <a:pPr lvl="1" defTabSz="941388">
              <a:lnSpc>
                <a:spcPct val="95000"/>
              </a:lnSpc>
              <a:spcBef>
                <a:spcPts val="600"/>
              </a:spcBef>
              <a:buFont typeface="Calibri" panose="020F0502020204030204" pitchFamily="34" charset="0"/>
              <a:buChar char="–"/>
              <a:tabLst>
                <a:tab pos="10972800" algn="r"/>
              </a:tabLst>
              <a:defRPr/>
            </a:pPr>
            <a:r>
              <a:rPr lang="en-GB" sz="1400" dirty="0" err="1"/>
              <a:t>Dreame</a:t>
            </a:r>
            <a:endParaRPr lang="en-GB" sz="1400" dirty="0"/>
          </a:p>
        </p:txBody>
      </p:sp>
      <p:sp>
        <p:nvSpPr>
          <p:cNvPr id="6" name="Title 5">
            <a:extLst>
              <a:ext uri="{FF2B5EF4-FFF2-40B4-BE49-F238E27FC236}">
                <a16:creationId xmlns:a16="http://schemas.microsoft.com/office/drawing/2014/main" id="{B045A525-DD83-A28F-AF34-2AE92E453FD8}"/>
              </a:ext>
            </a:extLst>
          </p:cNvPr>
          <p:cNvSpPr>
            <a:spLocks noGrp="1"/>
          </p:cNvSpPr>
          <p:nvPr>
            <p:ph type="title"/>
          </p:nvPr>
        </p:nvSpPr>
        <p:spPr/>
        <p:txBody>
          <a:bodyPr/>
          <a:lstStyle/>
          <a:p>
            <a:r>
              <a:rPr lang="en-GB"/>
              <a:t>Contents</a:t>
            </a:r>
            <a:endParaRPr lang="en-US"/>
          </a:p>
        </p:txBody>
      </p:sp>
      <p:sp>
        <p:nvSpPr>
          <p:cNvPr id="2" name="Content Placeholder 1">
            <a:extLst>
              <a:ext uri="{FF2B5EF4-FFF2-40B4-BE49-F238E27FC236}">
                <a16:creationId xmlns:a16="http://schemas.microsoft.com/office/drawing/2014/main" id="{66962F8E-59B2-AA98-DBE9-DABB5F5B108D}"/>
              </a:ext>
            </a:extLst>
          </p:cNvPr>
          <p:cNvSpPr>
            <a:spLocks noGrp="1"/>
          </p:cNvSpPr>
          <p:nvPr>
            <p:ph sz="quarter" idx="4294967295"/>
          </p:nvPr>
        </p:nvSpPr>
        <p:spPr>
          <a:xfrm>
            <a:off x="6535738" y="1419225"/>
            <a:ext cx="5656262" cy="4572000"/>
          </a:xfrm>
        </p:spPr>
        <p:txBody>
          <a:bodyPr/>
          <a:lstStyle/>
          <a:p>
            <a:pPr lvl="0">
              <a:spcBef>
                <a:spcPts val="1700"/>
              </a:spcBef>
              <a:buFont typeface="Calibri" panose="020F0502020204030204" pitchFamily="34" charset="0"/>
              <a:buChar char="•"/>
              <a:tabLst>
                <a:tab pos="10972800" algn="r"/>
              </a:tabLst>
              <a:defRPr/>
            </a:pPr>
            <a:r>
              <a:rPr lang="en-GB" dirty="0"/>
              <a:t>TV operating systems: Key takeaways </a:t>
            </a:r>
            <a:r>
              <a:rPr lang="en-GB" dirty="0">
                <a:solidFill>
                  <a:srgbClr val="000000"/>
                </a:solidFill>
                <a:latin typeface="Calibri" panose="020F0502020204030204"/>
              </a:rPr>
              <a:t>	</a:t>
            </a:r>
            <a:endParaRPr lang="en-GB" dirty="0"/>
          </a:p>
          <a:p>
            <a:pPr lvl="1" defTabSz="941388">
              <a:spcBef>
                <a:spcPts val="600"/>
              </a:spcBef>
              <a:spcAft>
                <a:spcPts val="0"/>
              </a:spcAft>
              <a:buFont typeface="Calibri" panose="020F0502020204030204" pitchFamily="34" charset="0"/>
              <a:buChar char="–"/>
              <a:tabLst>
                <a:tab pos="10972800" algn="r"/>
              </a:tabLst>
              <a:defRPr/>
            </a:pPr>
            <a:r>
              <a:rPr lang="en-GB" dirty="0"/>
              <a:t>Whale OS</a:t>
            </a:r>
          </a:p>
          <a:p>
            <a:pPr lvl="1" defTabSz="941388">
              <a:spcBef>
                <a:spcPts val="600"/>
              </a:spcBef>
              <a:spcAft>
                <a:spcPts val="0"/>
              </a:spcAft>
              <a:buFont typeface="Calibri" panose="020F0502020204030204" pitchFamily="34" charset="0"/>
              <a:buChar char="–"/>
              <a:tabLst>
                <a:tab pos="10972800" algn="r"/>
              </a:tabLst>
              <a:defRPr/>
            </a:pPr>
            <a:r>
              <a:rPr lang="en-GB" dirty="0"/>
              <a:t>Roku</a:t>
            </a:r>
          </a:p>
          <a:p>
            <a:pPr lvl="1" defTabSz="941388">
              <a:spcBef>
                <a:spcPts val="600"/>
              </a:spcBef>
              <a:spcAft>
                <a:spcPts val="0"/>
              </a:spcAft>
              <a:buFont typeface="Calibri" panose="020F0502020204030204" pitchFamily="34" charset="0"/>
              <a:buChar char="–"/>
              <a:tabLst>
                <a:tab pos="10972800" algn="r"/>
              </a:tabLst>
              <a:defRPr/>
            </a:pPr>
            <a:r>
              <a:rPr lang="en-GB" dirty="0" err="1"/>
              <a:t>Xperi</a:t>
            </a:r>
            <a:endParaRPr lang="en-GB" dirty="0"/>
          </a:p>
          <a:p>
            <a:pPr lvl="1" defTabSz="941388">
              <a:spcBef>
                <a:spcPts val="600"/>
              </a:spcBef>
              <a:spcAft>
                <a:spcPts val="0"/>
              </a:spcAft>
              <a:buFont typeface="Calibri" panose="020F0502020204030204" pitchFamily="34" charset="0"/>
              <a:buChar char="–"/>
              <a:tabLst>
                <a:tab pos="10972800" algn="r"/>
              </a:tabLst>
              <a:defRPr/>
            </a:pPr>
            <a:r>
              <a:rPr lang="en-GB" dirty="0" err="1"/>
              <a:t>Vidaa</a:t>
            </a:r>
            <a:endParaRPr lang="en-GB" dirty="0"/>
          </a:p>
          <a:p>
            <a:pPr lvl="1" defTabSz="941388">
              <a:spcBef>
                <a:spcPts val="600"/>
              </a:spcBef>
              <a:spcAft>
                <a:spcPts val="0"/>
              </a:spcAft>
              <a:buFont typeface="Calibri" panose="020F0502020204030204" pitchFamily="34" charset="0"/>
              <a:buChar char="–"/>
              <a:tabLst>
                <a:tab pos="10972800" algn="r"/>
              </a:tabLst>
              <a:defRPr/>
            </a:pPr>
            <a:r>
              <a:rPr lang="en-GB" dirty="0"/>
              <a:t>Google TV</a:t>
            </a:r>
          </a:p>
          <a:p>
            <a:pPr lvl="1" defTabSz="941388">
              <a:spcBef>
                <a:spcPts val="600"/>
              </a:spcBef>
              <a:spcAft>
                <a:spcPts val="0"/>
              </a:spcAft>
              <a:buFont typeface="Calibri" panose="020F0502020204030204" pitchFamily="34" charset="0"/>
              <a:buChar char="–"/>
              <a:tabLst>
                <a:tab pos="10972800" algn="r"/>
              </a:tabLst>
              <a:defRPr/>
            </a:pPr>
            <a:r>
              <a:rPr lang="en-GB" dirty="0"/>
              <a:t>Tizen</a:t>
            </a:r>
          </a:p>
          <a:p>
            <a:pPr lvl="1" defTabSz="941388">
              <a:spcBef>
                <a:spcPts val="600"/>
              </a:spcBef>
              <a:spcAft>
                <a:spcPts val="0"/>
              </a:spcAft>
              <a:buFont typeface="Calibri" panose="020F0502020204030204" pitchFamily="34" charset="0"/>
              <a:buChar char="–"/>
              <a:tabLst>
                <a:tab pos="10972800" algn="r"/>
              </a:tabLst>
              <a:defRPr/>
            </a:pPr>
            <a:r>
              <a:rPr lang="en-GB" dirty="0"/>
              <a:t>WebOS</a:t>
            </a:r>
          </a:p>
          <a:p>
            <a:pPr lvl="1" defTabSz="941388">
              <a:spcBef>
                <a:spcPts val="600"/>
              </a:spcBef>
              <a:spcAft>
                <a:spcPts val="0"/>
              </a:spcAft>
              <a:buFont typeface="Calibri" panose="020F0502020204030204" pitchFamily="34" charset="0"/>
              <a:buChar char="–"/>
              <a:tabLst>
                <a:tab pos="10972800" algn="r"/>
              </a:tabLst>
              <a:defRPr/>
            </a:pPr>
            <a:r>
              <a:rPr lang="en-GB" dirty="0"/>
              <a:t>Dolby Vision 2</a:t>
            </a:r>
          </a:p>
          <a:p>
            <a:pPr marL="215900" lvl="0" indent="-215900">
              <a:spcBef>
                <a:spcPts val="1700"/>
              </a:spcBef>
              <a:spcAft>
                <a:spcPts val="0"/>
              </a:spcAft>
              <a:buFont typeface="Calibri" panose="020F0502020204030204" pitchFamily="34" charset="0"/>
              <a:buChar char="•"/>
              <a:tabLst>
                <a:tab pos="10972800" algn="r"/>
              </a:tabLst>
              <a:defRPr/>
            </a:pPr>
            <a:r>
              <a:rPr lang="en-US" dirty="0"/>
              <a:t>Appendix</a:t>
            </a:r>
            <a:r>
              <a:rPr lang="en-GB" dirty="0"/>
              <a:t>	</a:t>
            </a:r>
          </a:p>
          <a:p>
            <a:pPr marL="216000" lvl="1" indent="0" defTabSz="941388">
              <a:spcBef>
                <a:spcPts val="600"/>
              </a:spcBef>
              <a:buNone/>
              <a:tabLst>
                <a:tab pos="10972800" algn="r"/>
              </a:tabLst>
              <a:defRPr/>
            </a:pPr>
            <a:r>
              <a:rPr lang="en-GB" dirty="0"/>
              <a:t>	</a:t>
            </a:r>
          </a:p>
          <a:p>
            <a:endParaRPr lang="en-US" dirty="0"/>
          </a:p>
        </p:txBody>
      </p:sp>
    </p:spTree>
    <p:extLst>
      <p:ext uri="{BB962C8B-B14F-4D97-AF65-F5344CB8AC3E}">
        <p14:creationId xmlns:p14="http://schemas.microsoft.com/office/powerpoint/2010/main" val="1281394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C3F05-ED34-266A-DD12-B2BC04241F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C79AA-171A-3E1F-D11A-1D04ED210365}"/>
              </a:ext>
            </a:extLst>
          </p:cNvPr>
          <p:cNvSpPr>
            <a:spLocks noGrp="1"/>
          </p:cNvSpPr>
          <p:nvPr>
            <p:ph type="title"/>
          </p:nvPr>
        </p:nvSpPr>
        <p:spPr/>
        <p:txBody>
          <a:bodyPr/>
          <a:lstStyle/>
          <a:p>
            <a:r>
              <a:rPr lang="en-US" noProof="0" dirty="0"/>
              <a:t>Samsung</a:t>
            </a:r>
          </a:p>
        </p:txBody>
      </p:sp>
      <p:pic>
        <p:nvPicPr>
          <p:cNvPr id="7" name="Content Placeholder 6" descr="A tv on a table&#10;&#10;AI-generated content may be incorrect.">
            <a:extLst>
              <a:ext uri="{FF2B5EF4-FFF2-40B4-BE49-F238E27FC236}">
                <a16:creationId xmlns:a16="http://schemas.microsoft.com/office/drawing/2014/main" id="{14C4887B-4F2D-448F-23C2-7BA92FD4C7C4}"/>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347663" y="1875167"/>
            <a:ext cx="5268209" cy="3951156"/>
          </a:xfrm>
        </p:spPr>
      </p:pic>
      <p:sp>
        <p:nvSpPr>
          <p:cNvPr id="8" name="txtboxInfographicSourceLine">
            <a:extLst>
              <a:ext uri="{FF2B5EF4-FFF2-40B4-BE49-F238E27FC236}">
                <a16:creationId xmlns:a16="http://schemas.microsoft.com/office/drawing/2014/main" id="{6490FA60-B39E-3CEA-0617-D9A54E9B7845}"/>
              </a:ext>
            </a:extLst>
          </p:cNvPr>
          <p:cNvSpPr txBox="1"/>
          <p:nvPr/>
        </p:nvSpPr>
        <p:spPr>
          <a:xfrm>
            <a:off x="339708" y="5847605"/>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9" name="Content Placeholder 3">
            <a:extLst>
              <a:ext uri="{FF2B5EF4-FFF2-40B4-BE49-F238E27FC236}">
                <a16:creationId xmlns:a16="http://schemas.microsoft.com/office/drawing/2014/main" id="{12CEBB9E-26BE-6C78-A932-16A3A0FA6EE4}"/>
              </a:ext>
            </a:extLst>
          </p:cNvPr>
          <p:cNvSpPr txBox="1">
            <a:spLocks/>
          </p:cNvSpPr>
          <p:nvPr/>
        </p:nvSpPr>
        <p:spPr>
          <a:xfrm>
            <a:off x="362886" y="1485744"/>
            <a:ext cx="2392545"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noProof="0" dirty="0"/>
              <a:t>Samsung Micro RGB – 130″</a:t>
            </a:r>
          </a:p>
        </p:txBody>
      </p:sp>
      <p:sp>
        <p:nvSpPr>
          <p:cNvPr id="12" name="Content Placeholder 3">
            <a:extLst>
              <a:ext uri="{FF2B5EF4-FFF2-40B4-BE49-F238E27FC236}">
                <a16:creationId xmlns:a16="http://schemas.microsoft.com/office/drawing/2014/main" id="{61637BD1-20D6-E899-FD05-5D425D2C388F}"/>
              </a:ext>
            </a:extLst>
          </p:cNvPr>
          <p:cNvSpPr txBox="1">
            <a:spLocks/>
          </p:cNvSpPr>
          <p:nvPr/>
        </p:nvSpPr>
        <p:spPr>
          <a:xfrm>
            <a:off x="9232408" y="1485744"/>
            <a:ext cx="2289689"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noProof="0" dirty="0"/>
              <a:t>Samsung AI Picture</a:t>
            </a:r>
          </a:p>
        </p:txBody>
      </p:sp>
      <p:sp>
        <p:nvSpPr>
          <p:cNvPr id="13" name="txtboxInfographicSourceLine">
            <a:extLst>
              <a:ext uri="{FF2B5EF4-FFF2-40B4-BE49-F238E27FC236}">
                <a16:creationId xmlns:a16="http://schemas.microsoft.com/office/drawing/2014/main" id="{B3CA7E0E-2A89-C87F-3697-6327747CB6E9}"/>
              </a:ext>
            </a:extLst>
          </p:cNvPr>
          <p:cNvSpPr txBox="1"/>
          <p:nvPr/>
        </p:nvSpPr>
        <p:spPr>
          <a:xfrm>
            <a:off x="9206017" y="4384026"/>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14" name="Content Placeholder 2">
            <a:extLst>
              <a:ext uri="{FF2B5EF4-FFF2-40B4-BE49-F238E27FC236}">
                <a16:creationId xmlns:a16="http://schemas.microsoft.com/office/drawing/2014/main" id="{00538BF0-90C7-3885-6D78-4F42B7C7EF8D}"/>
              </a:ext>
            </a:extLst>
          </p:cNvPr>
          <p:cNvSpPr txBox="1">
            <a:spLocks/>
          </p:cNvSpPr>
          <p:nvPr/>
        </p:nvSpPr>
        <p:spPr>
          <a:xfrm>
            <a:off x="6271684" y="1485744"/>
            <a:ext cx="2289689" cy="4573859"/>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t>Samsung showcased the largest TV based on RGB mini LED technology at CES, at 130″.</a:t>
            </a:r>
          </a:p>
          <a:p>
            <a:r>
              <a:rPr lang="en-US" noProof="0" dirty="0"/>
              <a:t>Less focus was placed on OLED displays this year as RGB technology and AI become the key focal points. </a:t>
            </a:r>
          </a:p>
          <a:p>
            <a:r>
              <a:rPr lang="en-US" noProof="0" dirty="0"/>
              <a:t>AI is being positioned as a useful addition beyond content recommendation, to support consumers with better picture and audio quality.</a:t>
            </a:r>
          </a:p>
        </p:txBody>
      </p:sp>
      <p:pic>
        <p:nvPicPr>
          <p:cNvPr id="18" name="Content Placeholder 17" descr="A close-up of a box&#10;&#10;AI-generated content may be incorrect.">
            <a:extLst>
              <a:ext uri="{FF2B5EF4-FFF2-40B4-BE49-F238E27FC236}">
                <a16:creationId xmlns:a16="http://schemas.microsoft.com/office/drawing/2014/main" id="{189DF13D-DAEF-D932-6B63-ECDF29F96C20}"/>
              </a:ext>
            </a:extLst>
          </p:cNvPr>
          <p:cNvPicPr>
            <a:picLocks noGrp="1" noChangeAspect="1"/>
          </p:cNvPicPr>
          <p:nvPr>
            <p:ph sz="quarter" idx="11"/>
          </p:nvPr>
        </p:nvPicPr>
        <p:blipFill>
          <a:blip r:embed="rId3" cstate="screen">
            <a:extLst>
              <a:ext uri="{28A0092B-C50C-407E-A947-70E740481C1C}">
                <a14:useLocalDpi xmlns:a14="http://schemas.microsoft.com/office/drawing/2010/main"/>
              </a:ext>
            </a:extLst>
          </a:blip>
          <a:srcRect/>
          <a:stretch>
            <a:fillRect/>
          </a:stretch>
        </p:blipFill>
        <p:spPr>
          <a:xfrm rot="5400000">
            <a:off x="9131673" y="1919964"/>
            <a:ext cx="2802231" cy="2623097"/>
          </a:xfrm>
        </p:spPr>
      </p:pic>
      <p:sp>
        <p:nvSpPr>
          <p:cNvPr id="3" name="txtboxInfographicSourceLine">
            <a:extLst>
              <a:ext uri="{FF2B5EF4-FFF2-40B4-BE49-F238E27FC236}">
                <a16:creationId xmlns:a16="http://schemas.microsoft.com/office/drawing/2014/main" id="{3C190F30-1782-372F-A196-CE92F969EEAD}"/>
              </a:ext>
            </a:extLst>
          </p:cNvPr>
          <p:cNvSpPr txBox="1"/>
          <p:nvPr/>
        </p:nvSpPr>
        <p:spPr>
          <a:xfrm>
            <a:off x="9176154" y="4667254"/>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4" name="txtboxCopyrightLine">
            <a:extLst>
              <a:ext uri="{FF2B5EF4-FFF2-40B4-BE49-F238E27FC236}">
                <a16:creationId xmlns:a16="http://schemas.microsoft.com/office/drawing/2014/main" id="{BF64AAD8-B92B-B058-4F56-BE0C0029E8E5}"/>
              </a:ext>
            </a:extLst>
          </p:cNvPr>
          <p:cNvSpPr txBox="1"/>
          <p:nvPr/>
        </p:nvSpPr>
        <p:spPr>
          <a:xfrm>
            <a:off x="4902721" y="5847605"/>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
        <p:nvSpPr>
          <p:cNvPr id="5" name="txtboxCopyrightLine">
            <a:extLst>
              <a:ext uri="{FF2B5EF4-FFF2-40B4-BE49-F238E27FC236}">
                <a16:creationId xmlns:a16="http://schemas.microsoft.com/office/drawing/2014/main" id="{86694F2E-E03E-F08A-894F-30C6DE23CA19}"/>
              </a:ext>
            </a:extLst>
          </p:cNvPr>
          <p:cNvSpPr txBox="1"/>
          <p:nvPr/>
        </p:nvSpPr>
        <p:spPr>
          <a:xfrm>
            <a:off x="11120018" y="4661913"/>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1374910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FE040-A2BC-BCFB-5ECB-DC536CFBF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D56159-8F92-ED43-5DBA-7B10464AF2FA}"/>
              </a:ext>
            </a:extLst>
          </p:cNvPr>
          <p:cNvSpPr>
            <a:spLocks noGrp="1"/>
          </p:cNvSpPr>
          <p:nvPr>
            <p:ph type="title"/>
          </p:nvPr>
        </p:nvSpPr>
        <p:spPr>
          <a:xfrm>
            <a:off x="348313" y="483450"/>
            <a:ext cx="11480800" cy="684214"/>
          </a:xfrm>
        </p:spPr>
        <p:txBody>
          <a:bodyPr anchor="t">
            <a:normAutofit/>
          </a:bodyPr>
          <a:lstStyle/>
          <a:p>
            <a:r>
              <a:rPr lang="en-GB" dirty="0"/>
              <a:t>Samsung </a:t>
            </a:r>
            <a:endParaRPr lang="en-GB" dirty="0">
              <a:solidFill>
                <a:srgbClr val="003CB2"/>
              </a:solidFill>
            </a:endParaRPr>
          </a:p>
        </p:txBody>
      </p:sp>
      <p:pic>
        <p:nvPicPr>
          <p:cNvPr id="4" name="Content Placeholder 3" descr="A person standing on a stage&#10;&#10;AI-generated content may be incorrect.">
            <a:extLst>
              <a:ext uri="{FF2B5EF4-FFF2-40B4-BE49-F238E27FC236}">
                <a16:creationId xmlns:a16="http://schemas.microsoft.com/office/drawing/2014/main" id="{8274E90D-7152-10F3-C87B-46E3FC6CB70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48314" y="1419909"/>
            <a:ext cx="11480800" cy="2196000"/>
          </a:xfrm>
          <a:prstGeom prst="rect">
            <a:avLst/>
          </a:prstGeom>
          <a:noFill/>
        </p:spPr>
      </p:pic>
      <p:graphicFrame>
        <p:nvGraphicFramePr>
          <p:cNvPr id="8" name="Content Placeholder 7">
            <a:extLst>
              <a:ext uri="{FF2B5EF4-FFF2-40B4-BE49-F238E27FC236}">
                <a16:creationId xmlns:a16="http://schemas.microsoft.com/office/drawing/2014/main" id="{C8C1BF83-E92D-AA2B-5786-1820C43A1FC4}"/>
              </a:ext>
            </a:extLst>
          </p:cNvPr>
          <p:cNvGraphicFramePr>
            <a:graphicFrameLocks noGrp="1"/>
          </p:cNvGraphicFramePr>
          <p:nvPr>
            <p:ph idx="14"/>
            <p:extLst>
              <p:ext uri="{D42A27DB-BD31-4B8C-83A1-F6EECF244321}">
                <p14:modId xmlns:p14="http://schemas.microsoft.com/office/powerpoint/2010/main" val="3260548775"/>
              </p:ext>
            </p:extLst>
          </p:nvPr>
        </p:nvGraphicFramePr>
        <p:xfrm>
          <a:off x="348313" y="3845973"/>
          <a:ext cx="5747687" cy="2084657"/>
        </p:xfrm>
        <a:graphic>
          <a:graphicData uri="http://schemas.openxmlformats.org/drawingml/2006/table">
            <a:tbl>
              <a:tblPr firstRow="1" firstCol="1" bandRow="1">
                <a:tableStyleId>{D51ADE6A-740E-44AE-83CC-AE7238B6C88D}</a:tableStyleId>
              </a:tblPr>
              <a:tblGrid>
                <a:gridCol w="1208105">
                  <a:extLst>
                    <a:ext uri="{9D8B030D-6E8A-4147-A177-3AD203B41FA5}">
                      <a16:colId xmlns:a16="http://schemas.microsoft.com/office/drawing/2014/main" val="796258690"/>
                    </a:ext>
                  </a:extLst>
                </a:gridCol>
                <a:gridCol w="4539582">
                  <a:extLst>
                    <a:ext uri="{9D8B030D-6E8A-4147-A177-3AD203B41FA5}">
                      <a16:colId xmlns:a16="http://schemas.microsoft.com/office/drawing/2014/main" val="1757432428"/>
                    </a:ext>
                  </a:extLst>
                </a:gridCol>
              </a:tblGrid>
              <a:tr h="319856">
                <a:tc>
                  <a:txBody>
                    <a:bodyPr/>
                    <a:lstStyle/>
                    <a:p>
                      <a:endParaRPr lang="en-US" sz="1400" dirty="0">
                        <a:latin typeface="+mn-lt"/>
                      </a:endParaRPr>
                    </a:p>
                  </a:txBody>
                  <a:tcPr/>
                </a:tc>
                <a:tc>
                  <a:txBody>
                    <a:bodyPr/>
                    <a:lstStyle/>
                    <a:p>
                      <a:r>
                        <a:rPr lang="en-US" sz="1400" dirty="0">
                          <a:latin typeface="+mn-lt"/>
                        </a:rPr>
                        <a:t>Samsung</a:t>
                      </a:r>
                    </a:p>
                  </a:txBody>
                  <a:tcPr/>
                </a:tc>
                <a:extLst>
                  <a:ext uri="{0D108BD9-81ED-4DB2-BD59-A6C34878D82A}">
                    <a16:rowId xmlns:a16="http://schemas.microsoft.com/office/drawing/2014/main" val="2004258135"/>
                  </a:ext>
                </a:extLst>
              </a:tr>
              <a:tr h="530967">
                <a:tc>
                  <a:txBody>
                    <a:bodyPr/>
                    <a:lstStyle/>
                    <a:p>
                      <a:r>
                        <a:rPr lang="en-US" sz="1400">
                          <a:latin typeface="+mn-lt"/>
                        </a:rPr>
                        <a:t>Size</a:t>
                      </a:r>
                    </a:p>
                  </a:txBody>
                  <a:tcPr/>
                </a:tc>
                <a:tc>
                  <a:txBody>
                    <a:bodyPr/>
                    <a:lstStyle/>
                    <a:p>
                      <a:r>
                        <a:rPr lang="en-US" sz="1400" dirty="0">
                          <a:latin typeface="+mn-lt"/>
                        </a:rPr>
                        <a:t>55~115″, demo max size 130″ at CES 2026 </a:t>
                      </a:r>
                      <a:r>
                        <a:rPr lang="en-US" altLang="zh-TW" sz="1400" dirty="0">
                          <a:latin typeface="+mn-lt"/>
                        </a:rPr>
                        <a:t>(130″ MP</a:t>
                      </a:r>
                      <a:r>
                        <a:rPr lang="zh-TW" altLang="en-US" sz="1400" dirty="0">
                          <a:latin typeface="+mn-lt"/>
                        </a:rPr>
                        <a:t> </a:t>
                      </a:r>
                      <a:r>
                        <a:rPr lang="en-US" altLang="zh-TW" sz="1400" dirty="0">
                          <a:latin typeface="+mn-lt"/>
                        </a:rPr>
                        <a:t>time will from 2027)</a:t>
                      </a:r>
                      <a:endParaRPr lang="en-US" sz="1400" b="1" dirty="0">
                        <a:solidFill>
                          <a:srgbClr val="003CB2"/>
                        </a:solidFill>
                        <a:latin typeface="+mn-lt"/>
                      </a:endParaRPr>
                    </a:p>
                  </a:txBody>
                  <a:tcPr/>
                </a:tc>
                <a:extLst>
                  <a:ext uri="{0D108BD9-81ED-4DB2-BD59-A6C34878D82A}">
                    <a16:rowId xmlns:a16="http://schemas.microsoft.com/office/drawing/2014/main" val="1379714430"/>
                  </a:ext>
                </a:extLst>
              </a:tr>
              <a:tr h="782661">
                <a:tc>
                  <a:txBody>
                    <a:bodyPr/>
                    <a:lstStyle/>
                    <a:p>
                      <a:r>
                        <a:rPr lang="en-US" sz="1400">
                          <a:latin typeface="+mn-lt"/>
                        </a:rPr>
                        <a:t>Color</a:t>
                      </a:r>
                    </a:p>
                  </a:txBody>
                  <a:tcPr/>
                </a:tc>
                <a:tc>
                  <a:txBody>
                    <a:bodyPr/>
                    <a:lstStyle/>
                    <a:p>
                      <a:r>
                        <a:rPr lang="en-US" sz="1400" dirty="0">
                          <a:latin typeface="+mn-lt"/>
                        </a:rPr>
                        <a:t>100% BT.2020 (VDE BT.2020 Certification)</a:t>
                      </a:r>
                    </a:p>
                    <a:p>
                      <a:r>
                        <a:rPr lang="en-US" sz="1400" kern="1200" dirty="0">
                          <a:effectLst/>
                          <a:latin typeface="+mn-lt"/>
                        </a:rPr>
                        <a:t>Ultimate vibrancy: Capable of displaying extremely high-saturation deep reds and emerald greens.</a:t>
                      </a:r>
                      <a:endParaRPr lang="en-US" sz="1400" b="1" dirty="0">
                        <a:solidFill>
                          <a:schemeClr val="accent1"/>
                        </a:solidFill>
                        <a:latin typeface="+mn-lt"/>
                      </a:endParaRPr>
                    </a:p>
                  </a:txBody>
                  <a:tcPr/>
                </a:tc>
                <a:extLst>
                  <a:ext uri="{0D108BD9-81ED-4DB2-BD59-A6C34878D82A}">
                    <a16:rowId xmlns:a16="http://schemas.microsoft.com/office/drawing/2014/main" val="4168821774"/>
                  </a:ext>
                </a:extLst>
              </a:tr>
              <a:tr h="451173">
                <a:tc>
                  <a:txBody>
                    <a:bodyPr/>
                    <a:lstStyle/>
                    <a:p>
                      <a:r>
                        <a:rPr lang="en-US" sz="1400" dirty="0">
                          <a:latin typeface="+mn-lt"/>
                        </a:rPr>
                        <a:t>Processor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kern="1200" dirty="0">
                          <a:effectLst/>
                          <a:latin typeface="+mn-lt"/>
                        </a:rPr>
                        <a:t>Micro RGB AI Engine Pro</a:t>
                      </a:r>
                      <a:endParaRPr lang="it-IT" sz="1400" b="0" i="0" kern="1200" dirty="0">
                        <a:solidFill>
                          <a:schemeClr val="tx1"/>
                        </a:solidFill>
                        <a:effectLst/>
                        <a:latin typeface="+mn-lt"/>
                        <a:ea typeface="+mn-ea"/>
                        <a:cs typeface="+mn-cs"/>
                      </a:endParaRPr>
                    </a:p>
                  </a:txBody>
                  <a:tcPr/>
                </a:tc>
                <a:extLst>
                  <a:ext uri="{0D108BD9-81ED-4DB2-BD59-A6C34878D82A}">
                    <a16:rowId xmlns:a16="http://schemas.microsoft.com/office/drawing/2014/main" val="209954385"/>
                  </a:ext>
                </a:extLst>
              </a:tr>
            </a:tbl>
          </a:graphicData>
        </a:graphic>
      </p:graphicFrame>
      <p:graphicFrame>
        <p:nvGraphicFramePr>
          <p:cNvPr id="10" name="Content Placeholder 7">
            <a:extLst>
              <a:ext uri="{FF2B5EF4-FFF2-40B4-BE49-F238E27FC236}">
                <a16:creationId xmlns:a16="http://schemas.microsoft.com/office/drawing/2014/main" id="{D7E50C90-4DF9-904C-55F8-AF57229BD993}"/>
              </a:ext>
            </a:extLst>
          </p:cNvPr>
          <p:cNvGraphicFramePr>
            <a:graphicFrameLocks/>
          </p:cNvGraphicFramePr>
          <p:nvPr>
            <p:extLst>
              <p:ext uri="{D42A27DB-BD31-4B8C-83A1-F6EECF244321}">
                <p14:modId xmlns:p14="http://schemas.microsoft.com/office/powerpoint/2010/main" val="2639185336"/>
              </p:ext>
            </p:extLst>
          </p:nvPr>
        </p:nvGraphicFramePr>
        <p:xfrm>
          <a:off x="6216116" y="3845973"/>
          <a:ext cx="5612998" cy="2046720"/>
        </p:xfrm>
        <a:graphic>
          <a:graphicData uri="http://schemas.openxmlformats.org/drawingml/2006/table">
            <a:tbl>
              <a:tblPr firstRow="1" bandRow="1">
                <a:tableStyleId>{D51ADE6A-740E-44AE-83CC-AE7238B6C88D}</a:tableStyleId>
              </a:tblPr>
              <a:tblGrid>
                <a:gridCol w="1629248">
                  <a:extLst>
                    <a:ext uri="{9D8B030D-6E8A-4147-A177-3AD203B41FA5}">
                      <a16:colId xmlns:a16="http://schemas.microsoft.com/office/drawing/2014/main" val="796258690"/>
                    </a:ext>
                  </a:extLst>
                </a:gridCol>
                <a:gridCol w="1361973">
                  <a:extLst>
                    <a:ext uri="{9D8B030D-6E8A-4147-A177-3AD203B41FA5}">
                      <a16:colId xmlns:a16="http://schemas.microsoft.com/office/drawing/2014/main" val="1757432428"/>
                    </a:ext>
                  </a:extLst>
                </a:gridCol>
                <a:gridCol w="2621777">
                  <a:extLst>
                    <a:ext uri="{9D8B030D-6E8A-4147-A177-3AD203B41FA5}">
                      <a16:colId xmlns:a16="http://schemas.microsoft.com/office/drawing/2014/main" val="2896747478"/>
                    </a:ext>
                  </a:extLst>
                </a:gridCol>
              </a:tblGrid>
              <a:tr h="324000">
                <a:tc>
                  <a:txBody>
                    <a:bodyPr/>
                    <a:lstStyle/>
                    <a:p>
                      <a:r>
                        <a:rPr lang="en-US" sz="1100" dirty="0">
                          <a:solidFill>
                            <a:srgbClr val="002244"/>
                          </a:solidFill>
                        </a:rPr>
                        <a:t>Color space standard</a:t>
                      </a:r>
                    </a:p>
                  </a:txBody>
                  <a:tcPr/>
                </a:tc>
                <a:tc>
                  <a:txBody>
                    <a:bodyPr/>
                    <a:lstStyle/>
                    <a:p>
                      <a:r>
                        <a:rPr lang="en-US" sz="1100" dirty="0">
                          <a:solidFill>
                            <a:srgbClr val="002244"/>
                          </a:solidFill>
                        </a:rPr>
                        <a:t>Area ratio</a:t>
                      </a:r>
                    </a:p>
                  </a:txBody>
                  <a:tcPr/>
                </a:tc>
                <a:tc>
                  <a:txBody>
                    <a:bodyPr/>
                    <a:lstStyle/>
                    <a:p>
                      <a:r>
                        <a:rPr lang="en-US" sz="1100" dirty="0">
                          <a:solidFill>
                            <a:srgbClr val="002244"/>
                          </a:solidFill>
                        </a:rPr>
                        <a:t>Usage/coverage</a:t>
                      </a:r>
                    </a:p>
                  </a:txBody>
                  <a:tcPr/>
                </a:tc>
                <a:extLst>
                  <a:ext uri="{0D108BD9-81ED-4DB2-BD59-A6C34878D82A}">
                    <a16:rowId xmlns:a16="http://schemas.microsoft.com/office/drawing/2014/main" val="2004258135"/>
                  </a:ext>
                </a:extLst>
              </a:tr>
              <a:tr h="324000">
                <a:tc>
                  <a:txBody>
                    <a:bodyPr/>
                    <a:lstStyle/>
                    <a:p>
                      <a:r>
                        <a:rPr lang="en-US" sz="1100" dirty="0">
                          <a:solidFill>
                            <a:schemeClr val="accent1"/>
                          </a:solidFill>
                        </a:rPr>
                        <a:t>BT.2020</a:t>
                      </a:r>
                    </a:p>
                  </a:txBody>
                  <a:tcPr/>
                </a:tc>
                <a:tc>
                  <a:txBody>
                    <a:bodyPr/>
                    <a:lstStyle/>
                    <a:p>
                      <a:r>
                        <a:rPr lang="en-US" sz="1100">
                          <a:solidFill>
                            <a:schemeClr val="accent1"/>
                          </a:solidFill>
                        </a:rPr>
                        <a:t>100%</a:t>
                      </a:r>
                    </a:p>
                  </a:txBody>
                  <a:tcPr/>
                </a:tc>
                <a:tc>
                  <a:txBody>
                    <a:bodyPr/>
                    <a:lstStyle/>
                    <a:p>
                      <a:r>
                        <a:rPr lang="en-US" sz="1100" dirty="0">
                          <a:solidFill>
                            <a:schemeClr val="accent1"/>
                          </a:solidFill>
                        </a:rPr>
                        <a:t>Approx. 150% NTSC</a:t>
                      </a:r>
                    </a:p>
                  </a:txBody>
                  <a:tcPr/>
                </a:tc>
                <a:extLst>
                  <a:ext uri="{0D108BD9-81ED-4DB2-BD59-A6C34878D82A}">
                    <a16:rowId xmlns:a16="http://schemas.microsoft.com/office/drawing/2014/main" val="237036384"/>
                  </a:ext>
                </a:extLst>
              </a:tr>
              <a:tr h="324000">
                <a:tc>
                  <a:txBody>
                    <a:bodyPr/>
                    <a:lstStyle/>
                    <a:p>
                      <a:r>
                        <a:rPr lang="en-US" sz="1100"/>
                        <a:t>NTSC</a:t>
                      </a:r>
                    </a:p>
                  </a:txBody>
                  <a:tcPr/>
                </a:tc>
                <a:tc>
                  <a:txBody>
                    <a:bodyPr/>
                    <a:lstStyle/>
                    <a:p>
                      <a:r>
                        <a:rPr lang="en-US" sz="1100" dirty="0"/>
                        <a:t>Approx. 64%</a:t>
                      </a:r>
                    </a:p>
                  </a:txBody>
                  <a:tcPr/>
                </a:tc>
                <a:tc>
                  <a:txBody>
                    <a:bodyPr/>
                    <a:lstStyle/>
                    <a:p>
                      <a:r>
                        <a:rPr lang="en-US" sz="1100" dirty="0"/>
                        <a:t>Historical analog TV standard</a:t>
                      </a:r>
                    </a:p>
                  </a:txBody>
                  <a:tcPr/>
                </a:tc>
                <a:extLst>
                  <a:ext uri="{0D108BD9-81ED-4DB2-BD59-A6C34878D82A}">
                    <a16:rowId xmlns:a16="http://schemas.microsoft.com/office/drawing/2014/main" val="1379714430"/>
                  </a:ext>
                </a:extLst>
              </a:tr>
              <a:tr h="324000">
                <a:tc>
                  <a:txBody>
                    <a:bodyPr/>
                    <a:lstStyle/>
                    <a:p>
                      <a:r>
                        <a:rPr lang="en-US" sz="1100"/>
                        <a:t>DCI-P3</a:t>
                      </a:r>
                    </a:p>
                  </a:txBody>
                  <a:tcPr/>
                </a:tc>
                <a:tc>
                  <a:txBody>
                    <a:bodyPr/>
                    <a:lstStyle/>
                    <a:p>
                      <a:r>
                        <a:rPr lang="en-US" sz="1100" dirty="0"/>
                        <a:t>Approx. 72%</a:t>
                      </a:r>
                    </a:p>
                  </a:txBody>
                  <a:tcPr/>
                </a:tc>
                <a:tc>
                  <a:txBody>
                    <a:bodyPr/>
                    <a:lstStyle/>
                    <a:p>
                      <a:r>
                        <a:rPr lang="en-US" sz="1100" dirty="0"/>
                        <a:t>Digital cinema &amp; high-end HDR content</a:t>
                      </a:r>
                    </a:p>
                  </a:txBody>
                  <a:tcPr/>
                </a:tc>
                <a:extLst>
                  <a:ext uri="{0D108BD9-81ED-4DB2-BD59-A6C34878D82A}">
                    <a16:rowId xmlns:a16="http://schemas.microsoft.com/office/drawing/2014/main" val="4168821774"/>
                  </a:ext>
                </a:extLst>
              </a:tr>
              <a:tr h="324000">
                <a:tc>
                  <a:txBody>
                    <a:bodyPr/>
                    <a:lstStyle/>
                    <a:p>
                      <a:r>
                        <a:rPr lang="en-US" sz="1100"/>
                        <a:t>Adobe RGB</a:t>
                      </a:r>
                    </a:p>
                  </a:txBody>
                  <a:tcPr/>
                </a:tc>
                <a:tc>
                  <a:txBody>
                    <a:bodyPr/>
                    <a:lstStyle/>
                    <a:p>
                      <a:r>
                        <a:rPr lang="en-US" sz="1100"/>
                        <a:t>Approx. 70%</a:t>
                      </a:r>
                    </a:p>
                  </a:txBody>
                  <a:tcPr/>
                </a:tc>
                <a:tc>
                  <a:txBody>
                    <a:bodyPr/>
                    <a:lstStyle/>
                    <a:p>
                      <a:r>
                        <a:rPr lang="en-US" sz="1100" dirty="0"/>
                        <a:t>Professional graphic design &amp; printing</a:t>
                      </a:r>
                    </a:p>
                  </a:txBody>
                  <a:tcPr/>
                </a:tc>
                <a:extLst>
                  <a:ext uri="{0D108BD9-81ED-4DB2-BD59-A6C34878D82A}">
                    <a16:rowId xmlns:a16="http://schemas.microsoft.com/office/drawing/2014/main" val="209954385"/>
                  </a:ext>
                </a:extLst>
              </a:tr>
              <a:tr h="338661">
                <a:tc>
                  <a:txBody>
                    <a:bodyPr/>
                    <a:lstStyle/>
                    <a:p>
                      <a:r>
                        <a:rPr lang="en-US" sz="1100"/>
                        <a:t>sRGB/Rec. 709</a:t>
                      </a:r>
                    </a:p>
                  </a:txBody>
                  <a:tcPr/>
                </a:tc>
                <a:tc>
                  <a:txBody>
                    <a:bodyPr/>
                    <a:lstStyle/>
                    <a:p>
                      <a:r>
                        <a:rPr lang="en-US" sz="1100"/>
                        <a:t>Approx. 46%</a:t>
                      </a:r>
                    </a:p>
                  </a:txBody>
                  <a:tcPr/>
                </a:tc>
                <a:tc>
                  <a:txBody>
                    <a:bodyPr/>
                    <a:lstStyle/>
                    <a:p>
                      <a:r>
                        <a:rPr lang="en-US" sz="1100" dirty="0"/>
                        <a:t>Standard web, HD video, and SDR content</a:t>
                      </a:r>
                    </a:p>
                  </a:txBody>
                  <a:tcPr/>
                </a:tc>
                <a:extLst>
                  <a:ext uri="{0D108BD9-81ED-4DB2-BD59-A6C34878D82A}">
                    <a16:rowId xmlns:a16="http://schemas.microsoft.com/office/drawing/2014/main" val="4155335593"/>
                  </a:ext>
                </a:extLst>
              </a:tr>
            </a:tbl>
          </a:graphicData>
        </a:graphic>
      </p:graphicFrame>
      <p:sp>
        <p:nvSpPr>
          <p:cNvPr id="3" name="txtboxInfographicSourceLine">
            <a:extLst>
              <a:ext uri="{FF2B5EF4-FFF2-40B4-BE49-F238E27FC236}">
                <a16:creationId xmlns:a16="http://schemas.microsoft.com/office/drawing/2014/main" id="{D0FCE1B3-388C-4041-89C5-0DF3EB18C540}"/>
              </a:ext>
            </a:extLst>
          </p:cNvPr>
          <p:cNvSpPr txBox="1"/>
          <p:nvPr/>
        </p:nvSpPr>
        <p:spPr>
          <a:xfrm>
            <a:off x="348313" y="3615909"/>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5" name="txtboxCopyrightLine">
            <a:extLst>
              <a:ext uri="{FF2B5EF4-FFF2-40B4-BE49-F238E27FC236}">
                <a16:creationId xmlns:a16="http://schemas.microsoft.com/office/drawing/2014/main" id="{62E6C9D3-2BFF-20F8-63AD-F9257FDCAF45}"/>
              </a:ext>
            </a:extLst>
          </p:cNvPr>
          <p:cNvSpPr txBox="1"/>
          <p:nvPr/>
        </p:nvSpPr>
        <p:spPr>
          <a:xfrm>
            <a:off x="11120017" y="3615909"/>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4004533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BCF4B-AF57-F144-8DE2-4881CCB1281F}"/>
            </a:ext>
          </a:extLst>
        </p:cNvPr>
        <p:cNvGrpSpPr/>
        <p:nvPr/>
      </p:nvGrpSpPr>
      <p:grpSpPr>
        <a:xfrm>
          <a:off x="0" y="0"/>
          <a:ext cx="0" cy="0"/>
          <a:chOff x="0" y="0"/>
          <a:chExt cx="0" cy="0"/>
        </a:xfrm>
      </p:grpSpPr>
      <p:graphicFrame>
        <p:nvGraphicFramePr>
          <p:cNvPr id="11" name="Content Placeholder 12">
            <a:extLst>
              <a:ext uri="{FF2B5EF4-FFF2-40B4-BE49-F238E27FC236}">
                <a16:creationId xmlns:a16="http://schemas.microsoft.com/office/drawing/2014/main" id="{6909C8F4-5029-6C1D-45E2-477D98A57CA6}"/>
              </a:ext>
            </a:extLst>
          </p:cNvPr>
          <p:cNvGraphicFramePr>
            <a:graphicFrameLocks noGrp="1"/>
          </p:cNvGraphicFramePr>
          <p:nvPr>
            <p:ph sz="quarter" idx="10"/>
            <p:extLst>
              <p:ext uri="{D42A27DB-BD31-4B8C-83A1-F6EECF244321}">
                <p14:modId xmlns:p14="http://schemas.microsoft.com/office/powerpoint/2010/main" val="2916316081"/>
              </p:ext>
            </p:extLst>
          </p:nvPr>
        </p:nvGraphicFramePr>
        <p:xfrm>
          <a:off x="347663" y="1419225"/>
          <a:ext cx="5656262"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7E6453D-3B17-8EB7-B2AF-A04B8FF35DAA}"/>
              </a:ext>
            </a:extLst>
          </p:cNvPr>
          <p:cNvSpPr>
            <a:spLocks noGrp="1"/>
          </p:cNvSpPr>
          <p:nvPr>
            <p:ph type="title"/>
          </p:nvPr>
        </p:nvSpPr>
        <p:spPr/>
        <p:txBody>
          <a:bodyPr/>
          <a:lstStyle/>
          <a:p>
            <a:r>
              <a:rPr lang="en-GB" dirty="0"/>
              <a:t>Samsung: Product range structure</a:t>
            </a:r>
          </a:p>
        </p:txBody>
      </p:sp>
      <p:sp>
        <p:nvSpPr>
          <p:cNvPr id="5" name="Content Placeholder 4">
            <a:extLst>
              <a:ext uri="{FF2B5EF4-FFF2-40B4-BE49-F238E27FC236}">
                <a16:creationId xmlns:a16="http://schemas.microsoft.com/office/drawing/2014/main" id="{55D37F1F-95A0-6BD3-989B-D523999EC09D}"/>
              </a:ext>
            </a:extLst>
          </p:cNvPr>
          <p:cNvSpPr>
            <a:spLocks noGrp="1"/>
          </p:cNvSpPr>
          <p:nvPr>
            <p:ph sz="quarter" idx="11"/>
          </p:nvPr>
        </p:nvSpPr>
        <p:spPr>
          <a:xfrm>
            <a:off x="8530692" y="1285874"/>
            <a:ext cx="3298422" cy="4706036"/>
          </a:xfrm>
        </p:spPr>
        <p:txBody>
          <a:bodyPr/>
          <a:lstStyle/>
          <a:p>
            <a:r>
              <a:rPr lang="en-US" sz="1200" dirty="0"/>
              <a:t>Samsung unveiled the world’s first 130″ micro RGB TV at CES 2026</a:t>
            </a:r>
            <a:r>
              <a:rPr lang="en-GB" sz="1200" dirty="0"/>
              <a:t>, but commercialized models will be available in 55” to 100”. After launching 115” last year with MR95F, Samsung will add two more series such as R95H and R90H. </a:t>
            </a:r>
          </a:p>
          <a:p>
            <a:r>
              <a:rPr lang="en-US" sz="1200" dirty="0"/>
              <a:t>Samsung is placing a strong emphasis on RGB LED TVs at CES 2026 while simultaneously enhancing its OLED TV portfolio and fine-tuning its overall OLED TV strategy. A notable highlight is the introduction of a 48″ model to S95H series, which expands its premium OLED TV lineup</a:t>
            </a:r>
            <a:r>
              <a:rPr lang="en-GB" sz="1200" dirty="0"/>
              <a:t>.</a:t>
            </a:r>
          </a:p>
          <a:p>
            <a:r>
              <a:rPr lang="en-US" sz="1200" dirty="0"/>
              <a:t>Samsung’s most significant strategic move in 2026 is the expansion of its MINI LED TV lineup alongside RGB LED TVs. This approach is seen as a deliberate effort to solidify its leadership in the mini LED TV market by swiftly capturing demand from consumers transitioning away from entry QLED TVs</a:t>
            </a:r>
            <a:r>
              <a:rPr lang="en-GB" sz="1200" dirty="0"/>
              <a:t>.</a:t>
            </a:r>
          </a:p>
          <a:p>
            <a:r>
              <a:rPr lang="en-US" sz="1200" dirty="0"/>
              <a:t>Conversely, Samsung is expected to gradually lose market share in QD LCD TVs that rely solely on QD technology; the lineup is expected to phase out by 2026</a:t>
            </a:r>
            <a:r>
              <a:rPr lang="en-GB" sz="1200" dirty="0"/>
              <a:t>.</a:t>
            </a:r>
          </a:p>
        </p:txBody>
      </p:sp>
      <p:sp>
        <p:nvSpPr>
          <p:cNvPr id="7" name="Rectangle: Rounded Corners 6">
            <a:extLst>
              <a:ext uri="{FF2B5EF4-FFF2-40B4-BE49-F238E27FC236}">
                <a16:creationId xmlns:a16="http://schemas.microsoft.com/office/drawing/2014/main" id="{51DBBCA7-83B0-5669-CB7F-6371C619EB76}"/>
              </a:ext>
            </a:extLst>
          </p:cNvPr>
          <p:cNvSpPr/>
          <p:nvPr/>
        </p:nvSpPr>
        <p:spPr>
          <a:xfrm>
            <a:off x="3895726" y="1285874"/>
            <a:ext cx="2752191" cy="1281239"/>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l"/>
            <a:r>
              <a:rPr lang="en-US" sz="1100" dirty="0">
                <a:solidFill>
                  <a:schemeClr val="tx1"/>
                </a:solidFill>
              </a:rPr>
              <a:t>Micro-LED : 110” (PCB) </a:t>
            </a:r>
          </a:p>
          <a:p>
            <a:pPr algn="l"/>
            <a:endParaRPr lang="en-US" sz="1100" dirty="0">
              <a:solidFill>
                <a:schemeClr val="tx1"/>
              </a:solidFill>
            </a:endParaRPr>
          </a:p>
          <a:p>
            <a:pPr algn="l"/>
            <a:r>
              <a:rPr lang="en-US" sz="1100" dirty="0">
                <a:solidFill>
                  <a:schemeClr val="tx1"/>
                </a:solidFill>
              </a:rPr>
              <a:t>RGB LED: 115”, 100”, 85”, 75”, 65”, 55”</a:t>
            </a:r>
          </a:p>
          <a:p>
            <a:pPr marL="171450" indent="-171450" algn="l">
              <a:buFontTx/>
              <a:buChar char="-"/>
            </a:pPr>
            <a:r>
              <a:rPr lang="en-US" sz="1100" dirty="0">
                <a:solidFill>
                  <a:schemeClr val="tx1"/>
                </a:solidFill>
              </a:rPr>
              <a:t>R95H (65”, 75”, 85”, 115”)</a:t>
            </a:r>
          </a:p>
          <a:p>
            <a:pPr marL="171450" indent="-171450" algn="l">
              <a:buFontTx/>
              <a:buChar char="-"/>
            </a:pPr>
            <a:r>
              <a:rPr lang="en-US" sz="1100" dirty="0">
                <a:solidFill>
                  <a:schemeClr val="tx1"/>
                </a:solidFill>
              </a:rPr>
              <a:t>R90H (55”, 65”, 75”, 85”, 100”)</a:t>
            </a:r>
          </a:p>
        </p:txBody>
      </p:sp>
      <p:sp>
        <p:nvSpPr>
          <p:cNvPr id="8" name="Rectangle: Rounded Corners 7">
            <a:extLst>
              <a:ext uri="{FF2B5EF4-FFF2-40B4-BE49-F238E27FC236}">
                <a16:creationId xmlns:a16="http://schemas.microsoft.com/office/drawing/2014/main" id="{3FBE4601-F74F-C059-9883-8721C91E4777}"/>
              </a:ext>
            </a:extLst>
          </p:cNvPr>
          <p:cNvSpPr/>
          <p:nvPr/>
        </p:nvSpPr>
        <p:spPr>
          <a:xfrm>
            <a:off x="4607410" y="2614739"/>
            <a:ext cx="2752190" cy="1157287"/>
          </a:xfrm>
          <a:prstGeom prst="roundRect">
            <a:avLst/>
          </a:prstGeom>
          <a:solidFill>
            <a:schemeClr val="accent3">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l"/>
            <a:r>
              <a:rPr lang="en-US" sz="1100" dirty="0">
                <a:solidFill>
                  <a:schemeClr val="tx1"/>
                </a:solidFill>
              </a:rPr>
              <a:t>OLED : 83”/77”/65”/55”/48”/42”</a:t>
            </a:r>
          </a:p>
          <a:p>
            <a:pPr marL="171450" indent="-171450" algn="l">
              <a:buFontTx/>
              <a:buChar char="-"/>
            </a:pPr>
            <a:r>
              <a:rPr lang="en-US" sz="1100" dirty="0">
                <a:solidFill>
                  <a:schemeClr val="tx1"/>
                </a:solidFill>
              </a:rPr>
              <a:t>S95H ; 48”, 55”, 65’, 77”, 83” </a:t>
            </a:r>
          </a:p>
          <a:p>
            <a:pPr marL="171450" indent="-171450" algn="l">
              <a:buFontTx/>
              <a:buChar char="-"/>
            </a:pPr>
            <a:r>
              <a:rPr lang="en-US" sz="1100" dirty="0">
                <a:solidFill>
                  <a:schemeClr val="tx1"/>
                </a:solidFill>
              </a:rPr>
              <a:t>S90H : 42”, 48”, 55”, 65”, 77”, 83”</a:t>
            </a:r>
          </a:p>
          <a:p>
            <a:pPr marL="171450" indent="-171450" algn="l">
              <a:buFontTx/>
              <a:buChar char="-"/>
            </a:pPr>
            <a:r>
              <a:rPr lang="en-US" sz="1100" dirty="0">
                <a:solidFill>
                  <a:schemeClr val="tx1"/>
                </a:solidFill>
              </a:rPr>
              <a:t>S85H : 55”, 65”, 77”, 83”</a:t>
            </a:r>
          </a:p>
          <a:p>
            <a:pPr algn="l"/>
            <a:r>
              <a:rPr lang="en-US" sz="1100" dirty="0">
                <a:solidFill>
                  <a:schemeClr val="tx1"/>
                </a:solidFill>
              </a:rPr>
              <a:t>Neo QLED : 43”/50”/55”/65”/75”/85”/98”/100”/115</a:t>
            </a:r>
          </a:p>
        </p:txBody>
      </p:sp>
      <p:sp>
        <p:nvSpPr>
          <p:cNvPr id="9" name="Rectangle: Rounded Corners 8">
            <a:extLst>
              <a:ext uri="{FF2B5EF4-FFF2-40B4-BE49-F238E27FC236}">
                <a16:creationId xmlns:a16="http://schemas.microsoft.com/office/drawing/2014/main" id="{934BB345-0995-2DCE-BE3A-92F3019B196F}"/>
              </a:ext>
            </a:extLst>
          </p:cNvPr>
          <p:cNvSpPr/>
          <p:nvPr/>
        </p:nvSpPr>
        <p:spPr>
          <a:xfrm>
            <a:off x="5334242" y="3819651"/>
            <a:ext cx="2552458" cy="1042861"/>
          </a:xfrm>
          <a:prstGeom prst="roundRect">
            <a:avLst/>
          </a:prstGeom>
          <a:solidFill>
            <a:schemeClr val="accent4">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l"/>
            <a:r>
              <a:rPr lang="en-US" sz="1100" dirty="0">
                <a:solidFill>
                  <a:schemeClr val="tx1"/>
                </a:solidFill>
              </a:rPr>
              <a:t>Neo mini LED :</a:t>
            </a:r>
          </a:p>
          <a:p>
            <a:pPr algn="l"/>
            <a:r>
              <a:rPr lang="en-US" sz="1100" dirty="0">
                <a:solidFill>
                  <a:schemeClr val="tx1"/>
                </a:solidFill>
              </a:rPr>
              <a:t> -  M7H : replacing Q7F</a:t>
            </a:r>
          </a:p>
          <a:p>
            <a:pPr marL="171450" indent="-171450" algn="l">
              <a:buFontTx/>
              <a:buChar char="-"/>
            </a:pPr>
            <a:r>
              <a:rPr lang="en-US" sz="1100" dirty="0">
                <a:solidFill>
                  <a:schemeClr val="tx1"/>
                </a:solidFill>
              </a:rPr>
              <a:t>M8H : replacing Q8F</a:t>
            </a:r>
          </a:p>
          <a:p>
            <a:pPr algn="l"/>
            <a:endParaRPr lang="en-US" sz="1100" dirty="0">
              <a:solidFill>
                <a:schemeClr val="tx1"/>
              </a:solidFill>
            </a:endParaRPr>
          </a:p>
          <a:p>
            <a:pPr algn="l"/>
            <a:r>
              <a:rPr lang="en-US" sz="1100" dirty="0">
                <a:solidFill>
                  <a:schemeClr val="tx1"/>
                </a:solidFill>
              </a:rPr>
              <a:t>QLED : Q6F</a:t>
            </a:r>
          </a:p>
          <a:p>
            <a:pPr marL="171450" indent="-171450" algn="l">
              <a:buFontTx/>
              <a:buChar char="-"/>
            </a:pPr>
            <a:endParaRPr lang="en-GB" sz="1100" dirty="0">
              <a:solidFill>
                <a:schemeClr val="tx1"/>
              </a:solidFill>
            </a:endParaRPr>
          </a:p>
        </p:txBody>
      </p:sp>
      <p:sp>
        <p:nvSpPr>
          <p:cNvPr id="10" name="Rectangle: Rounded Corners 9">
            <a:extLst>
              <a:ext uri="{FF2B5EF4-FFF2-40B4-BE49-F238E27FC236}">
                <a16:creationId xmlns:a16="http://schemas.microsoft.com/office/drawing/2014/main" id="{183F8804-A9B3-BEFC-2D99-4A3D2BEB783D}"/>
              </a:ext>
            </a:extLst>
          </p:cNvPr>
          <p:cNvSpPr/>
          <p:nvPr/>
        </p:nvSpPr>
        <p:spPr>
          <a:xfrm>
            <a:off x="5937250" y="4957890"/>
            <a:ext cx="2454275" cy="842836"/>
          </a:xfrm>
          <a:prstGeom prst="roundRect">
            <a:avLst/>
          </a:prstGeom>
          <a:solidFill>
            <a:schemeClr val="accent5">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l"/>
            <a:r>
              <a:rPr lang="en-GB" sz="1100">
                <a:solidFill>
                  <a:schemeClr val="tx1"/>
                </a:solidFill>
              </a:rPr>
              <a:t>U8000H</a:t>
            </a:r>
          </a:p>
          <a:p>
            <a:pPr algn="l"/>
            <a:r>
              <a:rPr lang="en-GB" sz="1100">
                <a:solidFill>
                  <a:schemeClr val="tx1"/>
                </a:solidFill>
              </a:rPr>
              <a:t>U6000</a:t>
            </a:r>
          </a:p>
          <a:p>
            <a:pPr algn="l"/>
            <a:r>
              <a:rPr lang="en-GB" sz="1100">
                <a:solidFill>
                  <a:schemeClr val="tx1"/>
                </a:solidFill>
              </a:rPr>
              <a:t>U5000</a:t>
            </a:r>
          </a:p>
        </p:txBody>
      </p:sp>
      <p:sp>
        <p:nvSpPr>
          <p:cNvPr id="3" name="txtboxInfographicSourceLine">
            <a:extLst>
              <a:ext uri="{FF2B5EF4-FFF2-40B4-BE49-F238E27FC236}">
                <a16:creationId xmlns:a16="http://schemas.microsoft.com/office/drawing/2014/main" id="{CA1C18FF-1A82-7A32-47BE-73C5CB70A64F}"/>
              </a:ext>
            </a:extLst>
          </p:cNvPr>
          <p:cNvSpPr txBox="1"/>
          <p:nvPr/>
        </p:nvSpPr>
        <p:spPr>
          <a:xfrm>
            <a:off x="6003925" y="5869377"/>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Omdia</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4" name="txtboxCopyrightLine">
            <a:extLst>
              <a:ext uri="{FF2B5EF4-FFF2-40B4-BE49-F238E27FC236}">
                <a16:creationId xmlns:a16="http://schemas.microsoft.com/office/drawing/2014/main" id="{89156A65-0308-C6BE-8CAD-B487412954AA}"/>
              </a:ext>
            </a:extLst>
          </p:cNvPr>
          <p:cNvSpPr txBox="1"/>
          <p:nvPr/>
        </p:nvSpPr>
        <p:spPr>
          <a:xfrm>
            <a:off x="7752013" y="5869377"/>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804629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98C93-EEC2-D791-BDAB-FE00CCFD1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3C1EF-A720-39A5-6439-1795581A5D05}"/>
              </a:ext>
            </a:extLst>
          </p:cNvPr>
          <p:cNvSpPr>
            <a:spLocks noGrp="1"/>
          </p:cNvSpPr>
          <p:nvPr>
            <p:ph type="title"/>
          </p:nvPr>
        </p:nvSpPr>
        <p:spPr/>
        <p:txBody>
          <a:bodyPr/>
          <a:lstStyle/>
          <a:p>
            <a:r>
              <a:rPr lang="en-GB" dirty="0"/>
              <a:t>LG Electronics unveils </a:t>
            </a:r>
            <a:r>
              <a:rPr lang="en-US" dirty="0"/>
              <a:t>“Innovation in tune with you” and Wallpaper TV</a:t>
            </a:r>
            <a:endParaRPr lang="en-GB" dirty="0"/>
          </a:p>
        </p:txBody>
      </p:sp>
      <p:sp>
        <p:nvSpPr>
          <p:cNvPr id="3" name="Content Placeholder 2">
            <a:extLst>
              <a:ext uri="{FF2B5EF4-FFF2-40B4-BE49-F238E27FC236}">
                <a16:creationId xmlns:a16="http://schemas.microsoft.com/office/drawing/2014/main" id="{30EDF36B-A872-176D-676E-6CCF45C48373}"/>
              </a:ext>
            </a:extLst>
          </p:cNvPr>
          <p:cNvSpPr>
            <a:spLocks noGrp="1"/>
          </p:cNvSpPr>
          <p:nvPr>
            <p:ph sz="quarter" idx="10"/>
          </p:nvPr>
        </p:nvSpPr>
        <p:spPr/>
        <p:txBody>
          <a:bodyPr/>
          <a:lstStyle/>
          <a:p>
            <a:pPr>
              <a:lnSpc>
                <a:spcPct val="93000"/>
              </a:lnSpc>
            </a:pPr>
            <a:r>
              <a:rPr lang="en-US" dirty="0"/>
              <a:t>At CES 2026, the CEO of LG Electronics, Lyu Jae-</a:t>
            </a:r>
            <a:r>
              <a:rPr lang="en-US" dirty="0" err="1"/>
              <a:t>cheol</a:t>
            </a:r>
            <a:r>
              <a:rPr lang="en-US" dirty="0"/>
              <a:t>, presented the theme of “Innovation in tune with you.” He cited the advantages of “Affectionate Intelligence in Action”. An AI home will give you time back by making a zero-labor home. For example, LG’s Cloyd robot can fold the laundry, communicate with other appliances, and work together to solve household problems.</a:t>
            </a:r>
          </a:p>
          <a:p>
            <a:pPr>
              <a:lnSpc>
                <a:spcPct val="93000"/>
              </a:lnSpc>
            </a:pPr>
            <a:r>
              <a:rPr lang="en-US" dirty="0"/>
              <a:t>The big product announcement was the LG OLED evo W6 Wallpaper TV. It is only 9mm thick and delivers 4K resolution at a fast 165Hz refresh rate wirelessly. Hyper Radiant Color Tech is LG’s next-generation OLED technology that delivers 3.9× brightness, Perfect Black, and Perfect Color.</a:t>
            </a:r>
          </a:p>
          <a:p>
            <a:pPr>
              <a:lnSpc>
                <a:spcPct val="93000"/>
              </a:lnSpc>
            </a:pPr>
            <a:r>
              <a:rPr lang="en-US" dirty="0"/>
              <a:t>WebOS AI TVs integrate AI into the smart TV experience for personalized picture/sound, voice control via the Magic Remote, and streamlined content discovery with features including AI Brightness Control and personalized recommendations via Quick Cards, all powered by processors such as the Alpha 11 AI Processor, making them smarter and more adaptive to user habits and room conditions. LG’s webOS is integrating Google Gemini and Microsoft Copilot into its AI TVs for enhanced voice search and content discovery. This move shows LG’s multi-AI strategy, highlighting user demand for control over AI features on their smart TVs. </a:t>
            </a:r>
            <a:endParaRPr lang="en-GB" dirty="0"/>
          </a:p>
        </p:txBody>
      </p:sp>
      <p:pic>
        <p:nvPicPr>
          <p:cNvPr id="7" name="Picture 6">
            <a:extLst>
              <a:ext uri="{FF2B5EF4-FFF2-40B4-BE49-F238E27FC236}">
                <a16:creationId xmlns:a16="http://schemas.microsoft.com/office/drawing/2014/main" id="{BD982B93-5E31-D93D-DF84-C21D1B13D3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7532" y="3695609"/>
            <a:ext cx="5674936" cy="2215927"/>
          </a:xfrm>
          <a:prstGeom prst="rect">
            <a:avLst/>
          </a:prstGeom>
        </p:spPr>
      </p:pic>
      <p:pic>
        <p:nvPicPr>
          <p:cNvPr id="9" name="Picture 8">
            <a:extLst>
              <a:ext uri="{FF2B5EF4-FFF2-40B4-BE49-F238E27FC236}">
                <a16:creationId xmlns:a16="http://schemas.microsoft.com/office/drawing/2014/main" id="{4C1B6C40-28D2-9669-9206-F1F6D6DFAA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8134" y="5177170"/>
            <a:ext cx="3686556" cy="726415"/>
          </a:xfrm>
          <a:prstGeom prst="rect">
            <a:avLst/>
          </a:prstGeom>
        </p:spPr>
      </p:pic>
      <p:pic>
        <p:nvPicPr>
          <p:cNvPr id="11" name="Picture 10">
            <a:extLst>
              <a:ext uri="{FF2B5EF4-FFF2-40B4-BE49-F238E27FC236}">
                <a16:creationId xmlns:a16="http://schemas.microsoft.com/office/drawing/2014/main" id="{B943DD87-C3DD-50B6-9368-076D6E8880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087" y="3645671"/>
            <a:ext cx="1119207" cy="2230514"/>
          </a:xfrm>
          <a:prstGeom prst="rect">
            <a:avLst/>
          </a:prstGeom>
        </p:spPr>
      </p:pic>
      <p:pic>
        <p:nvPicPr>
          <p:cNvPr id="13" name="Picture 12">
            <a:extLst>
              <a:ext uri="{FF2B5EF4-FFF2-40B4-BE49-F238E27FC236}">
                <a16:creationId xmlns:a16="http://schemas.microsoft.com/office/drawing/2014/main" id="{E9B3C0BE-2D0A-428F-8468-A3180F2FD8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4597" y="3695609"/>
            <a:ext cx="4320402" cy="2215927"/>
          </a:xfrm>
          <a:prstGeom prst="rect">
            <a:avLst/>
          </a:prstGeom>
        </p:spPr>
      </p:pic>
      <p:sp>
        <p:nvSpPr>
          <p:cNvPr id="4" name="txtboxInfographicSourceLine">
            <a:extLst>
              <a:ext uri="{FF2B5EF4-FFF2-40B4-BE49-F238E27FC236}">
                <a16:creationId xmlns:a16="http://schemas.microsoft.com/office/drawing/2014/main" id="{3017F1D6-D7F0-6268-47FD-F8D3E4934DEF}"/>
              </a:ext>
            </a:extLst>
          </p:cNvPr>
          <p:cNvSpPr txBox="1"/>
          <p:nvPr/>
        </p:nvSpPr>
        <p:spPr>
          <a:xfrm>
            <a:off x="1767532" y="5907647"/>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LG Electronics</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6" name="txtboxInfographicSourceLine">
            <a:extLst>
              <a:ext uri="{FF2B5EF4-FFF2-40B4-BE49-F238E27FC236}">
                <a16:creationId xmlns:a16="http://schemas.microsoft.com/office/drawing/2014/main" id="{AB69EDCB-6DB7-C27A-FCCB-4AC8023B1CCD}"/>
              </a:ext>
            </a:extLst>
          </p:cNvPr>
          <p:cNvSpPr txBox="1"/>
          <p:nvPr/>
        </p:nvSpPr>
        <p:spPr>
          <a:xfrm>
            <a:off x="7528695" y="5903585"/>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LG Electronics</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09771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98C93-EEC2-D791-BDAB-FE00CCFD1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3C1EF-A720-39A5-6439-1795581A5D05}"/>
              </a:ext>
            </a:extLst>
          </p:cNvPr>
          <p:cNvSpPr>
            <a:spLocks noGrp="1"/>
          </p:cNvSpPr>
          <p:nvPr>
            <p:ph type="title"/>
          </p:nvPr>
        </p:nvSpPr>
        <p:spPr/>
        <p:txBody>
          <a:bodyPr/>
          <a:lstStyle/>
          <a:p>
            <a:r>
              <a:rPr lang="en-GB" dirty="0"/>
              <a:t>LG Electronics Wallpaper TV</a:t>
            </a:r>
          </a:p>
        </p:txBody>
      </p:sp>
      <p:pic>
        <p:nvPicPr>
          <p:cNvPr id="9" name="Content Placeholder 8" descr="A group of people standing in a room&#10;&#10;AI-generated content may be incorrect.">
            <a:extLst>
              <a:ext uri="{FF2B5EF4-FFF2-40B4-BE49-F238E27FC236}">
                <a16:creationId xmlns:a16="http://schemas.microsoft.com/office/drawing/2014/main" id="{00206CE2-5213-31C3-46B1-F9A0656671D3}"/>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rot="5400000">
            <a:off x="2245722" y="2108215"/>
            <a:ext cx="4238763" cy="3179072"/>
          </a:xfrm>
        </p:spPr>
      </p:pic>
      <p:pic>
        <p:nvPicPr>
          <p:cNvPr id="7" name="Content Placeholder 6" descr="A group of people standing in front of a large screen&#10;&#10;AI-generated content may be incorrect.">
            <a:extLst>
              <a:ext uri="{FF2B5EF4-FFF2-40B4-BE49-F238E27FC236}">
                <a16:creationId xmlns:a16="http://schemas.microsoft.com/office/drawing/2014/main" id="{1EBB133E-64D6-C28A-0139-8E52C98024CD}"/>
              </a:ext>
            </a:extLst>
          </p:cNvPr>
          <p:cNvPicPr>
            <a:picLocks noGrp="1" noChangeAspect="1"/>
          </p:cNvPicPr>
          <p:nvPr>
            <p:ph sz="quarter" idx="11"/>
          </p:nvPr>
        </p:nvPicPr>
        <p:blipFill>
          <a:blip r:embed="rId3" cstate="screen">
            <a:extLst>
              <a:ext uri="{28A0092B-C50C-407E-A947-70E740481C1C}">
                <a14:useLocalDpi xmlns:a14="http://schemas.microsoft.com/office/drawing/2010/main"/>
              </a:ext>
            </a:extLst>
          </a:blip>
          <a:stretch>
            <a:fillRect/>
          </a:stretch>
        </p:blipFill>
        <p:spPr>
          <a:xfrm>
            <a:off x="6184900" y="1584126"/>
            <a:ext cx="5656263" cy="4242197"/>
          </a:xfrm>
        </p:spPr>
      </p:pic>
      <p:sp>
        <p:nvSpPr>
          <p:cNvPr id="12" name="Content Placeholder 3">
            <a:extLst>
              <a:ext uri="{FF2B5EF4-FFF2-40B4-BE49-F238E27FC236}">
                <a16:creationId xmlns:a16="http://schemas.microsoft.com/office/drawing/2014/main" id="{974015AE-DC8A-9B7B-FF43-0A740CFB1AC3}"/>
              </a:ext>
            </a:extLst>
          </p:cNvPr>
          <p:cNvSpPr txBox="1">
            <a:spLocks/>
          </p:cNvSpPr>
          <p:nvPr/>
        </p:nvSpPr>
        <p:spPr>
          <a:xfrm>
            <a:off x="2775567" y="1224525"/>
            <a:ext cx="2392545"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LG Electronics Wallpaper TV</a:t>
            </a:r>
          </a:p>
        </p:txBody>
      </p:sp>
      <p:sp>
        <p:nvSpPr>
          <p:cNvPr id="13" name="Content Placeholder 3">
            <a:extLst>
              <a:ext uri="{FF2B5EF4-FFF2-40B4-BE49-F238E27FC236}">
                <a16:creationId xmlns:a16="http://schemas.microsoft.com/office/drawing/2014/main" id="{A25CF741-55F4-DED4-D289-F156AD815893}"/>
              </a:ext>
            </a:extLst>
          </p:cNvPr>
          <p:cNvSpPr txBox="1">
            <a:spLocks/>
          </p:cNvSpPr>
          <p:nvPr/>
        </p:nvSpPr>
        <p:spPr>
          <a:xfrm>
            <a:off x="6184900" y="1237549"/>
            <a:ext cx="2392545"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LG Electronics Wallpaper TV</a:t>
            </a:r>
          </a:p>
        </p:txBody>
      </p:sp>
      <p:sp>
        <p:nvSpPr>
          <p:cNvPr id="14" name="Content Placeholder 2">
            <a:extLst>
              <a:ext uri="{FF2B5EF4-FFF2-40B4-BE49-F238E27FC236}">
                <a16:creationId xmlns:a16="http://schemas.microsoft.com/office/drawing/2014/main" id="{C745977E-D99E-5624-0679-A56A07CAD4C3}"/>
              </a:ext>
            </a:extLst>
          </p:cNvPr>
          <p:cNvSpPr txBox="1">
            <a:spLocks/>
          </p:cNvSpPr>
          <p:nvPr/>
        </p:nvSpPr>
        <p:spPr>
          <a:xfrm>
            <a:off x="370748" y="1351370"/>
            <a:ext cx="2289689" cy="4798998"/>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LG Electronics dedicated significant space at its booth to its updated LG OLED evo W6, True Wireless Wallpaper TV. The W6 revives LG’s Wallpaper Design, first introduced in 2017, now combined with True Wireless connectivity and the Hyper Radiant </a:t>
            </a:r>
            <a:r>
              <a:rPr lang="en-GB" dirty="0" err="1"/>
              <a:t>Color</a:t>
            </a:r>
            <a:r>
              <a:rPr lang="en-GB" dirty="0"/>
              <a:t> Technology.</a:t>
            </a:r>
          </a:p>
          <a:p>
            <a:r>
              <a:rPr lang="en-GB" dirty="0"/>
              <a:t>All inputs are located on the Zero Connect Box, which can be positioned up to 10 meters away.</a:t>
            </a:r>
          </a:p>
          <a:p>
            <a:r>
              <a:rPr lang="en-GB" dirty="0"/>
              <a:t>LG Electronics claims The Wallpaper TV is the world’s thinnest True Wireless OLED TV, at 9mm thick.</a:t>
            </a:r>
            <a:endParaRPr lang="en-US" dirty="0"/>
          </a:p>
        </p:txBody>
      </p:sp>
      <p:sp>
        <p:nvSpPr>
          <p:cNvPr id="3" name="txtboxInfographicSourceLine">
            <a:extLst>
              <a:ext uri="{FF2B5EF4-FFF2-40B4-BE49-F238E27FC236}">
                <a16:creationId xmlns:a16="http://schemas.microsoft.com/office/drawing/2014/main" id="{2807735D-D256-3207-227D-C6F7CCFD8944}"/>
              </a:ext>
            </a:extLst>
          </p:cNvPr>
          <p:cNvSpPr txBox="1"/>
          <p:nvPr/>
        </p:nvSpPr>
        <p:spPr>
          <a:xfrm>
            <a:off x="2775567" y="5847605"/>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4" name="txtboxInfographicSourceLine">
            <a:extLst>
              <a:ext uri="{FF2B5EF4-FFF2-40B4-BE49-F238E27FC236}">
                <a16:creationId xmlns:a16="http://schemas.microsoft.com/office/drawing/2014/main" id="{D3D9C0CB-350F-939A-0F04-DE95AE1D80CE}"/>
              </a:ext>
            </a:extLst>
          </p:cNvPr>
          <p:cNvSpPr txBox="1"/>
          <p:nvPr/>
        </p:nvSpPr>
        <p:spPr>
          <a:xfrm>
            <a:off x="6184900" y="5847605"/>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5" name="txtboxCopyrightLine">
            <a:extLst>
              <a:ext uri="{FF2B5EF4-FFF2-40B4-BE49-F238E27FC236}">
                <a16:creationId xmlns:a16="http://schemas.microsoft.com/office/drawing/2014/main" id="{567D5F1C-FA6D-5FF2-5B1F-2129A010CD7D}"/>
              </a:ext>
            </a:extLst>
          </p:cNvPr>
          <p:cNvSpPr txBox="1"/>
          <p:nvPr/>
        </p:nvSpPr>
        <p:spPr>
          <a:xfrm>
            <a:off x="5290122" y="5847605"/>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
        <p:nvSpPr>
          <p:cNvPr id="6" name="txtboxCopyrightLine">
            <a:extLst>
              <a:ext uri="{FF2B5EF4-FFF2-40B4-BE49-F238E27FC236}">
                <a16:creationId xmlns:a16="http://schemas.microsoft.com/office/drawing/2014/main" id="{928C2DFD-E96C-7F62-9AD5-8CBB6B0ECC31}"/>
              </a:ext>
            </a:extLst>
          </p:cNvPr>
          <p:cNvSpPr txBox="1"/>
          <p:nvPr/>
        </p:nvSpPr>
        <p:spPr>
          <a:xfrm>
            <a:off x="11108608" y="5847605"/>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4182780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D8B48-49FF-2AA8-CD6B-02C48AFB8A17}"/>
            </a:ext>
          </a:extLst>
        </p:cNvPr>
        <p:cNvGrpSpPr/>
        <p:nvPr/>
      </p:nvGrpSpPr>
      <p:grpSpPr>
        <a:xfrm>
          <a:off x="0" y="0"/>
          <a:ext cx="0" cy="0"/>
          <a:chOff x="0" y="0"/>
          <a:chExt cx="0" cy="0"/>
        </a:xfrm>
      </p:grpSpPr>
      <p:graphicFrame>
        <p:nvGraphicFramePr>
          <p:cNvPr id="11" name="Content Placeholder 12">
            <a:extLst>
              <a:ext uri="{FF2B5EF4-FFF2-40B4-BE49-F238E27FC236}">
                <a16:creationId xmlns:a16="http://schemas.microsoft.com/office/drawing/2014/main" id="{861D45FD-B3A2-5621-3C07-C3DD4FB2CFBC}"/>
              </a:ext>
            </a:extLst>
          </p:cNvPr>
          <p:cNvGraphicFramePr>
            <a:graphicFrameLocks noGrp="1"/>
          </p:cNvGraphicFramePr>
          <p:nvPr>
            <p:ph sz="quarter" idx="10"/>
            <p:extLst>
              <p:ext uri="{D42A27DB-BD31-4B8C-83A1-F6EECF244321}">
                <p14:modId xmlns:p14="http://schemas.microsoft.com/office/powerpoint/2010/main" val="1409918965"/>
              </p:ext>
            </p:extLst>
          </p:nvPr>
        </p:nvGraphicFramePr>
        <p:xfrm>
          <a:off x="347663" y="1419225"/>
          <a:ext cx="5656262"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2D6667A-83C6-E547-29B6-787519AEED98}"/>
              </a:ext>
            </a:extLst>
          </p:cNvPr>
          <p:cNvSpPr>
            <a:spLocks noGrp="1"/>
          </p:cNvSpPr>
          <p:nvPr>
            <p:ph type="title"/>
          </p:nvPr>
        </p:nvSpPr>
        <p:spPr/>
        <p:txBody>
          <a:bodyPr/>
          <a:lstStyle/>
          <a:p>
            <a:r>
              <a:rPr lang="en-GB" dirty="0"/>
              <a:t>LGE: Product range structure</a:t>
            </a:r>
          </a:p>
        </p:txBody>
      </p:sp>
      <p:sp>
        <p:nvSpPr>
          <p:cNvPr id="5" name="Content Placeholder 4">
            <a:extLst>
              <a:ext uri="{FF2B5EF4-FFF2-40B4-BE49-F238E27FC236}">
                <a16:creationId xmlns:a16="http://schemas.microsoft.com/office/drawing/2014/main" id="{B95187B1-BF4B-2575-5004-D59940772E2C}"/>
              </a:ext>
            </a:extLst>
          </p:cNvPr>
          <p:cNvSpPr>
            <a:spLocks noGrp="1"/>
          </p:cNvSpPr>
          <p:nvPr>
            <p:ph sz="quarter" idx="11"/>
          </p:nvPr>
        </p:nvSpPr>
        <p:spPr>
          <a:xfrm>
            <a:off x="8530692" y="1285874"/>
            <a:ext cx="3298422" cy="4706036"/>
          </a:xfrm>
        </p:spPr>
        <p:txBody>
          <a:bodyPr/>
          <a:lstStyle/>
          <a:p>
            <a:r>
              <a:rPr lang="en-US" sz="1200" dirty="0"/>
              <a:t>LG Electronics has consistently positioned OLED TVs as its flagship models</a:t>
            </a:r>
            <a:r>
              <a:rPr lang="en-GB" sz="1200" dirty="0"/>
              <a:t>. </a:t>
            </a:r>
            <a:r>
              <a:rPr lang="en-US" sz="1200" dirty="0"/>
              <a:t>At CES 2026, the company unveiled its groundbreaking, completely wireless Wallpaper TV, eliminating the need for any cables for the first time since the launch of its ultra-slim Wallpaper TV in 2017. M6 series is Ture Wireless OLED TV being positioned one grade lower than W6 series with screen sizes from 55″ to 97″. </a:t>
            </a:r>
            <a:endParaRPr lang="en-GB" sz="1200" dirty="0"/>
          </a:p>
          <a:p>
            <a:r>
              <a:rPr lang="en-US" sz="1200" dirty="0"/>
              <a:t>While maintaining OLED TVs as its flagship offerings, LG Electronics has strategically positioned its latest innovation, the Micro RGB evo—featuring advanced RGB LED backlight technology—at the pinnacle of its LCD TV lineup. These models in 75″, 86″, and 100″ sizes are set to launch .</a:t>
            </a:r>
          </a:p>
          <a:p>
            <a:r>
              <a:rPr lang="en-US" sz="1200" dirty="0"/>
              <a:t>The QNED MINI, incorporating MINI LED backlight technology alongside RGB LED TV features, is expected to be positioned above the current QNED lineup</a:t>
            </a:r>
            <a:r>
              <a:rPr lang="en-GB" sz="1200" dirty="0"/>
              <a:t>.</a:t>
            </a:r>
          </a:p>
          <a:p>
            <a:r>
              <a:rPr lang="en-US" sz="1200" dirty="0"/>
              <a:t>The long-standing NANO product line will continue to be available and is expected to serve as part of the value-up segment, particularly for emerging countries</a:t>
            </a:r>
            <a:endParaRPr lang="en-GB" sz="1200" dirty="0"/>
          </a:p>
        </p:txBody>
      </p:sp>
      <p:sp>
        <p:nvSpPr>
          <p:cNvPr id="7" name="Rectangle: Rounded Corners 6">
            <a:extLst>
              <a:ext uri="{FF2B5EF4-FFF2-40B4-BE49-F238E27FC236}">
                <a16:creationId xmlns:a16="http://schemas.microsoft.com/office/drawing/2014/main" id="{CB0F69F4-628A-D90F-6FCF-D2309484D6EB}"/>
              </a:ext>
            </a:extLst>
          </p:cNvPr>
          <p:cNvSpPr/>
          <p:nvPr/>
        </p:nvSpPr>
        <p:spPr>
          <a:xfrm>
            <a:off x="3895726" y="1285874"/>
            <a:ext cx="2752191" cy="1281239"/>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l"/>
            <a:r>
              <a:rPr lang="en-US" sz="1100" dirty="0">
                <a:solidFill>
                  <a:schemeClr val="tx1"/>
                </a:solidFill>
              </a:rPr>
              <a:t>OLED : 97”, 83”, 77”, 65”, 55”, 48”/42”</a:t>
            </a:r>
          </a:p>
          <a:p>
            <a:pPr marL="144000" indent="-144000">
              <a:buFontTx/>
              <a:buChar char="-"/>
            </a:pPr>
            <a:r>
              <a:rPr lang="en-US" sz="1100" dirty="0">
                <a:solidFill>
                  <a:schemeClr val="tx1"/>
                </a:solidFill>
              </a:rPr>
              <a:t>W6 (65”, 77)</a:t>
            </a:r>
          </a:p>
          <a:p>
            <a:pPr marL="144000" indent="-144000">
              <a:buFontTx/>
              <a:buChar char="-"/>
            </a:pPr>
            <a:r>
              <a:rPr lang="en-US" sz="1100" dirty="0">
                <a:solidFill>
                  <a:schemeClr val="tx1"/>
                </a:solidFill>
              </a:rPr>
              <a:t>M6 (97”, 83”, 77”, 65”, 55”)</a:t>
            </a:r>
          </a:p>
          <a:p>
            <a:pPr marL="144000" indent="-144000">
              <a:buFontTx/>
              <a:buChar char="-"/>
            </a:pPr>
            <a:r>
              <a:rPr lang="en-US" sz="1100" dirty="0">
                <a:solidFill>
                  <a:schemeClr val="tx1"/>
                </a:solidFill>
              </a:rPr>
              <a:t>G6 (97”, 83”,77”, 65”, 55”, 48”)</a:t>
            </a:r>
          </a:p>
          <a:p>
            <a:pPr marL="144000" indent="-144000">
              <a:buFontTx/>
              <a:buChar char="-"/>
            </a:pPr>
            <a:r>
              <a:rPr lang="en-US" sz="1100" dirty="0">
                <a:solidFill>
                  <a:schemeClr val="tx1"/>
                </a:solidFill>
              </a:rPr>
              <a:t>C6 (83”, 77”, 65”, 55”, 48”, 42”)</a:t>
            </a:r>
          </a:p>
          <a:p>
            <a:pPr marL="144000" indent="-144000">
              <a:buFontTx/>
              <a:buChar char="-"/>
            </a:pPr>
            <a:r>
              <a:rPr lang="en-US" sz="1100" dirty="0">
                <a:solidFill>
                  <a:schemeClr val="tx1"/>
                </a:solidFill>
              </a:rPr>
              <a:t>B6 (83”, 77”, 65”, 55”, 48”)</a:t>
            </a:r>
          </a:p>
        </p:txBody>
      </p:sp>
      <p:sp>
        <p:nvSpPr>
          <p:cNvPr id="8" name="Rectangle: Rounded Corners 7">
            <a:extLst>
              <a:ext uri="{FF2B5EF4-FFF2-40B4-BE49-F238E27FC236}">
                <a16:creationId xmlns:a16="http://schemas.microsoft.com/office/drawing/2014/main" id="{01C5782B-D57B-2578-8521-E29F71DD88D1}"/>
              </a:ext>
            </a:extLst>
          </p:cNvPr>
          <p:cNvSpPr/>
          <p:nvPr/>
        </p:nvSpPr>
        <p:spPr>
          <a:xfrm>
            <a:off x="4719905" y="2614675"/>
            <a:ext cx="2752190" cy="1157287"/>
          </a:xfrm>
          <a:prstGeom prst="roundRect">
            <a:avLst/>
          </a:prstGeom>
          <a:solidFill>
            <a:schemeClr val="accent3">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l"/>
            <a:r>
              <a:rPr lang="en-US" sz="1100" dirty="0">
                <a:solidFill>
                  <a:schemeClr val="tx1"/>
                </a:solidFill>
              </a:rPr>
              <a:t>RGB LED : 100”/86”/75”</a:t>
            </a:r>
          </a:p>
          <a:p>
            <a:pPr algn="l"/>
            <a:endParaRPr lang="en-US" sz="1100" dirty="0">
              <a:solidFill>
                <a:schemeClr val="tx1"/>
              </a:solidFill>
            </a:endParaRPr>
          </a:p>
          <a:p>
            <a:pPr algn="l"/>
            <a:r>
              <a:rPr lang="en-US" sz="1100" dirty="0">
                <a:solidFill>
                  <a:schemeClr val="tx1"/>
                </a:solidFill>
              </a:rPr>
              <a:t>QNED MINI: 43”/50”/55”/65”/75”/86”/100”/115”</a:t>
            </a:r>
          </a:p>
        </p:txBody>
      </p:sp>
      <p:sp>
        <p:nvSpPr>
          <p:cNvPr id="9" name="Rectangle: Rounded Corners 8">
            <a:extLst>
              <a:ext uri="{FF2B5EF4-FFF2-40B4-BE49-F238E27FC236}">
                <a16:creationId xmlns:a16="http://schemas.microsoft.com/office/drawing/2014/main" id="{FC84BDA7-6F27-3A44-D913-97A26729E055}"/>
              </a:ext>
            </a:extLst>
          </p:cNvPr>
          <p:cNvSpPr/>
          <p:nvPr/>
        </p:nvSpPr>
        <p:spPr>
          <a:xfrm>
            <a:off x="5334242" y="3819651"/>
            <a:ext cx="2752190" cy="1042861"/>
          </a:xfrm>
          <a:prstGeom prst="roundRect">
            <a:avLst/>
          </a:prstGeom>
          <a:solidFill>
            <a:schemeClr val="accent4">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l"/>
            <a:r>
              <a:rPr lang="en-US" sz="1100" dirty="0">
                <a:solidFill>
                  <a:schemeClr val="tx1"/>
                </a:solidFill>
              </a:rPr>
              <a:t>QNED : 100”, 86”, 75”, 65”, 55”, 50”, 43”</a:t>
            </a:r>
          </a:p>
          <a:p>
            <a:pPr marL="144000" indent="-144000" algn="l">
              <a:buFontTx/>
              <a:buChar char="-"/>
            </a:pPr>
            <a:r>
              <a:rPr lang="en-US" sz="1100" dirty="0">
                <a:solidFill>
                  <a:schemeClr val="tx1"/>
                </a:solidFill>
              </a:rPr>
              <a:t>QNED85. QNED80, QNED70</a:t>
            </a:r>
          </a:p>
          <a:p>
            <a:pPr marL="171450" indent="-171450" algn="l">
              <a:buFontTx/>
              <a:buChar char="-"/>
            </a:pPr>
            <a:endParaRPr lang="en-US" sz="1100" dirty="0">
              <a:solidFill>
                <a:schemeClr val="tx1"/>
              </a:solidFill>
            </a:endParaRPr>
          </a:p>
          <a:p>
            <a:pPr algn="l"/>
            <a:r>
              <a:rPr lang="en-US" sz="1100" dirty="0">
                <a:solidFill>
                  <a:schemeClr val="tx1"/>
                </a:solidFill>
              </a:rPr>
              <a:t> NANO :85”, 75”, 65”, 55”, 50”, 43” </a:t>
            </a:r>
          </a:p>
          <a:p>
            <a:pPr algn="l"/>
            <a:r>
              <a:rPr lang="en-US" sz="1100" dirty="0">
                <a:solidFill>
                  <a:schemeClr val="tx1"/>
                </a:solidFill>
              </a:rPr>
              <a:t>-   NANO80</a:t>
            </a:r>
          </a:p>
          <a:p>
            <a:pPr marL="171450" indent="-171450" algn="l">
              <a:buFontTx/>
              <a:buChar char="-"/>
            </a:pPr>
            <a:endParaRPr lang="en-GB" sz="1100" dirty="0">
              <a:solidFill>
                <a:schemeClr val="tx1"/>
              </a:solidFill>
            </a:endParaRPr>
          </a:p>
        </p:txBody>
      </p:sp>
      <p:sp>
        <p:nvSpPr>
          <p:cNvPr id="10" name="Rectangle: Rounded Corners 9">
            <a:extLst>
              <a:ext uri="{FF2B5EF4-FFF2-40B4-BE49-F238E27FC236}">
                <a16:creationId xmlns:a16="http://schemas.microsoft.com/office/drawing/2014/main" id="{661B6A9D-EDA0-5FBE-7AA5-809BFAD44BAF}"/>
              </a:ext>
            </a:extLst>
          </p:cNvPr>
          <p:cNvSpPr/>
          <p:nvPr/>
        </p:nvSpPr>
        <p:spPr>
          <a:xfrm>
            <a:off x="5937250" y="4957890"/>
            <a:ext cx="2593442" cy="842836"/>
          </a:xfrm>
          <a:prstGeom prst="roundRect">
            <a:avLst/>
          </a:prstGeom>
          <a:solidFill>
            <a:schemeClr val="accent5">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l"/>
            <a:r>
              <a:rPr lang="en-GB" sz="1100" dirty="0">
                <a:solidFill>
                  <a:schemeClr val="tx1"/>
                </a:solidFill>
              </a:rPr>
              <a:t>UHD/FHD : 85”, 75”, 65”, 55”, 50”, 43”</a:t>
            </a:r>
          </a:p>
          <a:p>
            <a:pPr marL="144000" indent="-144000">
              <a:buFontTx/>
              <a:buChar char="-"/>
            </a:pPr>
            <a:r>
              <a:rPr lang="en-GB" sz="1100" dirty="0">
                <a:solidFill>
                  <a:schemeClr val="tx1"/>
                </a:solidFill>
              </a:rPr>
              <a:t>UB90</a:t>
            </a:r>
          </a:p>
          <a:p>
            <a:pPr marL="144000" indent="-144000">
              <a:buFontTx/>
              <a:buChar char="-"/>
            </a:pPr>
            <a:r>
              <a:rPr lang="en-GB" sz="1100" dirty="0">
                <a:solidFill>
                  <a:schemeClr val="tx1"/>
                </a:solidFill>
              </a:rPr>
              <a:t>UB85</a:t>
            </a:r>
          </a:p>
          <a:p>
            <a:pPr marL="144000" indent="-144000">
              <a:buFontTx/>
              <a:buChar char="-"/>
            </a:pPr>
            <a:r>
              <a:rPr lang="en-GB" sz="1100" dirty="0">
                <a:solidFill>
                  <a:schemeClr val="tx1"/>
                </a:solidFill>
              </a:rPr>
              <a:t>UB75</a:t>
            </a:r>
          </a:p>
        </p:txBody>
      </p:sp>
      <p:sp>
        <p:nvSpPr>
          <p:cNvPr id="3" name="txtboxInfographicSourceLine">
            <a:extLst>
              <a:ext uri="{FF2B5EF4-FFF2-40B4-BE49-F238E27FC236}">
                <a16:creationId xmlns:a16="http://schemas.microsoft.com/office/drawing/2014/main" id="{133F3301-3F4F-CF7A-A366-8153600A6B69}"/>
              </a:ext>
            </a:extLst>
          </p:cNvPr>
          <p:cNvSpPr txBox="1"/>
          <p:nvPr/>
        </p:nvSpPr>
        <p:spPr>
          <a:xfrm>
            <a:off x="6003925" y="5842973"/>
            <a:ext cx="736346"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Omdia</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4" name="txtboxCopyrightLine">
            <a:extLst>
              <a:ext uri="{FF2B5EF4-FFF2-40B4-BE49-F238E27FC236}">
                <a16:creationId xmlns:a16="http://schemas.microsoft.com/office/drawing/2014/main" id="{19907D30-9E9B-899D-89EA-20596059ADFB}"/>
              </a:ext>
            </a:extLst>
          </p:cNvPr>
          <p:cNvSpPr txBox="1"/>
          <p:nvPr/>
        </p:nvSpPr>
        <p:spPr>
          <a:xfrm>
            <a:off x="7821596" y="5857508"/>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3396978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93455-DD9D-6BB1-F961-6FB1E68DB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91828-D01B-2B2C-B8C3-0D299985A18A}"/>
              </a:ext>
            </a:extLst>
          </p:cNvPr>
          <p:cNvSpPr>
            <a:spLocks noGrp="1"/>
          </p:cNvSpPr>
          <p:nvPr>
            <p:ph type="title"/>
          </p:nvPr>
        </p:nvSpPr>
        <p:spPr/>
        <p:txBody>
          <a:bodyPr/>
          <a:lstStyle/>
          <a:p>
            <a:r>
              <a:rPr lang="en-GB" dirty="0"/>
              <a:t>Hisense CES 2026 focused on FIFA World Cup and RGB mini LED</a:t>
            </a:r>
          </a:p>
        </p:txBody>
      </p:sp>
      <p:sp>
        <p:nvSpPr>
          <p:cNvPr id="3" name="Content Placeholder 2">
            <a:extLst>
              <a:ext uri="{FF2B5EF4-FFF2-40B4-BE49-F238E27FC236}">
                <a16:creationId xmlns:a16="http://schemas.microsoft.com/office/drawing/2014/main" id="{2A026E8F-56AF-5437-DDA1-01889050B07C}"/>
              </a:ext>
            </a:extLst>
          </p:cNvPr>
          <p:cNvSpPr>
            <a:spLocks noGrp="1"/>
          </p:cNvSpPr>
          <p:nvPr>
            <p:ph sz="quarter" idx="10"/>
          </p:nvPr>
        </p:nvSpPr>
        <p:spPr>
          <a:xfrm>
            <a:off x="348314" y="1160464"/>
            <a:ext cx="11480800" cy="4831446"/>
          </a:xfrm>
        </p:spPr>
        <p:txBody>
          <a:bodyPr/>
          <a:lstStyle/>
          <a:p>
            <a:r>
              <a:rPr lang="en-US" dirty="0"/>
              <a:t>David Gold, president at Hisense USA, and Sarah Larsen, chief marketing officer, kicked off the CES 2026 press conference with a theme of “Innovating a brighter life.” Speed to market was cited as a core value at Hisense, and it explains why Hisense is asserting leadership in RGB mini LED technology. It is pioneering “RGB mini LED evo,” adding a fourth Sky Blue LED for superior color accuracy in premium models. It is also making the tech mainstream with affordable models (UR8/UR9). It is positioning itself as the “origin of RGB mini LED” driving category innovation beyond traditional RGB. The strategy involves flagship innovations such as the 116UXS and broad market adoption through accessible price points. Hisense is aiming to set new standards for large-screen TVs with better color fidelity, brightness, and viewing comfort. </a:t>
            </a:r>
          </a:p>
          <a:p>
            <a:r>
              <a:rPr lang="en-US" dirty="0"/>
              <a:t>The shift to a true RGB mini LED backlight, which uses separate red, green, and blue mini LEDs instead of a single white or blue light source with a quantum dot filter, offers significant advantages. By generating pure red, green, and blue light directly, the technology provides a wider color gamut and more accurate color reproduction. This architecture helps address common LCD pain points including blooming (haloing around bright objects on a dark background) and color purity issues. The technology maintains higher and more stable brightness than other display types such as OLED, making it well suited for bright viewing environments. The TVs are powered by the Hi-View AI Engine RGB, which intelligently manages thousands of dimming zones in real time to optimize picture quality. </a:t>
            </a:r>
          </a:p>
          <a:p>
            <a:endParaRPr lang="en-US" dirty="0"/>
          </a:p>
          <a:p>
            <a:endParaRPr lang="en-US" dirty="0"/>
          </a:p>
          <a:p>
            <a:endParaRPr lang="en-US" dirty="0"/>
          </a:p>
          <a:p>
            <a:endParaRPr lang="en-GB" dirty="0"/>
          </a:p>
        </p:txBody>
      </p:sp>
      <p:pic>
        <p:nvPicPr>
          <p:cNvPr id="6" name="Picture 5">
            <a:extLst>
              <a:ext uri="{FF2B5EF4-FFF2-40B4-BE49-F238E27FC236}">
                <a16:creationId xmlns:a16="http://schemas.microsoft.com/office/drawing/2014/main" id="{133A07AC-77FE-C745-7244-CAF1061FA9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013" y="3883763"/>
            <a:ext cx="3445543" cy="1944044"/>
          </a:xfrm>
          <a:prstGeom prst="rect">
            <a:avLst/>
          </a:prstGeom>
        </p:spPr>
      </p:pic>
      <p:pic>
        <p:nvPicPr>
          <p:cNvPr id="8" name="Picture 7">
            <a:extLst>
              <a:ext uri="{FF2B5EF4-FFF2-40B4-BE49-F238E27FC236}">
                <a16:creationId xmlns:a16="http://schemas.microsoft.com/office/drawing/2014/main" id="{28D763B6-9131-58E8-8C26-A4B3AAE51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2351" y="3883763"/>
            <a:ext cx="3358746" cy="1944044"/>
          </a:xfrm>
          <a:prstGeom prst="rect">
            <a:avLst/>
          </a:prstGeom>
        </p:spPr>
      </p:pic>
      <p:pic>
        <p:nvPicPr>
          <p:cNvPr id="10" name="Picture 9">
            <a:extLst>
              <a:ext uri="{FF2B5EF4-FFF2-40B4-BE49-F238E27FC236}">
                <a16:creationId xmlns:a16="http://schemas.microsoft.com/office/drawing/2014/main" id="{B40E29FA-BA1E-01E6-BD68-261284BD5C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9786" y="3883763"/>
            <a:ext cx="3335803" cy="1944044"/>
          </a:xfrm>
          <a:prstGeom prst="rect">
            <a:avLst/>
          </a:prstGeom>
        </p:spPr>
      </p:pic>
      <p:sp>
        <p:nvSpPr>
          <p:cNvPr id="4" name="txtboxInfographicSourceLine">
            <a:extLst>
              <a:ext uri="{FF2B5EF4-FFF2-40B4-BE49-F238E27FC236}">
                <a16:creationId xmlns:a16="http://schemas.microsoft.com/office/drawing/2014/main" id="{512774B9-DEE5-C059-F20C-FC81C1C7C366}"/>
              </a:ext>
            </a:extLst>
          </p:cNvPr>
          <p:cNvSpPr txBox="1"/>
          <p:nvPr/>
        </p:nvSpPr>
        <p:spPr>
          <a:xfrm>
            <a:off x="4326183" y="5827807"/>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Hisense</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7" name="txtboxInfographicSourceLine">
            <a:extLst>
              <a:ext uri="{FF2B5EF4-FFF2-40B4-BE49-F238E27FC236}">
                <a16:creationId xmlns:a16="http://schemas.microsoft.com/office/drawing/2014/main" id="{3EBEDFFD-4D2A-1085-304C-64B85EE0693D}"/>
              </a:ext>
            </a:extLst>
          </p:cNvPr>
          <p:cNvSpPr txBox="1"/>
          <p:nvPr/>
        </p:nvSpPr>
        <p:spPr>
          <a:xfrm>
            <a:off x="412580" y="5827806"/>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Hisense</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9" name="txtboxInfographicSourceLine">
            <a:extLst>
              <a:ext uri="{FF2B5EF4-FFF2-40B4-BE49-F238E27FC236}">
                <a16:creationId xmlns:a16="http://schemas.microsoft.com/office/drawing/2014/main" id="{E133A95D-2CDE-FDA9-A619-BA7B0C5CBC5B}"/>
              </a:ext>
            </a:extLst>
          </p:cNvPr>
          <p:cNvSpPr txBox="1"/>
          <p:nvPr/>
        </p:nvSpPr>
        <p:spPr>
          <a:xfrm>
            <a:off x="8231901" y="5827806"/>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Hisense</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213726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93455-DD9D-6BB1-F961-6FB1E68DB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91828-D01B-2B2C-B8C3-0D299985A18A}"/>
              </a:ext>
            </a:extLst>
          </p:cNvPr>
          <p:cNvSpPr>
            <a:spLocks noGrp="1"/>
          </p:cNvSpPr>
          <p:nvPr>
            <p:ph type="title"/>
          </p:nvPr>
        </p:nvSpPr>
        <p:spPr/>
        <p:txBody>
          <a:bodyPr/>
          <a:lstStyle/>
          <a:p>
            <a:r>
              <a:rPr lang="en-GB"/>
              <a:t>Hisense</a:t>
            </a:r>
          </a:p>
        </p:txBody>
      </p:sp>
      <p:pic>
        <p:nvPicPr>
          <p:cNvPr id="8" name="Content Placeholder 7" descr="A display of images on a wall&#10;&#10;AI-generated content may be incorrect.">
            <a:extLst>
              <a:ext uri="{FF2B5EF4-FFF2-40B4-BE49-F238E27FC236}">
                <a16:creationId xmlns:a16="http://schemas.microsoft.com/office/drawing/2014/main" id="{57F5BFF9-0FAD-FD82-21BE-25DF8BD583B4}"/>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526566" y="2172266"/>
            <a:ext cx="4978308" cy="3733353"/>
          </a:xfrm>
        </p:spPr>
      </p:pic>
      <p:pic>
        <p:nvPicPr>
          <p:cNvPr id="19" name="Content Placeholder 18" descr="A display of a television&#10;&#10;AI-generated content may be incorrect.">
            <a:extLst>
              <a:ext uri="{FF2B5EF4-FFF2-40B4-BE49-F238E27FC236}">
                <a16:creationId xmlns:a16="http://schemas.microsoft.com/office/drawing/2014/main" id="{7691E574-0A87-91DD-F078-F0FE806CB045}"/>
              </a:ext>
            </a:extLst>
          </p:cNvPr>
          <p:cNvPicPr>
            <a:picLocks noGrp="1" noChangeAspect="1"/>
          </p:cNvPicPr>
          <p:nvPr>
            <p:ph sz="quarter" idx="11"/>
          </p:nvPr>
        </p:nvPicPr>
        <p:blipFill>
          <a:blip r:embed="rId3" cstate="screen">
            <a:extLst>
              <a:ext uri="{BEBA8EAE-BF5A-486C-A8C5-ECC9F3942E4B}">
                <a14:imgProps xmlns:a14="http://schemas.microsoft.com/office/drawing/2010/main">
                  <a14:imgLayer r:embed="rId4">
                    <a14:imgEffect>
                      <a14:brightnessContrast bright="27000"/>
                    </a14:imgEffect>
                  </a14:imgLayer>
                </a14:imgProps>
              </a:ext>
              <a:ext uri="{28A0092B-C50C-407E-A947-70E740481C1C}">
                <a14:useLocalDpi xmlns:a14="http://schemas.microsoft.com/office/drawing/2010/main"/>
              </a:ext>
            </a:extLst>
          </a:blip>
          <a:srcRect/>
          <a:stretch>
            <a:fillRect/>
          </a:stretch>
        </p:blipFill>
        <p:spPr>
          <a:xfrm rot="5400000">
            <a:off x="6901078" y="1657563"/>
            <a:ext cx="3736997" cy="4757427"/>
          </a:xfrm>
        </p:spPr>
      </p:pic>
      <p:sp>
        <p:nvSpPr>
          <p:cNvPr id="22" name="Content Placeholder 2">
            <a:extLst>
              <a:ext uri="{FF2B5EF4-FFF2-40B4-BE49-F238E27FC236}">
                <a16:creationId xmlns:a16="http://schemas.microsoft.com/office/drawing/2014/main" id="{17C775B9-91D7-265C-5B1E-EF9E81F023FF}"/>
              </a:ext>
            </a:extLst>
          </p:cNvPr>
          <p:cNvSpPr txBox="1">
            <a:spLocks/>
          </p:cNvSpPr>
          <p:nvPr/>
        </p:nvSpPr>
        <p:spPr>
          <a:xfrm>
            <a:off x="348314" y="1199768"/>
            <a:ext cx="11480800" cy="684214"/>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Hisense followed a common theme at CES 2026, with TV brands showcasing the breadth of AI capabilities, including being a lifestyle assistant and improving picture and audio quality. Hisense’s “AI companion” shows a notably improvement from previous years by integrating more capabilities and blending better into the user experience.</a:t>
            </a:r>
            <a:endParaRPr lang="en-GB" dirty="0"/>
          </a:p>
        </p:txBody>
      </p:sp>
      <p:sp>
        <p:nvSpPr>
          <p:cNvPr id="23" name="Content Placeholder 3">
            <a:extLst>
              <a:ext uri="{FF2B5EF4-FFF2-40B4-BE49-F238E27FC236}">
                <a16:creationId xmlns:a16="http://schemas.microsoft.com/office/drawing/2014/main" id="{C8F86041-AF9B-BCAD-6A84-F72BA2C07A89}"/>
              </a:ext>
            </a:extLst>
          </p:cNvPr>
          <p:cNvSpPr txBox="1">
            <a:spLocks/>
          </p:cNvSpPr>
          <p:nvPr/>
        </p:nvSpPr>
        <p:spPr>
          <a:xfrm>
            <a:off x="526566" y="1883982"/>
            <a:ext cx="1180379" cy="277375"/>
          </a:xfrm>
          <a:prstGeom prst="rect">
            <a:avLst/>
          </a:prstGeom>
        </p:spPr>
        <p:txBody>
          <a:bodyPr vert="horz" wrap="none" lIns="36000" tIns="36000" rIns="36000" bIns="36000" rtlCol="0" anchor="t" anchorCtr="0">
            <a:sp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Hisense AI TV</a:t>
            </a:r>
          </a:p>
        </p:txBody>
      </p:sp>
      <p:sp>
        <p:nvSpPr>
          <p:cNvPr id="24" name="Content Placeholder 3">
            <a:extLst>
              <a:ext uri="{FF2B5EF4-FFF2-40B4-BE49-F238E27FC236}">
                <a16:creationId xmlns:a16="http://schemas.microsoft.com/office/drawing/2014/main" id="{A0F277F0-789C-1FE4-57E8-D97634305081}"/>
              </a:ext>
            </a:extLst>
          </p:cNvPr>
          <p:cNvSpPr txBox="1">
            <a:spLocks/>
          </p:cNvSpPr>
          <p:nvPr/>
        </p:nvSpPr>
        <p:spPr>
          <a:xfrm>
            <a:off x="6400086" y="1890403"/>
            <a:ext cx="1180379" cy="277375"/>
          </a:xfrm>
          <a:prstGeom prst="rect">
            <a:avLst/>
          </a:prstGeom>
        </p:spPr>
        <p:txBody>
          <a:bodyPr vert="horz" wrap="none" lIns="36000" tIns="36000" rIns="36000" bIns="36000" rtlCol="0" anchor="t" anchorCtr="0">
            <a:sp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Hisense AI TV</a:t>
            </a:r>
          </a:p>
        </p:txBody>
      </p:sp>
      <p:sp>
        <p:nvSpPr>
          <p:cNvPr id="3" name="txtboxInfographicSourceLine">
            <a:extLst>
              <a:ext uri="{FF2B5EF4-FFF2-40B4-BE49-F238E27FC236}">
                <a16:creationId xmlns:a16="http://schemas.microsoft.com/office/drawing/2014/main" id="{F4B76B9B-70BF-CFEE-80C7-FE43EEC53866}"/>
              </a:ext>
            </a:extLst>
          </p:cNvPr>
          <p:cNvSpPr txBox="1"/>
          <p:nvPr/>
        </p:nvSpPr>
        <p:spPr>
          <a:xfrm>
            <a:off x="516626" y="5904775"/>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4" name="txtboxInfographicSourceLine">
            <a:extLst>
              <a:ext uri="{FF2B5EF4-FFF2-40B4-BE49-F238E27FC236}">
                <a16:creationId xmlns:a16="http://schemas.microsoft.com/office/drawing/2014/main" id="{CDEB0A22-8C15-26B3-C210-A3B7FA352F80}"/>
              </a:ext>
            </a:extLst>
          </p:cNvPr>
          <p:cNvSpPr txBox="1"/>
          <p:nvPr/>
        </p:nvSpPr>
        <p:spPr>
          <a:xfrm>
            <a:off x="6390864" y="5904775"/>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5" name="txtboxCopyrightLine">
            <a:extLst>
              <a:ext uri="{FF2B5EF4-FFF2-40B4-BE49-F238E27FC236}">
                <a16:creationId xmlns:a16="http://schemas.microsoft.com/office/drawing/2014/main" id="{99DD43A9-9EEB-89E6-56CC-23ECBD369B2D}"/>
              </a:ext>
            </a:extLst>
          </p:cNvPr>
          <p:cNvSpPr txBox="1"/>
          <p:nvPr/>
        </p:nvSpPr>
        <p:spPr>
          <a:xfrm>
            <a:off x="4795778" y="5904775"/>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
        <p:nvSpPr>
          <p:cNvPr id="6" name="txtboxCopyrightLine">
            <a:extLst>
              <a:ext uri="{FF2B5EF4-FFF2-40B4-BE49-F238E27FC236}">
                <a16:creationId xmlns:a16="http://schemas.microsoft.com/office/drawing/2014/main" id="{A2E72011-1B01-1C8E-1F1D-4BC30F6A409E}"/>
              </a:ext>
            </a:extLst>
          </p:cNvPr>
          <p:cNvSpPr txBox="1"/>
          <p:nvPr/>
        </p:nvSpPr>
        <p:spPr>
          <a:xfrm>
            <a:off x="10439194" y="5904775"/>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75059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9258D-9270-438E-D662-A9992A7E055D}"/>
            </a:ext>
          </a:extLst>
        </p:cNvPr>
        <p:cNvGrpSpPr/>
        <p:nvPr/>
      </p:nvGrpSpPr>
      <p:grpSpPr>
        <a:xfrm>
          <a:off x="0" y="0"/>
          <a:ext cx="0" cy="0"/>
          <a:chOff x="0" y="0"/>
          <a:chExt cx="0" cy="0"/>
        </a:xfrm>
      </p:grpSpPr>
      <p:graphicFrame>
        <p:nvGraphicFramePr>
          <p:cNvPr id="11" name="Content Placeholder 12">
            <a:extLst>
              <a:ext uri="{FF2B5EF4-FFF2-40B4-BE49-F238E27FC236}">
                <a16:creationId xmlns:a16="http://schemas.microsoft.com/office/drawing/2014/main" id="{0D38D789-3F62-0DDD-3F8D-E8D83C0951B8}"/>
              </a:ext>
            </a:extLst>
          </p:cNvPr>
          <p:cNvGraphicFramePr>
            <a:graphicFrameLocks noGrp="1"/>
          </p:cNvGraphicFramePr>
          <p:nvPr>
            <p:ph sz="quarter" idx="10"/>
            <p:extLst>
              <p:ext uri="{D42A27DB-BD31-4B8C-83A1-F6EECF244321}">
                <p14:modId xmlns:p14="http://schemas.microsoft.com/office/powerpoint/2010/main" val="3891661684"/>
              </p:ext>
            </p:extLst>
          </p:nvPr>
        </p:nvGraphicFramePr>
        <p:xfrm>
          <a:off x="347663" y="1419225"/>
          <a:ext cx="5656262"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414A12E4-C9E6-0094-B8B7-241A34A884A1}"/>
              </a:ext>
            </a:extLst>
          </p:cNvPr>
          <p:cNvSpPr>
            <a:spLocks noGrp="1"/>
          </p:cNvSpPr>
          <p:nvPr>
            <p:ph type="title"/>
          </p:nvPr>
        </p:nvSpPr>
        <p:spPr/>
        <p:txBody>
          <a:bodyPr/>
          <a:lstStyle/>
          <a:p>
            <a:r>
              <a:rPr lang="en-US" noProof="0" dirty="0"/>
              <a:t>Hisense: Product range structure</a:t>
            </a:r>
          </a:p>
        </p:txBody>
      </p:sp>
      <p:sp>
        <p:nvSpPr>
          <p:cNvPr id="5" name="Content Placeholder 4">
            <a:extLst>
              <a:ext uri="{FF2B5EF4-FFF2-40B4-BE49-F238E27FC236}">
                <a16:creationId xmlns:a16="http://schemas.microsoft.com/office/drawing/2014/main" id="{5EFDBB39-5D42-9902-EFC8-3F569C9693AD}"/>
              </a:ext>
            </a:extLst>
          </p:cNvPr>
          <p:cNvSpPr>
            <a:spLocks noGrp="1"/>
          </p:cNvSpPr>
          <p:nvPr>
            <p:ph sz="quarter" idx="11"/>
          </p:nvPr>
        </p:nvSpPr>
        <p:spPr>
          <a:xfrm>
            <a:off x="8530692" y="1285874"/>
            <a:ext cx="3298422" cy="4706036"/>
          </a:xfrm>
        </p:spPr>
        <p:txBody>
          <a:bodyPr/>
          <a:lstStyle/>
          <a:p>
            <a:r>
              <a:rPr lang="en-US" sz="1200" noProof="0" dirty="0"/>
              <a:t>At CES 2026 Hisense has adopted a more aggressive approach to cutting-edge TV technologies, including mini LED backlighting, color gamut improvement, and its unique laser display technology.</a:t>
            </a:r>
          </a:p>
          <a:p>
            <a:r>
              <a:rPr lang="en-US" sz="1200" noProof="0" dirty="0"/>
              <a:t>Hisense introduces its new RGB mini LED backlight system, RGB mini LED </a:t>
            </a:r>
            <a:r>
              <a:rPr lang="en-US" sz="1200" noProof="0" dirty="0" err="1"/>
              <a:t>vvo</a:t>
            </a:r>
            <a:r>
              <a:rPr lang="en-US" sz="1200" noProof="0" dirty="0"/>
              <a:t>, building on the traditional red, green, and blue backlight structure, RGB mini LED evo is the industry’s first to introduce a Sky Blue-Cyan fourth LED chip into the mini LED backlight system, completing one of the most commonly missing portions of the natural light spectrum.</a:t>
            </a:r>
          </a:p>
          <a:p>
            <a:r>
              <a:rPr lang="en-US" sz="1200" noProof="0" dirty="0"/>
              <a:t>With the advanced 134-bit color control and a color coverage exceeding 110% of BT.2020, RGB mini LED evo delivers professional-grade color accuracy with ΔE&lt;1.0 through enhanced system-level color calibration.</a:t>
            </a:r>
          </a:p>
          <a:p>
            <a:r>
              <a:rPr lang="en-US" sz="1200" noProof="0" dirty="0"/>
              <a:t>Hisense’s </a:t>
            </a:r>
            <a:r>
              <a:rPr lang="en-US" sz="1200" noProof="0" dirty="0" err="1"/>
              <a:t>TriChroma</a:t>
            </a:r>
            <a:r>
              <a:rPr lang="en-US" sz="1200" noProof="0" dirty="0"/>
              <a:t> laser technology means the new Laser TV model XR10 offers an immersive home theater solution for projections up to 300″.</a:t>
            </a:r>
          </a:p>
        </p:txBody>
      </p:sp>
      <p:sp>
        <p:nvSpPr>
          <p:cNvPr id="7" name="Rectangle: Rounded Corners 6">
            <a:extLst>
              <a:ext uri="{FF2B5EF4-FFF2-40B4-BE49-F238E27FC236}">
                <a16:creationId xmlns:a16="http://schemas.microsoft.com/office/drawing/2014/main" id="{3DCD4DE6-60D9-F731-7520-A7FE955BFA14}"/>
              </a:ext>
            </a:extLst>
          </p:cNvPr>
          <p:cNvSpPr/>
          <p:nvPr/>
        </p:nvSpPr>
        <p:spPr>
          <a:xfrm>
            <a:off x="3895726" y="1285874"/>
            <a:ext cx="2658823" cy="1281239"/>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l"/>
            <a:r>
              <a:rPr lang="en-US" sz="1100" noProof="0" dirty="0">
                <a:solidFill>
                  <a:schemeClr val="tx1"/>
                </a:solidFill>
              </a:rPr>
              <a:t>Sizes: LCD: 116″/110″/100″/85″ </a:t>
            </a:r>
          </a:p>
          <a:p>
            <a:r>
              <a:rPr lang="en-US" sz="1100" noProof="0" dirty="0">
                <a:solidFill>
                  <a:schemeClr val="tx1"/>
                </a:solidFill>
              </a:rPr>
              <a:t>       Laser: 300″/150″/100″/88″/80″</a:t>
            </a:r>
          </a:p>
          <a:p>
            <a:pPr algn="l"/>
            <a:r>
              <a:rPr lang="en-US" sz="1100" noProof="0" dirty="0">
                <a:solidFill>
                  <a:schemeClr val="tx1"/>
                </a:solidFill>
              </a:rPr>
              <a:t>RGB mini-LED Evo (4-core chips)</a:t>
            </a:r>
            <a:br>
              <a:rPr lang="en-US" sz="1100" noProof="0" dirty="0">
                <a:solidFill>
                  <a:schemeClr val="tx1"/>
                </a:solidFill>
              </a:rPr>
            </a:br>
            <a:r>
              <a:rPr lang="en-US" sz="1100" noProof="0" dirty="0">
                <a:solidFill>
                  <a:schemeClr val="tx1"/>
                </a:solidFill>
              </a:rPr>
              <a:t>Hi-View H7 PQ Engine</a:t>
            </a:r>
            <a:br>
              <a:rPr lang="en-US" sz="1100" noProof="0" dirty="0">
                <a:solidFill>
                  <a:schemeClr val="tx1"/>
                </a:solidFill>
              </a:rPr>
            </a:br>
            <a:r>
              <a:rPr lang="en-US" sz="1100" noProof="0" dirty="0">
                <a:solidFill>
                  <a:schemeClr val="tx1"/>
                </a:solidFill>
              </a:rPr>
              <a:t>8k nits, 5,500–10,752 zones</a:t>
            </a:r>
            <a:br>
              <a:rPr lang="en-US" sz="1100" noProof="0" dirty="0">
                <a:solidFill>
                  <a:schemeClr val="tx1"/>
                </a:solidFill>
              </a:rPr>
            </a:br>
            <a:r>
              <a:rPr lang="en-US" sz="1100" noProof="0" dirty="0">
                <a:solidFill>
                  <a:schemeClr val="tx1"/>
                </a:solidFill>
              </a:rPr>
              <a:t>BT. 2020 110%</a:t>
            </a:r>
            <a:br>
              <a:rPr lang="en-US" sz="1100" noProof="0" dirty="0">
                <a:solidFill>
                  <a:schemeClr val="tx1"/>
                </a:solidFill>
              </a:rPr>
            </a:br>
            <a:r>
              <a:rPr lang="en-US" sz="1100" noProof="0" dirty="0" err="1">
                <a:solidFill>
                  <a:schemeClr val="tx1"/>
                </a:solidFill>
              </a:rPr>
              <a:t>Devialet</a:t>
            </a:r>
            <a:r>
              <a:rPr lang="en-US" sz="1100" noProof="0" dirty="0">
                <a:solidFill>
                  <a:schemeClr val="tx1"/>
                </a:solidFill>
              </a:rPr>
              <a:t>/Harman Kardon Audio</a:t>
            </a:r>
          </a:p>
        </p:txBody>
      </p:sp>
      <p:sp>
        <p:nvSpPr>
          <p:cNvPr id="8" name="Rectangle: Rounded Corners 7">
            <a:extLst>
              <a:ext uri="{FF2B5EF4-FFF2-40B4-BE49-F238E27FC236}">
                <a16:creationId xmlns:a16="http://schemas.microsoft.com/office/drawing/2014/main" id="{7CC0254B-5E3C-FE71-5E83-82858548B224}"/>
              </a:ext>
            </a:extLst>
          </p:cNvPr>
          <p:cNvSpPr/>
          <p:nvPr/>
        </p:nvSpPr>
        <p:spPr>
          <a:xfrm>
            <a:off x="4607410" y="2614739"/>
            <a:ext cx="2552458" cy="1157287"/>
          </a:xfrm>
          <a:prstGeom prst="roundRect">
            <a:avLst/>
          </a:prstGeom>
          <a:solidFill>
            <a:schemeClr val="accent3">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sz="1100" noProof="0" dirty="0">
                <a:solidFill>
                  <a:schemeClr val="tx1"/>
                </a:solidFill>
              </a:rPr>
              <a:t>Sizes: 100″/85″/75″/65″/55″</a:t>
            </a:r>
          </a:p>
          <a:p>
            <a:pPr algn="l"/>
            <a:r>
              <a:rPr lang="en-US" sz="1100" noProof="0" dirty="0">
                <a:solidFill>
                  <a:schemeClr val="tx1"/>
                </a:solidFill>
              </a:rPr>
              <a:t>RGB mini LED</a:t>
            </a:r>
            <a:br>
              <a:rPr lang="en-US" sz="1100" noProof="0" dirty="0">
                <a:solidFill>
                  <a:schemeClr val="tx1"/>
                </a:solidFill>
              </a:rPr>
            </a:br>
            <a:r>
              <a:rPr lang="en-US" sz="1100" noProof="0" dirty="0" err="1">
                <a:solidFill>
                  <a:schemeClr val="tx1"/>
                </a:solidFill>
              </a:rPr>
              <a:t>Hivew</a:t>
            </a:r>
            <a:r>
              <a:rPr lang="en-US" sz="1100" noProof="0" dirty="0">
                <a:solidFill>
                  <a:schemeClr val="tx1"/>
                </a:solidFill>
              </a:rPr>
              <a:t> H7 PQ Engine</a:t>
            </a:r>
            <a:br>
              <a:rPr lang="en-US" sz="1100" noProof="0" dirty="0">
                <a:solidFill>
                  <a:schemeClr val="tx1"/>
                </a:solidFill>
              </a:rPr>
            </a:br>
            <a:r>
              <a:rPr lang="en-US" sz="1100" noProof="0" dirty="0">
                <a:solidFill>
                  <a:schemeClr val="tx1"/>
                </a:solidFill>
              </a:rPr>
              <a:t>3,500-8,000 nits, 2,600–7,000 zones</a:t>
            </a:r>
            <a:br>
              <a:rPr lang="en-US" sz="1100" noProof="0" dirty="0">
                <a:solidFill>
                  <a:schemeClr val="tx1"/>
                </a:solidFill>
              </a:rPr>
            </a:br>
            <a:r>
              <a:rPr lang="en-US" sz="1100" noProof="0" dirty="0">
                <a:solidFill>
                  <a:schemeClr val="tx1"/>
                </a:solidFill>
              </a:rPr>
              <a:t>BT. 2020 100%</a:t>
            </a:r>
            <a:br>
              <a:rPr lang="en-US" sz="1100" noProof="0" dirty="0">
                <a:solidFill>
                  <a:schemeClr val="tx1"/>
                </a:solidFill>
              </a:rPr>
            </a:br>
            <a:r>
              <a:rPr lang="en-US" sz="1100" noProof="0" dirty="0" err="1">
                <a:solidFill>
                  <a:schemeClr val="tx1"/>
                </a:solidFill>
              </a:rPr>
              <a:t>Devialet</a:t>
            </a:r>
            <a:r>
              <a:rPr lang="en-US" sz="1100" noProof="0" dirty="0">
                <a:solidFill>
                  <a:schemeClr val="tx1"/>
                </a:solidFill>
              </a:rPr>
              <a:t> Audio</a:t>
            </a:r>
          </a:p>
        </p:txBody>
      </p:sp>
      <p:sp>
        <p:nvSpPr>
          <p:cNvPr id="9" name="Rectangle: Rounded Corners 8">
            <a:extLst>
              <a:ext uri="{FF2B5EF4-FFF2-40B4-BE49-F238E27FC236}">
                <a16:creationId xmlns:a16="http://schemas.microsoft.com/office/drawing/2014/main" id="{81CB3FEF-FFC8-002C-8ED8-DD9C068F23D8}"/>
              </a:ext>
            </a:extLst>
          </p:cNvPr>
          <p:cNvSpPr/>
          <p:nvPr/>
        </p:nvSpPr>
        <p:spPr>
          <a:xfrm>
            <a:off x="5334242" y="3819651"/>
            <a:ext cx="2552458" cy="1042861"/>
          </a:xfrm>
          <a:prstGeom prst="roundRect">
            <a:avLst/>
          </a:prstGeom>
          <a:solidFill>
            <a:schemeClr val="accent4">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sz="1100" noProof="0" dirty="0">
                <a:solidFill>
                  <a:schemeClr val="tx1"/>
                </a:solidFill>
              </a:rPr>
              <a:t>Sizes: 100″/98″/85″/75″/65″/55″</a:t>
            </a:r>
          </a:p>
          <a:p>
            <a:pPr algn="l"/>
            <a:r>
              <a:rPr lang="en-US" sz="1100" noProof="0" dirty="0">
                <a:solidFill>
                  <a:schemeClr val="tx1"/>
                </a:solidFill>
              </a:rPr>
              <a:t>QLED</a:t>
            </a:r>
          </a:p>
          <a:p>
            <a:pPr algn="l"/>
            <a:r>
              <a:rPr lang="en-US" sz="1100" noProof="0" dirty="0">
                <a:solidFill>
                  <a:schemeClr val="tx1"/>
                </a:solidFill>
              </a:rPr>
              <a:t>Hi-View H6 PQ Engine</a:t>
            </a:r>
            <a:br>
              <a:rPr lang="en-US" sz="1100" noProof="0" dirty="0">
                <a:solidFill>
                  <a:schemeClr val="tx1"/>
                </a:solidFill>
              </a:rPr>
            </a:br>
            <a:r>
              <a:rPr lang="en-US" sz="1100" noProof="0" dirty="0">
                <a:solidFill>
                  <a:schemeClr val="tx1"/>
                </a:solidFill>
              </a:rPr>
              <a:t>1,500–3,000 nits</a:t>
            </a:r>
            <a:br>
              <a:rPr lang="en-US" sz="1100" noProof="0" dirty="0">
                <a:solidFill>
                  <a:schemeClr val="tx1"/>
                </a:solidFill>
              </a:rPr>
            </a:br>
            <a:r>
              <a:rPr lang="en-US" sz="1100" noProof="0" dirty="0">
                <a:solidFill>
                  <a:schemeClr val="tx1"/>
                </a:solidFill>
              </a:rPr>
              <a:t>HFR</a:t>
            </a:r>
          </a:p>
        </p:txBody>
      </p:sp>
      <p:sp>
        <p:nvSpPr>
          <p:cNvPr id="10" name="Rectangle: Rounded Corners 9">
            <a:extLst>
              <a:ext uri="{FF2B5EF4-FFF2-40B4-BE49-F238E27FC236}">
                <a16:creationId xmlns:a16="http://schemas.microsoft.com/office/drawing/2014/main" id="{3BE54868-C4B9-C986-B416-15043431C4E4}"/>
              </a:ext>
            </a:extLst>
          </p:cNvPr>
          <p:cNvSpPr/>
          <p:nvPr/>
        </p:nvSpPr>
        <p:spPr>
          <a:xfrm>
            <a:off x="5937250" y="4957890"/>
            <a:ext cx="2454275" cy="842836"/>
          </a:xfrm>
          <a:prstGeom prst="roundRect">
            <a:avLst/>
          </a:prstGeom>
          <a:solidFill>
            <a:schemeClr val="accent5">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sz="1100" noProof="0" dirty="0">
                <a:solidFill>
                  <a:schemeClr val="tx1"/>
                </a:solidFill>
              </a:rPr>
              <a:t>Sizes: 75″/65″/58″/55″/50″/43″/32″</a:t>
            </a:r>
          </a:p>
          <a:p>
            <a:pPr algn="l"/>
            <a:r>
              <a:rPr lang="en-US" sz="1100" noProof="0" dirty="0">
                <a:solidFill>
                  <a:schemeClr val="tx1"/>
                </a:solidFill>
              </a:rPr>
              <a:t>LED</a:t>
            </a:r>
          </a:p>
          <a:p>
            <a:pPr algn="l"/>
            <a:r>
              <a:rPr lang="en-US" sz="1100" noProof="0" dirty="0">
                <a:solidFill>
                  <a:schemeClr val="tx1"/>
                </a:solidFill>
              </a:rPr>
              <a:t>~1,000 nits</a:t>
            </a:r>
            <a:br>
              <a:rPr lang="en-US" sz="1100" noProof="0" dirty="0">
                <a:solidFill>
                  <a:schemeClr val="tx1"/>
                </a:solidFill>
              </a:rPr>
            </a:br>
            <a:r>
              <a:rPr lang="en-US" sz="1100" noProof="0" dirty="0">
                <a:solidFill>
                  <a:schemeClr val="tx1"/>
                </a:solidFill>
              </a:rPr>
              <a:t>HFR</a:t>
            </a:r>
          </a:p>
        </p:txBody>
      </p:sp>
      <p:sp>
        <p:nvSpPr>
          <p:cNvPr id="3" name="txtboxInfographicSourceLine">
            <a:extLst>
              <a:ext uri="{FF2B5EF4-FFF2-40B4-BE49-F238E27FC236}">
                <a16:creationId xmlns:a16="http://schemas.microsoft.com/office/drawing/2014/main" id="{6D9303CB-A354-DE7C-B7A0-C70C05FC0A73}"/>
              </a:ext>
            </a:extLst>
          </p:cNvPr>
          <p:cNvSpPr txBox="1"/>
          <p:nvPr/>
        </p:nvSpPr>
        <p:spPr>
          <a:xfrm>
            <a:off x="6003925" y="5842973"/>
            <a:ext cx="736346"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Omdia</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4" name="txtboxCopyrightLine">
            <a:extLst>
              <a:ext uri="{FF2B5EF4-FFF2-40B4-BE49-F238E27FC236}">
                <a16:creationId xmlns:a16="http://schemas.microsoft.com/office/drawing/2014/main" id="{0209D1D5-7CB8-D872-BD02-DBA0900F8E94}"/>
              </a:ext>
            </a:extLst>
          </p:cNvPr>
          <p:cNvSpPr txBox="1"/>
          <p:nvPr/>
        </p:nvSpPr>
        <p:spPr>
          <a:xfrm>
            <a:off x="7821596" y="5857508"/>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3505402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AB8B2-165F-76FB-60BF-F4EE911A4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1FC7EC-6DB6-0775-5AD3-4615335CEE39}"/>
              </a:ext>
            </a:extLst>
          </p:cNvPr>
          <p:cNvSpPr>
            <a:spLocks noGrp="1"/>
          </p:cNvSpPr>
          <p:nvPr>
            <p:ph type="title"/>
          </p:nvPr>
        </p:nvSpPr>
        <p:spPr/>
        <p:txBody>
          <a:bodyPr/>
          <a:lstStyle/>
          <a:p>
            <a:r>
              <a:rPr lang="en-GB" dirty="0"/>
              <a:t>TCL: Worldwide Olympic Partner, and </a:t>
            </a:r>
            <a:r>
              <a:rPr lang="en-US" dirty="0"/>
              <a:t>the latest SQD-Mini LED</a:t>
            </a:r>
            <a:endParaRPr lang="en-GB" dirty="0"/>
          </a:p>
        </p:txBody>
      </p:sp>
      <p:sp>
        <p:nvSpPr>
          <p:cNvPr id="3" name="Content Placeholder 2">
            <a:extLst>
              <a:ext uri="{FF2B5EF4-FFF2-40B4-BE49-F238E27FC236}">
                <a16:creationId xmlns:a16="http://schemas.microsoft.com/office/drawing/2014/main" id="{331F51ED-1D87-18A7-8AB7-318E53523395}"/>
              </a:ext>
            </a:extLst>
          </p:cNvPr>
          <p:cNvSpPr>
            <a:spLocks noGrp="1"/>
          </p:cNvSpPr>
          <p:nvPr>
            <p:ph sz="quarter" idx="10"/>
          </p:nvPr>
        </p:nvSpPr>
        <p:spPr>
          <a:xfrm>
            <a:off x="348314" y="1246786"/>
            <a:ext cx="11480800" cy="4745124"/>
          </a:xfrm>
        </p:spPr>
        <p:txBody>
          <a:bodyPr/>
          <a:lstStyle/>
          <a:p>
            <a:r>
              <a:rPr lang="en-US" dirty="0"/>
              <a:t>TCL operated the largest booth at the Las Vegas Convention Center, using the event to highlight its role as the world’s No. 1 mini LED TV brand. It unveiled several major television announcements.</a:t>
            </a:r>
          </a:p>
          <a:p>
            <a:r>
              <a:rPr lang="en-US" dirty="0"/>
              <a:t>TCL’s headlining product was the X11L Flagship TV, featuring next-generation SQD-Mini LED technology. This tech uses a single-chip pure white light source for higher brightness, more dimming zones, and superior color accuracy. Unveiled as a major upgrade over conventional mini LED, it combines Super QLED and an Ultra Color Filter Panel to offer peak performance in both highlights and shadows. TCL’s SQD-Mini LED (Super Quantum Dot mini LED) technology is a proprietary display innovation that fundamentally changes how backlighting works in an LCD TV, resulting in superior brightness, color accuracy, and a thinner design. Unlike conventional RGB mini LEDs that mix colored light to simulate white, SQD-Mini LED uses a single-chip pure white light source with an advanced quantum dot conversion layer. This simplified structure reduces optical interference and eliminates a decade-long industry challenge called “color crosstalk” or color bleeding, ensuring colors stay clean and accurate, even at high brightness levels.</a:t>
            </a:r>
          </a:p>
          <a:p>
            <a:r>
              <a:rPr lang="en-US" dirty="0"/>
              <a:t>TCL showcased its sports partnerships with major sports events, including Super Bowl LX and the Milan/Cortina Winter Olympic Games, positioning itself as a key provider for high-stakes viewing. </a:t>
            </a:r>
            <a:endParaRPr lang="en-GB" dirty="0"/>
          </a:p>
        </p:txBody>
      </p:sp>
      <p:pic>
        <p:nvPicPr>
          <p:cNvPr id="5" name="Picture 4">
            <a:extLst>
              <a:ext uri="{FF2B5EF4-FFF2-40B4-BE49-F238E27FC236}">
                <a16:creationId xmlns:a16="http://schemas.microsoft.com/office/drawing/2014/main" id="{46E54638-74A2-B9E8-4BBE-13A7AEFA50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3777" y="4005283"/>
            <a:ext cx="3473957" cy="1912302"/>
          </a:xfrm>
          <a:prstGeom prst="rect">
            <a:avLst/>
          </a:prstGeom>
        </p:spPr>
      </p:pic>
      <p:pic>
        <p:nvPicPr>
          <p:cNvPr id="7" name="Picture 6">
            <a:extLst>
              <a:ext uri="{FF2B5EF4-FFF2-40B4-BE49-F238E27FC236}">
                <a16:creationId xmlns:a16="http://schemas.microsoft.com/office/drawing/2014/main" id="{8261B103-DDF5-E4B8-815A-42F1282B96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433" y="4005283"/>
            <a:ext cx="3244991" cy="1912302"/>
          </a:xfrm>
          <a:prstGeom prst="rect">
            <a:avLst/>
          </a:prstGeom>
        </p:spPr>
      </p:pic>
      <p:pic>
        <p:nvPicPr>
          <p:cNvPr id="11" name="Picture 10">
            <a:extLst>
              <a:ext uri="{FF2B5EF4-FFF2-40B4-BE49-F238E27FC236}">
                <a16:creationId xmlns:a16="http://schemas.microsoft.com/office/drawing/2014/main" id="{91A119A0-6B17-087D-6425-D4251B43B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6069" y="4005283"/>
            <a:ext cx="4140498" cy="1452764"/>
          </a:xfrm>
          <a:prstGeom prst="rect">
            <a:avLst/>
          </a:prstGeom>
        </p:spPr>
      </p:pic>
      <p:sp>
        <p:nvSpPr>
          <p:cNvPr id="4" name="txtboxInfographicSourceLine">
            <a:extLst>
              <a:ext uri="{FF2B5EF4-FFF2-40B4-BE49-F238E27FC236}">
                <a16:creationId xmlns:a16="http://schemas.microsoft.com/office/drawing/2014/main" id="{5A692F7E-8E3C-7067-FF20-45D7686A7CD5}"/>
              </a:ext>
            </a:extLst>
          </p:cNvPr>
          <p:cNvSpPr txBox="1"/>
          <p:nvPr/>
        </p:nvSpPr>
        <p:spPr>
          <a:xfrm>
            <a:off x="4079695" y="5907320"/>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TCL</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6" name="txtboxInfographicSourceLine">
            <a:extLst>
              <a:ext uri="{FF2B5EF4-FFF2-40B4-BE49-F238E27FC236}">
                <a16:creationId xmlns:a16="http://schemas.microsoft.com/office/drawing/2014/main" id="{D8D10986-9EF7-6082-3DEA-0771BC083059}"/>
              </a:ext>
            </a:extLst>
          </p:cNvPr>
          <p:cNvSpPr txBox="1"/>
          <p:nvPr/>
        </p:nvSpPr>
        <p:spPr>
          <a:xfrm>
            <a:off x="362886" y="5907319"/>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TCL</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8" name="txtboxInfographicSourceLine">
            <a:extLst>
              <a:ext uri="{FF2B5EF4-FFF2-40B4-BE49-F238E27FC236}">
                <a16:creationId xmlns:a16="http://schemas.microsoft.com/office/drawing/2014/main" id="{0BEF4A7F-EF17-72EA-FE75-19681F3DEE68}"/>
              </a:ext>
            </a:extLst>
          </p:cNvPr>
          <p:cNvSpPr txBox="1"/>
          <p:nvPr/>
        </p:nvSpPr>
        <p:spPr>
          <a:xfrm>
            <a:off x="7581816" y="5458047"/>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TCL</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060968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9991E-968E-7111-BEF0-AC344FF77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B95D9-DC04-6998-7217-F9831074D831}"/>
              </a:ext>
            </a:extLst>
          </p:cNvPr>
          <p:cNvSpPr>
            <a:spLocks noGrp="1"/>
          </p:cNvSpPr>
          <p:nvPr>
            <p:ph type="title"/>
          </p:nvPr>
        </p:nvSpPr>
        <p:spPr/>
        <p:txBody>
          <a:bodyPr/>
          <a:lstStyle/>
          <a:p>
            <a:r>
              <a:rPr lang="en-GB" sz="6000"/>
              <a:t>Show overview</a:t>
            </a:r>
            <a:endParaRPr lang="en-US"/>
          </a:p>
        </p:txBody>
      </p:sp>
    </p:spTree>
    <p:extLst>
      <p:ext uri="{BB962C8B-B14F-4D97-AF65-F5344CB8AC3E}">
        <p14:creationId xmlns:p14="http://schemas.microsoft.com/office/powerpoint/2010/main" val="544598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4CD6D-82EB-945F-EECE-0B307B75F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AF74F2-AD58-0D23-4728-1356A4531DE8}"/>
              </a:ext>
            </a:extLst>
          </p:cNvPr>
          <p:cNvSpPr>
            <a:spLocks noGrp="1"/>
          </p:cNvSpPr>
          <p:nvPr>
            <p:ph type="title"/>
          </p:nvPr>
        </p:nvSpPr>
        <p:spPr/>
        <p:txBody>
          <a:bodyPr/>
          <a:lstStyle/>
          <a:p>
            <a:r>
              <a:rPr lang="en-US" noProof="0" dirty="0"/>
              <a:t>TCL</a:t>
            </a:r>
          </a:p>
        </p:txBody>
      </p:sp>
      <p:pic>
        <p:nvPicPr>
          <p:cNvPr id="5" name="Content Placeholder 4" descr="A white board with text and images&#10;&#10;AI-generated content may be incorrect.">
            <a:extLst>
              <a:ext uri="{FF2B5EF4-FFF2-40B4-BE49-F238E27FC236}">
                <a16:creationId xmlns:a16="http://schemas.microsoft.com/office/drawing/2014/main" id="{B73497D6-02AE-75D4-10E5-321D64D6BE23}"/>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rot="5400000">
            <a:off x="3812002" y="1831700"/>
            <a:ext cx="4572000" cy="3429000"/>
          </a:xfrm>
        </p:spPr>
      </p:pic>
      <p:pic>
        <p:nvPicPr>
          <p:cNvPr id="7" name="Picture 6" descr="A screen shot of a computer&#10;&#10;AI-generated content may be incorrect.">
            <a:extLst>
              <a:ext uri="{FF2B5EF4-FFF2-40B4-BE49-F238E27FC236}">
                <a16:creationId xmlns:a16="http://schemas.microsoft.com/office/drawing/2014/main" id="{88FC4C45-9361-A33C-E8C8-FB353C6630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570197" y="1831700"/>
            <a:ext cx="4572001" cy="3429001"/>
          </a:xfrm>
          <a:prstGeom prst="rect">
            <a:avLst/>
          </a:prstGeom>
        </p:spPr>
      </p:pic>
      <p:sp>
        <p:nvSpPr>
          <p:cNvPr id="8" name="Content Placeholder 4">
            <a:extLst>
              <a:ext uri="{FF2B5EF4-FFF2-40B4-BE49-F238E27FC236}">
                <a16:creationId xmlns:a16="http://schemas.microsoft.com/office/drawing/2014/main" id="{2E552178-6AA4-77B1-E7BE-6F0D5F7649FB}"/>
              </a:ext>
            </a:extLst>
          </p:cNvPr>
          <p:cNvSpPr txBox="1">
            <a:spLocks/>
          </p:cNvSpPr>
          <p:nvPr/>
        </p:nvSpPr>
        <p:spPr>
          <a:xfrm>
            <a:off x="279133" y="1419225"/>
            <a:ext cx="3512756" cy="4706036"/>
          </a:xfrm>
          <a:prstGeom prst="rect">
            <a:avLst/>
          </a:prstGeom>
        </p:spPr>
        <p:txBody>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t>Most brands have positioned OLED or RGB mini LED as the flagship technology, but TCL has taken a different route, opting for SQD-Mini LED for its most premium tier.</a:t>
            </a:r>
          </a:p>
          <a:p>
            <a:r>
              <a:rPr lang="en-US" noProof="0" dirty="0"/>
              <a:t>SQD (Super Quantum Dot) technology uses blue light LED chips but with an improved color filter and improved QD film.</a:t>
            </a:r>
          </a:p>
          <a:p>
            <a:r>
              <a:rPr lang="en-US" noProof="0" dirty="0"/>
              <a:t>This creates clear differentiation from other brands, with Hisense focused on RGB mini LED displays, LG Electronics on OLED, and Samsung balancing both.</a:t>
            </a:r>
          </a:p>
        </p:txBody>
      </p:sp>
      <p:sp>
        <p:nvSpPr>
          <p:cNvPr id="11" name="Content Placeholder 3">
            <a:extLst>
              <a:ext uri="{FF2B5EF4-FFF2-40B4-BE49-F238E27FC236}">
                <a16:creationId xmlns:a16="http://schemas.microsoft.com/office/drawing/2014/main" id="{CA79BA25-4847-5A1B-45F6-9EEC29E4B87B}"/>
              </a:ext>
            </a:extLst>
          </p:cNvPr>
          <p:cNvSpPr txBox="1">
            <a:spLocks/>
          </p:cNvSpPr>
          <p:nvPr/>
        </p:nvSpPr>
        <p:spPr>
          <a:xfrm>
            <a:off x="4383502" y="945191"/>
            <a:ext cx="2961515"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noProof="0" dirty="0"/>
              <a:t>TCL SQD-Mini LED explanation</a:t>
            </a:r>
          </a:p>
        </p:txBody>
      </p:sp>
      <p:sp>
        <p:nvSpPr>
          <p:cNvPr id="12" name="Content Placeholder 3">
            <a:extLst>
              <a:ext uri="{FF2B5EF4-FFF2-40B4-BE49-F238E27FC236}">
                <a16:creationId xmlns:a16="http://schemas.microsoft.com/office/drawing/2014/main" id="{49BC7513-0165-4C49-94AA-33129AF71944}"/>
              </a:ext>
            </a:extLst>
          </p:cNvPr>
          <p:cNvSpPr txBox="1">
            <a:spLocks/>
          </p:cNvSpPr>
          <p:nvPr/>
        </p:nvSpPr>
        <p:spPr>
          <a:xfrm>
            <a:off x="8141697" y="909843"/>
            <a:ext cx="2961515"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noProof="0" dirty="0"/>
              <a:t>TCL SQD-Mini LED TV</a:t>
            </a:r>
          </a:p>
        </p:txBody>
      </p:sp>
      <p:sp>
        <p:nvSpPr>
          <p:cNvPr id="3" name="txtboxInfographicSourceLine">
            <a:extLst>
              <a:ext uri="{FF2B5EF4-FFF2-40B4-BE49-F238E27FC236}">
                <a16:creationId xmlns:a16="http://schemas.microsoft.com/office/drawing/2014/main" id="{02BFCC90-2B65-C2A7-2DEE-5E482FAFFAF6}"/>
              </a:ext>
            </a:extLst>
          </p:cNvPr>
          <p:cNvSpPr txBox="1"/>
          <p:nvPr/>
        </p:nvSpPr>
        <p:spPr>
          <a:xfrm>
            <a:off x="4383502" y="5850250"/>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4" name="txtboxInfographicSourceLine">
            <a:extLst>
              <a:ext uri="{FF2B5EF4-FFF2-40B4-BE49-F238E27FC236}">
                <a16:creationId xmlns:a16="http://schemas.microsoft.com/office/drawing/2014/main" id="{46661799-DB75-E508-DAFD-956111A787EB}"/>
              </a:ext>
            </a:extLst>
          </p:cNvPr>
          <p:cNvSpPr txBox="1"/>
          <p:nvPr/>
        </p:nvSpPr>
        <p:spPr>
          <a:xfrm>
            <a:off x="8141697" y="5834030"/>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6" name="txtboxCopyrightLine">
            <a:extLst>
              <a:ext uri="{FF2B5EF4-FFF2-40B4-BE49-F238E27FC236}">
                <a16:creationId xmlns:a16="http://schemas.microsoft.com/office/drawing/2014/main" id="{E37BE6A0-44F6-97B0-10F6-82B9A35BBA5C}"/>
              </a:ext>
            </a:extLst>
          </p:cNvPr>
          <p:cNvSpPr txBox="1"/>
          <p:nvPr/>
        </p:nvSpPr>
        <p:spPr>
          <a:xfrm>
            <a:off x="7103406" y="5834029"/>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
        <p:nvSpPr>
          <p:cNvPr id="13" name="txtboxCopyrightLine">
            <a:extLst>
              <a:ext uri="{FF2B5EF4-FFF2-40B4-BE49-F238E27FC236}">
                <a16:creationId xmlns:a16="http://schemas.microsoft.com/office/drawing/2014/main" id="{4B20349F-7378-5894-C92D-1E4D634D0F39}"/>
              </a:ext>
            </a:extLst>
          </p:cNvPr>
          <p:cNvSpPr txBox="1"/>
          <p:nvPr/>
        </p:nvSpPr>
        <p:spPr>
          <a:xfrm>
            <a:off x="10861602" y="5842945"/>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3409415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55698-EA21-8EE6-6179-A78EF95F9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9BE30-EE98-83EE-7E32-9E2F60E2F823}"/>
              </a:ext>
            </a:extLst>
          </p:cNvPr>
          <p:cNvSpPr>
            <a:spLocks noGrp="1"/>
          </p:cNvSpPr>
          <p:nvPr>
            <p:ph type="title"/>
          </p:nvPr>
        </p:nvSpPr>
        <p:spPr/>
        <p:txBody>
          <a:bodyPr/>
          <a:lstStyle/>
          <a:p>
            <a:r>
              <a:rPr lang="en-US" noProof="0" dirty="0"/>
              <a:t>TCL: Product range structure</a:t>
            </a:r>
          </a:p>
        </p:txBody>
      </p:sp>
      <p:sp>
        <p:nvSpPr>
          <p:cNvPr id="5" name="Content Placeholder 4">
            <a:extLst>
              <a:ext uri="{FF2B5EF4-FFF2-40B4-BE49-F238E27FC236}">
                <a16:creationId xmlns:a16="http://schemas.microsoft.com/office/drawing/2014/main" id="{8D96D10A-82C2-2FB6-1BDC-99B1B17A6FEB}"/>
              </a:ext>
            </a:extLst>
          </p:cNvPr>
          <p:cNvSpPr>
            <a:spLocks noGrp="1"/>
          </p:cNvSpPr>
          <p:nvPr>
            <p:ph sz="quarter" idx="11"/>
          </p:nvPr>
        </p:nvSpPr>
        <p:spPr>
          <a:xfrm>
            <a:off x="8715375" y="1160464"/>
            <a:ext cx="2977616" cy="4831446"/>
          </a:xfrm>
        </p:spPr>
        <p:txBody>
          <a:bodyPr/>
          <a:lstStyle/>
          <a:p>
            <a:r>
              <a:rPr lang="en-US" noProof="0" dirty="0"/>
              <a:t>For LCD TV, TCL adopts its new Quantum Dot solution, which it has called ’SQD-mini LED’ for its 2026 flagship technology. This has been chosen instead of RGB mini LED, which they have positioned a tier down in the high-end segment with Q10 and </a:t>
            </a:r>
            <a:r>
              <a:rPr lang="en-US" dirty="0"/>
              <a:t>Q9 series mainly </a:t>
            </a:r>
            <a:r>
              <a:rPr lang="en-US" noProof="0" dirty="0"/>
              <a:t>in the China domestic market.</a:t>
            </a:r>
          </a:p>
          <a:p>
            <a:r>
              <a:rPr lang="en-US" noProof="0" dirty="0"/>
              <a:t>The SQD-Mini LED backlight still uses blue LEDs with red and green conversion via the improved “super” quantum dot materials. </a:t>
            </a:r>
          </a:p>
          <a:p>
            <a:r>
              <a:rPr lang="en-US" noProof="0" dirty="0"/>
              <a:t>SQD-Mini LED improved quantum dots delivers better picture quality, with 100% BT.2020, 10,000 nits, and more than 20,000 dimming zones.</a:t>
            </a:r>
          </a:p>
          <a:p>
            <a:r>
              <a:rPr lang="en-US" noProof="0" dirty="0"/>
              <a:t>At CES 2026, TCL launched its new X11L as the 2026 flagship model in the US and European market.</a:t>
            </a:r>
          </a:p>
        </p:txBody>
      </p:sp>
      <p:graphicFrame>
        <p:nvGraphicFramePr>
          <p:cNvPr id="6" name="Content Placeholder 12">
            <a:extLst>
              <a:ext uri="{FF2B5EF4-FFF2-40B4-BE49-F238E27FC236}">
                <a16:creationId xmlns:a16="http://schemas.microsoft.com/office/drawing/2014/main" id="{9EB6008B-1AD7-7932-B04A-C195400EE99A}"/>
              </a:ext>
            </a:extLst>
          </p:cNvPr>
          <p:cNvGraphicFramePr>
            <a:graphicFrameLocks noGrp="1"/>
          </p:cNvGraphicFramePr>
          <p:nvPr>
            <p:ph sz="quarter" idx="10"/>
            <p:extLst>
              <p:ext uri="{D42A27DB-BD31-4B8C-83A1-F6EECF244321}">
                <p14:modId xmlns:p14="http://schemas.microsoft.com/office/powerpoint/2010/main" val="4186638387"/>
              </p:ext>
            </p:extLst>
          </p:nvPr>
        </p:nvGraphicFramePr>
        <p:xfrm>
          <a:off x="347663" y="1419225"/>
          <a:ext cx="5656262"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Rounded Corners 6">
            <a:extLst>
              <a:ext uri="{FF2B5EF4-FFF2-40B4-BE49-F238E27FC236}">
                <a16:creationId xmlns:a16="http://schemas.microsoft.com/office/drawing/2014/main" id="{63939521-0848-E0E9-42D1-18EC8089D6F1}"/>
              </a:ext>
            </a:extLst>
          </p:cNvPr>
          <p:cNvSpPr/>
          <p:nvPr/>
        </p:nvSpPr>
        <p:spPr>
          <a:xfrm>
            <a:off x="3895726" y="1333500"/>
            <a:ext cx="2362199" cy="1195514"/>
          </a:xfrm>
          <a:prstGeom prst="roundRect">
            <a:avLst/>
          </a:prstGeom>
          <a:solidFill>
            <a:schemeClr val="accent2">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sz="1100" noProof="0" dirty="0">
                <a:solidFill>
                  <a:schemeClr val="tx1"/>
                </a:solidFill>
              </a:rPr>
              <a:t>Sizes: 163″/115″/98″/85″/75″/65″</a:t>
            </a:r>
          </a:p>
          <a:p>
            <a:pPr algn="l"/>
            <a:r>
              <a:rPr lang="en-US" sz="1100" noProof="0" dirty="0">
                <a:solidFill>
                  <a:schemeClr val="tx1"/>
                </a:solidFill>
              </a:rPr>
              <a:t>Micro LED</a:t>
            </a:r>
            <a:br>
              <a:rPr lang="en-US" sz="1100" noProof="0" dirty="0">
                <a:solidFill>
                  <a:schemeClr val="tx1"/>
                </a:solidFill>
              </a:rPr>
            </a:br>
            <a:r>
              <a:rPr lang="en-US" sz="1100" noProof="0" dirty="0">
                <a:solidFill>
                  <a:schemeClr val="tx1"/>
                </a:solidFill>
              </a:rPr>
              <a:t>SQD-Mini LED</a:t>
            </a:r>
            <a:br>
              <a:rPr lang="en-US" sz="1100" noProof="0" dirty="0">
                <a:solidFill>
                  <a:schemeClr val="tx1"/>
                </a:solidFill>
              </a:rPr>
            </a:br>
            <a:r>
              <a:rPr lang="en-US" sz="1100" noProof="0" dirty="0">
                <a:solidFill>
                  <a:schemeClr val="tx1"/>
                </a:solidFill>
              </a:rPr>
              <a:t>10,000 nits, 20,736 zones</a:t>
            </a:r>
            <a:br>
              <a:rPr lang="en-US" sz="1100" noProof="0" dirty="0">
                <a:solidFill>
                  <a:schemeClr val="tx1"/>
                </a:solidFill>
              </a:rPr>
            </a:br>
            <a:r>
              <a:rPr lang="en-US" sz="1100" noProof="0" dirty="0">
                <a:solidFill>
                  <a:schemeClr val="tx1"/>
                </a:solidFill>
              </a:rPr>
              <a:t>BT. 2020 100%</a:t>
            </a:r>
            <a:br>
              <a:rPr lang="en-US" sz="1100" noProof="0" dirty="0">
                <a:solidFill>
                  <a:schemeClr val="tx1"/>
                </a:solidFill>
              </a:rPr>
            </a:br>
            <a:r>
              <a:rPr lang="en-US" sz="1100" noProof="0" dirty="0">
                <a:solidFill>
                  <a:schemeClr val="tx1"/>
                </a:solidFill>
              </a:rPr>
              <a:t>B&amp;O Audio</a:t>
            </a:r>
          </a:p>
          <a:p>
            <a:pPr algn="l"/>
            <a:endParaRPr lang="en-US" sz="1100" noProof="0" dirty="0">
              <a:solidFill>
                <a:schemeClr val="tx1"/>
              </a:solidFill>
            </a:endParaRPr>
          </a:p>
        </p:txBody>
      </p:sp>
      <p:sp>
        <p:nvSpPr>
          <p:cNvPr id="8" name="Rectangle: Rounded Corners 7">
            <a:extLst>
              <a:ext uri="{FF2B5EF4-FFF2-40B4-BE49-F238E27FC236}">
                <a16:creationId xmlns:a16="http://schemas.microsoft.com/office/drawing/2014/main" id="{A0901649-9E25-F20A-BED9-970A661CA855}"/>
              </a:ext>
            </a:extLst>
          </p:cNvPr>
          <p:cNvSpPr/>
          <p:nvPr/>
        </p:nvSpPr>
        <p:spPr>
          <a:xfrm>
            <a:off x="4607411" y="2614739"/>
            <a:ext cx="2660164" cy="1042861"/>
          </a:xfrm>
          <a:prstGeom prst="roundRect">
            <a:avLst/>
          </a:prstGeom>
          <a:solidFill>
            <a:schemeClr val="accent3">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sz="1100" noProof="0" dirty="0">
                <a:solidFill>
                  <a:schemeClr val="tx1"/>
                </a:solidFill>
              </a:rPr>
              <a:t>Sizes: 98″/85″/75″/65″</a:t>
            </a:r>
          </a:p>
          <a:p>
            <a:pPr algn="l"/>
            <a:r>
              <a:rPr lang="en-US" sz="1100" noProof="0" dirty="0">
                <a:solidFill>
                  <a:schemeClr val="tx1"/>
                </a:solidFill>
              </a:rPr>
              <a:t>SQD-Mini LED/RGB mini LED</a:t>
            </a:r>
            <a:br>
              <a:rPr lang="en-US" sz="1100" noProof="0" dirty="0">
                <a:solidFill>
                  <a:schemeClr val="tx1"/>
                </a:solidFill>
              </a:rPr>
            </a:br>
            <a:r>
              <a:rPr lang="en-US" sz="1100" noProof="0" dirty="0">
                <a:solidFill>
                  <a:schemeClr val="tx1"/>
                </a:solidFill>
              </a:rPr>
              <a:t>4,000–8,300 nits, 3,000–10,000 zones</a:t>
            </a:r>
            <a:br>
              <a:rPr lang="en-US" sz="1100" noProof="0" dirty="0">
                <a:solidFill>
                  <a:schemeClr val="tx1"/>
                </a:solidFill>
              </a:rPr>
            </a:br>
            <a:r>
              <a:rPr lang="en-US" sz="1100" noProof="0" dirty="0">
                <a:solidFill>
                  <a:schemeClr val="tx1"/>
                </a:solidFill>
              </a:rPr>
              <a:t>BT. 2020 100%</a:t>
            </a:r>
            <a:br>
              <a:rPr lang="en-US" sz="1100" noProof="0" dirty="0">
                <a:solidFill>
                  <a:schemeClr val="tx1"/>
                </a:solidFill>
              </a:rPr>
            </a:br>
            <a:r>
              <a:rPr lang="en-US" sz="1100" noProof="0" dirty="0" err="1">
                <a:solidFill>
                  <a:schemeClr val="tx1"/>
                </a:solidFill>
              </a:rPr>
              <a:t>Onkyo</a:t>
            </a:r>
            <a:r>
              <a:rPr lang="en-US" sz="1100" noProof="0" dirty="0">
                <a:solidFill>
                  <a:schemeClr val="tx1"/>
                </a:solidFill>
              </a:rPr>
              <a:t> Audio</a:t>
            </a:r>
          </a:p>
        </p:txBody>
      </p:sp>
      <p:sp>
        <p:nvSpPr>
          <p:cNvPr id="9" name="Rectangle: Rounded Corners 8">
            <a:extLst>
              <a:ext uri="{FF2B5EF4-FFF2-40B4-BE49-F238E27FC236}">
                <a16:creationId xmlns:a16="http://schemas.microsoft.com/office/drawing/2014/main" id="{49C928E8-8F7D-BECC-3EFE-8FA4A04C0C34}"/>
              </a:ext>
            </a:extLst>
          </p:cNvPr>
          <p:cNvSpPr/>
          <p:nvPr/>
        </p:nvSpPr>
        <p:spPr>
          <a:xfrm>
            <a:off x="5334242" y="3772026"/>
            <a:ext cx="2269715" cy="1042861"/>
          </a:xfrm>
          <a:prstGeom prst="roundRect">
            <a:avLst/>
          </a:prstGeom>
          <a:solidFill>
            <a:schemeClr val="accent4">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sz="1100" noProof="0" dirty="0">
                <a:solidFill>
                  <a:schemeClr val="tx1"/>
                </a:solidFill>
              </a:rPr>
              <a:t>Sizes: 85″/75″/65″/55″/50″</a:t>
            </a:r>
          </a:p>
          <a:p>
            <a:pPr algn="l"/>
            <a:r>
              <a:rPr lang="en-US" sz="1100" noProof="0" dirty="0">
                <a:solidFill>
                  <a:schemeClr val="tx1"/>
                </a:solidFill>
              </a:rPr>
              <a:t>QD-Mini LED</a:t>
            </a:r>
            <a:br>
              <a:rPr lang="en-US" sz="1100" noProof="0" dirty="0">
                <a:solidFill>
                  <a:schemeClr val="tx1"/>
                </a:solidFill>
              </a:rPr>
            </a:br>
            <a:r>
              <a:rPr lang="en-US" sz="1100" noProof="0" dirty="0">
                <a:solidFill>
                  <a:schemeClr val="tx1"/>
                </a:solidFill>
              </a:rPr>
              <a:t>QLED</a:t>
            </a:r>
            <a:br>
              <a:rPr lang="en-US" sz="1100" noProof="0" dirty="0">
                <a:solidFill>
                  <a:schemeClr val="tx1"/>
                </a:solidFill>
              </a:rPr>
            </a:br>
            <a:r>
              <a:rPr lang="en-US" sz="1100" noProof="0" dirty="0">
                <a:solidFill>
                  <a:schemeClr val="tx1"/>
                </a:solidFill>
              </a:rPr>
              <a:t>700–2,000 nits</a:t>
            </a:r>
            <a:br>
              <a:rPr lang="en-US" sz="1100" noProof="0" dirty="0">
                <a:solidFill>
                  <a:schemeClr val="tx1"/>
                </a:solidFill>
              </a:rPr>
            </a:br>
            <a:r>
              <a:rPr lang="en-US" sz="1100" noProof="0" dirty="0">
                <a:solidFill>
                  <a:schemeClr val="tx1"/>
                </a:solidFill>
              </a:rPr>
              <a:t>HFR</a:t>
            </a:r>
          </a:p>
        </p:txBody>
      </p:sp>
      <p:sp>
        <p:nvSpPr>
          <p:cNvPr id="10" name="Rectangle: Rounded Corners 9">
            <a:extLst>
              <a:ext uri="{FF2B5EF4-FFF2-40B4-BE49-F238E27FC236}">
                <a16:creationId xmlns:a16="http://schemas.microsoft.com/office/drawing/2014/main" id="{2377F43B-EB34-84EC-914B-429F33FE1E43}"/>
              </a:ext>
            </a:extLst>
          </p:cNvPr>
          <p:cNvSpPr/>
          <p:nvPr/>
        </p:nvSpPr>
        <p:spPr>
          <a:xfrm>
            <a:off x="5937250" y="4957890"/>
            <a:ext cx="2454275" cy="842836"/>
          </a:xfrm>
          <a:prstGeom prst="roundRect">
            <a:avLst/>
          </a:prstGeom>
          <a:solidFill>
            <a:schemeClr val="accent5">
              <a:alpha val="2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sz="1100" noProof="0" dirty="0">
                <a:solidFill>
                  <a:schemeClr val="tx1"/>
                </a:solidFill>
              </a:rPr>
              <a:t>Sizes: 75″/65″/58″/55″/50″/43″/32″</a:t>
            </a:r>
          </a:p>
          <a:p>
            <a:pPr algn="l"/>
            <a:r>
              <a:rPr lang="en-US" sz="1100" noProof="0" dirty="0">
                <a:solidFill>
                  <a:schemeClr val="tx1"/>
                </a:solidFill>
              </a:rPr>
              <a:t>LED</a:t>
            </a:r>
            <a:br>
              <a:rPr lang="en-US" sz="1100" noProof="0" dirty="0">
                <a:solidFill>
                  <a:schemeClr val="tx1"/>
                </a:solidFill>
              </a:rPr>
            </a:br>
            <a:r>
              <a:rPr lang="en-US" sz="1100" noProof="0" dirty="0">
                <a:solidFill>
                  <a:schemeClr val="tx1"/>
                </a:solidFill>
              </a:rPr>
              <a:t>700–2,000 nits</a:t>
            </a:r>
            <a:br>
              <a:rPr lang="en-US" sz="1100" noProof="0" dirty="0">
                <a:solidFill>
                  <a:schemeClr val="tx1"/>
                </a:solidFill>
              </a:rPr>
            </a:br>
            <a:r>
              <a:rPr lang="en-US" sz="1100" noProof="0" dirty="0">
                <a:solidFill>
                  <a:schemeClr val="tx1"/>
                </a:solidFill>
              </a:rPr>
              <a:t>HFR</a:t>
            </a:r>
          </a:p>
        </p:txBody>
      </p:sp>
      <p:sp>
        <p:nvSpPr>
          <p:cNvPr id="4" name="txtboxInfographicSourceLine">
            <a:extLst>
              <a:ext uri="{FF2B5EF4-FFF2-40B4-BE49-F238E27FC236}">
                <a16:creationId xmlns:a16="http://schemas.microsoft.com/office/drawing/2014/main" id="{DEE2E0CF-4D7A-1B1F-3FF5-2744058AEFD9}"/>
              </a:ext>
            </a:extLst>
          </p:cNvPr>
          <p:cNvSpPr txBox="1"/>
          <p:nvPr/>
        </p:nvSpPr>
        <p:spPr>
          <a:xfrm>
            <a:off x="6003925" y="5842973"/>
            <a:ext cx="736346"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Omdia</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1" name="txtboxCopyrightLine">
            <a:extLst>
              <a:ext uri="{FF2B5EF4-FFF2-40B4-BE49-F238E27FC236}">
                <a16:creationId xmlns:a16="http://schemas.microsoft.com/office/drawing/2014/main" id="{0461AEAA-A20B-211B-3B5A-37559A14D590}"/>
              </a:ext>
            </a:extLst>
          </p:cNvPr>
          <p:cNvSpPr txBox="1"/>
          <p:nvPr/>
        </p:nvSpPr>
        <p:spPr>
          <a:xfrm>
            <a:off x="7752279" y="5842973"/>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123119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in a large room&#10;&#10;AI-generated content may be incorrect.">
            <a:extLst>
              <a:ext uri="{FF2B5EF4-FFF2-40B4-BE49-F238E27FC236}">
                <a16:creationId xmlns:a16="http://schemas.microsoft.com/office/drawing/2014/main" id="{0C1E4FD1-A281-AA80-FC1A-D075B6F56BD5}"/>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8043595" y="3058210"/>
            <a:ext cx="3691187" cy="2466975"/>
          </a:xfrm>
          <a:prstGeom prst="rect">
            <a:avLst/>
          </a:prstGeom>
        </p:spPr>
      </p:pic>
      <p:sp>
        <p:nvSpPr>
          <p:cNvPr id="3" name="Title 2">
            <a:extLst>
              <a:ext uri="{FF2B5EF4-FFF2-40B4-BE49-F238E27FC236}">
                <a16:creationId xmlns:a16="http://schemas.microsoft.com/office/drawing/2014/main" id="{98CBFCE2-85A9-18E8-2F43-4CDD99BAE765}"/>
              </a:ext>
            </a:extLst>
          </p:cNvPr>
          <p:cNvSpPr>
            <a:spLocks noGrp="1"/>
          </p:cNvSpPr>
          <p:nvPr>
            <p:ph type="title"/>
          </p:nvPr>
        </p:nvSpPr>
        <p:spPr/>
        <p:txBody>
          <a:bodyPr/>
          <a:lstStyle/>
          <a:p>
            <a:r>
              <a:rPr lang="en-US">
                <a:latin typeface="Aleo Medium"/>
                <a:cs typeface="Aharoni"/>
              </a:rPr>
              <a:t>Changhong: Launched AI TV Q10Light powered by Qualcomm</a:t>
            </a:r>
            <a:endParaRPr lang="en-US"/>
          </a:p>
        </p:txBody>
      </p:sp>
      <p:pic>
        <p:nvPicPr>
          <p:cNvPr id="7" name="Picture 6" descr="A screen shot of a television&#10;&#10;AI-generated content may be incorrect.">
            <a:extLst>
              <a:ext uri="{FF2B5EF4-FFF2-40B4-BE49-F238E27FC236}">
                <a16:creationId xmlns:a16="http://schemas.microsoft.com/office/drawing/2014/main" id="{8E56AD89-2225-C265-12FB-838658C152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 y="3052763"/>
            <a:ext cx="3695700" cy="2466975"/>
          </a:xfrm>
          <a:prstGeom prst="rect">
            <a:avLst/>
          </a:prstGeom>
        </p:spPr>
      </p:pic>
      <p:sp>
        <p:nvSpPr>
          <p:cNvPr id="11" name="Content Placeholder 2">
            <a:extLst>
              <a:ext uri="{FF2B5EF4-FFF2-40B4-BE49-F238E27FC236}">
                <a16:creationId xmlns:a16="http://schemas.microsoft.com/office/drawing/2014/main" id="{528C5F5A-B548-957E-DF26-06D0B6D79C59}"/>
              </a:ext>
            </a:extLst>
          </p:cNvPr>
          <p:cNvSpPr txBox="1">
            <a:spLocks/>
          </p:cNvSpPr>
          <p:nvPr/>
        </p:nvSpPr>
        <p:spPr>
          <a:xfrm>
            <a:off x="348314" y="1419910"/>
            <a:ext cx="11471275" cy="1200150"/>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indent="-215900"/>
            <a:r>
              <a:rPr lang="en-US" dirty="0" err="1">
                <a:latin typeface="Aptos"/>
              </a:rPr>
              <a:t>Changhong</a:t>
            </a:r>
            <a:r>
              <a:rPr lang="en-US" dirty="0">
                <a:latin typeface="Aptos"/>
              </a:rPr>
              <a:t> has opted for a differentiated technological path, partnering with the leading mobile chip giant Qualcomm to launch the AI TV Q10Light. The standout feature of this product lies not in its display technology but in its “computational empowerment.” Equipped with Qualcomm’s Snapdragon computing platform, it incorporates an on-device AI subtitle translation model, enabling real-time multilingual translation and subtitle synchronization for audiovisual content. </a:t>
            </a:r>
            <a:r>
              <a:rPr lang="en-US" dirty="0" err="1">
                <a:latin typeface="Aptos"/>
              </a:rPr>
              <a:t>Changhong</a:t>
            </a:r>
            <a:r>
              <a:rPr lang="en-US" dirty="0">
                <a:latin typeface="Aptos"/>
              </a:rPr>
              <a:t> is accelerating the construction of its three major bases in Europe, Australia, and Indonesia.</a:t>
            </a:r>
            <a:endParaRPr lang="en-US" dirty="0"/>
          </a:p>
          <a:p>
            <a:pPr marL="215900" indent="-215900"/>
            <a:r>
              <a:rPr lang="en-US" dirty="0" err="1">
                <a:latin typeface="Aptos"/>
              </a:rPr>
              <a:t>ChiQ</a:t>
            </a:r>
            <a:r>
              <a:rPr lang="en-US" dirty="0">
                <a:latin typeface="Aptos"/>
              </a:rPr>
              <a:t>, the subbrand of </a:t>
            </a:r>
            <a:r>
              <a:rPr lang="en-US" dirty="0" err="1">
                <a:latin typeface="Aptos"/>
              </a:rPr>
              <a:t>Changhong</a:t>
            </a:r>
            <a:r>
              <a:rPr lang="en-US" dirty="0">
                <a:latin typeface="Aptos"/>
              </a:rPr>
              <a:t>, strengthens global sports engagement with an FIS Ski Jumping World Cup partnership.</a:t>
            </a:r>
          </a:p>
          <a:p>
            <a:pPr marL="215900" indent="-215900"/>
            <a:endParaRPr lang="en-US" dirty="0">
              <a:latin typeface="Aptos"/>
            </a:endParaRPr>
          </a:p>
        </p:txBody>
      </p:sp>
      <p:pic>
        <p:nvPicPr>
          <p:cNvPr id="12" name="Picture 11" descr="A person in a suit and goggles&#10;&#10;AI-generated content may be incorrect.">
            <a:extLst>
              <a:ext uri="{FF2B5EF4-FFF2-40B4-BE49-F238E27FC236}">
                <a16:creationId xmlns:a16="http://schemas.microsoft.com/office/drawing/2014/main" id="{FB218272-82FE-CFEC-A66E-D93BB7432C62}"/>
              </a:ext>
            </a:extLst>
          </p:cNvPr>
          <p:cNvPicPr>
            <a:picLocks noChangeAspect="1"/>
          </p:cNvPicPr>
          <p:nvPr/>
        </p:nvPicPr>
        <p:blipFill>
          <a:blip r:embed="rId4" cstate="screen">
            <a:extLst>
              <a:ext uri="{28A0092B-C50C-407E-A947-70E740481C1C}">
                <a14:useLocalDpi xmlns:a14="http://schemas.microsoft.com/office/drawing/2010/main"/>
              </a:ext>
            </a:extLst>
          </a:blip>
          <a:srcRect t="-183"/>
          <a:stretch>
            <a:fillRect/>
          </a:stretch>
        </p:blipFill>
        <p:spPr>
          <a:xfrm>
            <a:off x="4495362" y="3057772"/>
            <a:ext cx="3467545" cy="2466349"/>
          </a:xfrm>
          <a:prstGeom prst="rect">
            <a:avLst/>
          </a:prstGeom>
        </p:spPr>
      </p:pic>
      <p:sp>
        <p:nvSpPr>
          <p:cNvPr id="2" name="txtboxInfographicSourceLine">
            <a:extLst>
              <a:ext uri="{FF2B5EF4-FFF2-40B4-BE49-F238E27FC236}">
                <a16:creationId xmlns:a16="http://schemas.microsoft.com/office/drawing/2014/main" id="{3491CB9F-C4C0-4C6B-5CAE-B57FE6D5A604}"/>
              </a:ext>
            </a:extLst>
          </p:cNvPr>
          <p:cNvSpPr txBox="1"/>
          <p:nvPr/>
        </p:nvSpPr>
        <p:spPr>
          <a:xfrm>
            <a:off x="691249" y="5519738"/>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a:t>
            </a:r>
            <a:r>
              <a:rPr lang="en-US" sz="800" noProof="0" dirty="0" err="1">
                <a:solidFill>
                  <a:prstClr val="black"/>
                </a:solidFill>
                <a:latin typeface="Aptos" panose="020B0004020202020204" pitchFamily="34" charset="0"/>
              </a:rPr>
              <a:t>Changhong</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5" name="txtboxInfographicSourceLine">
            <a:extLst>
              <a:ext uri="{FF2B5EF4-FFF2-40B4-BE49-F238E27FC236}">
                <a16:creationId xmlns:a16="http://schemas.microsoft.com/office/drawing/2014/main" id="{86A9933C-95E3-E176-F254-C880D107E5A6}"/>
              </a:ext>
            </a:extLst>
          </p:cNvPr>
          <p:cNvSpPr txBox="1"/>
          <p:nvPr/>
        </p:nvSpPr>
        <p:spPr>
          <a:xfrm>
            <a:off x="4448256" y="5519738"/>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a:t>
            </a:r>
            <a:r>
              <a:rPr lang="en-US" sz="800" noProof="0" dirty="0" err="1">
                <a:solidFill>
                  <a:prstClr val="black"/>
                </a:solidFill>
                <a:latin typeface="Aptos" panose="020B0004020202020204" pitchFamily="34" charset="0"/>
              </a:rPr>
              <a:t>Changhong</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9" name="txtboxInfographicSourceLine">
            <a:extLst>
              <a:ext uri="{FF2B5EF4-FFF2-40B4-BE49-F238E27FC236}">
                <a16:creationId xmlns:a16="http://schemas.microsoft.com/office/drawing/2014/main" id="{7CECDC85-01F0-9739-9F45-AFD91285EFF7}"/>
              </a:ext>
            </a:extLst>
          </p:cNvPr>
          <p:cNvSpPr txBox="1"/>
          <p:nvPr/>
        </p:nvSpPr>
        <p:spPr>
          <a:xfrm>
            <a:off x="8057720" y="5519738"/>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a:t>
            </a:r>
            <a:r>
              <a:rPr lang="en-US" sz="800" noProof="0" dirty="0" err="1">
                <a:solidFill>
                  <a:prstClr val="black"/>
                </a:solidFill>
                <a:latin typeface="Aptos" panose="020B0004020202020204" pitchFamily="34" charset="0"/>
              </a:rPr>
              <a:t>Changhong</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34835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GZA CES 2026 Booth front view with the model of 116 inch and 100 inch RGB MiniLED TV">
            <a:extLst>
              <a:ext uri="{FF2B5EF4-FFF2-40B4-BE49-F238E27FC236}">
                <a16:creationId xmlns:a16="http://schemas.microsoft.com/office/drawing/2014/main" id="{BF8AA7F9-BBBF-DACC-A6ED-924D0680C7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8077" y="1628301"/>
            <a:ext cx="5646736" cy="3204522"/>
          </a:xfrm>
          <a:prstGeom prst="rect">
            <a:avLst/>
          </a:prstGeom>
          <a:noFill/>
        </p:spPr>
      </p:pic>
      <p:sp>
        <p:nvSpPr>
          <p:cNvPr id="3" name="Title 2">
            <a:extLst>
              <a:ext uri="{FF2B5EF4-FFF2-40B4-BE49-F238E27FC236}">
                <a16:creationId xmlns:a16="http://schemas.microsoft.com/office/drawing/2014/main" id="{84786AAD-AA7A-133B-7BB5-55381C7D65DC}"/>
              </a:ext>
            </a:extLst>
          </p:cNvPr>
          <p:cNvSpPr>
            <a:spLocks noGrp="1"/>
          </p:cNvSpPr>
          <p:nvPr>
            <p:ph type="title"/>
          </p:nvPr>
        </p:nvSpPr>
        <p:spPr>
          <a:xfrm>
            <a:off x="348314" y="476250"/>
            <a:ext cx="11170290" cy="684214"/>
          </a:xfrm>
        </p:spPr>
        <p:txBody>
          <a:bodyPr anchor="t">
            <a:normAutofit/>
          </a:bodyPr>
          <a:lstStyle/>
          <a:p>
            <a:r>
              <a:rPr lang="en-US">
                <a:latin typeface="Aleo Medium"/>
                <a:cs typeface="Aharoni"/>
              </a:rPr>
              <a:t>Toshiba REGZA: Continuously investing in display and sound effects</a:t>
            </a:r>
            <a:endParaRPr lang="en-US"/>
          </a:p>
        </p:txBody>
      </p:sp>
      <p:sp>
        <p:nvSpPr>
          <p:cNvPr id="2" name="Content Placeholder 1">
            <a:extLst>
              <a:ext uri="{FF2B5EF4-FFF2-40B4-BE49-F238E27FC236}">
                <a16:creationId xmlns:a16="http://schemas.microsoft.com/office/drawing/2014/main" id="{0370FDB3-0002-F897-91BC-B28016809FD1}"/>
              </a:ext>
            </a:extLst>
          </p:cNvPr>
          <p:cNvSpPr>
            <a:spLocks noGrp="1"/>
          </p:cNvSpPr>
          <p:nvPr>
            <p:ph idx="1"/>
          </p:nvPr>
        </p:nvSpPr>
        <p:spPr>
          <a:xfrm>
            <a:off x="348314" y="1419909"/>
            <a:ext cx="5648400" cy="4577666"/>
          </a:xfrm>
        </p:spPr>
        <p:txBody>
          <a:bodyPr anchor="t">
            <a:normAutofit/>
          </a:bodyPr>
          <a:lstStyle/>
          <a:p>
            <a:pPr marL="215900" indent="-215900"/>
            <a:r>
              <a:rPr lang="en-US" dirty="0">
                <a:latin typeface="Aptos"/>
              </a:rPr>
              <a:t>Toshiba REGZA made its debut at CES 2026 and showcased two large-sized RGB mini LED TVs, including 100" and 116". REGZA introduced the newly developed ZR RGB mini LED backlight system, which independently controls red, green, and blue LEDs to achieve dramatically improved color purity and brightness. This technology is a significant improvement over conventional systems, offering a 110% wider color gamut. It delivers vivid yet natural images with rich reds, clear blues, and deep greens that retain their depth even in bright scenes.</a:t>
            </a:r>
          </a:p>
          <a:p>
            <a:pPr marL="215900" indent="-215900"/>
            <a:r>
              <a:rPr lang="en-US" dirty="0">
                <a:latin typeface="Aptos"/>
              </a:rPr>
              <a:t>REGZA also announced the release of REGZA Immersive Audio 7.1.2, a cutting-edge sound architecture that seamlessly integrates the TV’s built-in 5.1.2 channel system with a rear soundbar connected via low-latency Bluetooth® LE Audio. This innovative solution is designed to complement REGZA’s advanced visual technologies, offering a truly immersive audio experience. The 7.1.2 channel environment is designed to envelop the listener from front, back, and above, creating a unified auditory experience.</a:t>
            </a:r>
          </a:p>
          <a:p>
            <a:pPr marL="215900" indent="-215900"/>
            <a:endParaRPr lang="en-US" dirty="0">
              <a:latin typeface="Aptos"/>
            </a:endParaRPr>
          </a:p>
        </p:txBody>
      </p:sp>
      <p:sp>
        <p:nvSpPr>
          <p:cNvPr id="4" name="txtboxInfographicSourceLine">
            <a:extLst>
              <a:ext uri="{FF2B5EF4-FFF2-40B4-BE49-F238E27FC236}">
                <a16:creationId xmlns:a16="http://schemas.microsoft.com/office/drawing/2014/main" id="{51BC5B7D-6A1A-6302-0C0F-15AD75C79386}"/>
              </a:ext>
            </a:extLst>
          </p:cNvPr>
          <p:cNvSpPr txBox="1"/>
          <p:nvPr/>
        </p:nvSpPr>
        <p:spPr>
          <a:xfrm>
            <a:off x="6171435" y="4832823"/>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REGZA</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189276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C171F9-D1E3-FA46-7236-DC7A6732300E}"/>
              </a:ext>
            </a:extLst>
          </p:cNvPr>
          <p:cNvSpPr>
            <a:spLocks noGrp="1"/>
          </p:cNvSpPr>
          <p:nvPr>
            <p:ph sz="quarter" idx="10"/>
          </p:nvPr>
        </p:nvSpPr>
        <p:spPr>
          <a:xfrm>
            <a:off x="348314" y="1419910"/>
            <a:ext cx="11480800" cy="1382419"/>
          </a:xfrm>
        </p:spPr>
        <p:txBody>
          <a:bodyPr/>
          <a:lstStyle/>
          <a:p>
            <a:pPr marL="215900" indent="-215900"/>
            <a:r>
              <a:rPr lang="en-US" dirty="0" err="1">
                <a:latin typeface="Aptos"/>
              </a:rPr>
              <a:t>Dreame</a:t>
            </a:r>
            <a:r>
              <a:rPr lang="en-US" dirty="0">
                <a:latin typeface="Aptos"/>
              </a:rPr>
              <a:t>, a company that initially specialized in floor-cleaning robots, has now expanded its operations into the TV industry. For the first time at CES, </a:t>
            </a:r>
            <a:r>
              <a:rPr lang="en-US" dirty="0" err="1">
                <a:latin typeface="Aptos"/>
              </a:rPr>
              <a:t>Dreame</a:t>
            </a:r>
            <a:r>
              <a:rPr lang="en-US" dirty="0">
                <a:latin typeface="Aptos"/>
              </a:rPr>
              <a:t> held a product launch event in North America and unveiled its V3000 and S100 series, all of which are mini LED TV. Additionally, the company continues to offer the Q100 and K100 series, which have been introduced to the global market. </a:t>
            </a:r>
            <a:r>
              <a:rPr lang="en-US" dirty="0" err="1">
                <a:latin typeface="Aptos"/>
              </a:rPr>
              <a:t>Dreame</a:t>
            </a:r>
            <a:r>
              <a:rPr lang="en-US" dirty="0">
                <a:latin typeface="Aptos"/>
              </a:rPr>
              <a:t> TV is currently available for purchase in regions such as the Chinese mainland and the United Arab Emirates.</a:t>
            </a:r>
            <a:endParaRPr lang="en-US" dirty="0"/>
          </a:p>
          <a:p>
            <a:pPr marL="215900" indent="-215900"/>
            <a:endParaRPr lang="en-US" dirty="0">
              <a:latin typeface="Aptos"/>
            </a:endParaRPr>
          </a:p>
        </p:txBody>
      </p:sp>
      <p:sp>
        <p:nvSpPr>
          <p:cNvPr id="3" name="Title 2">
            <a:extLst>
              <a:ext uri="{FF2B5EF4-FFF2-40B4-BE49-F238E27FC236}">
                <a16:creationId xmlns:a16="http://schemas.microsoft.com/office/drawing/2014/main" id="{26AA4CAF-833E-89C9-5F7A-4880C937EDA4}"/>
              </a:ext>
            </a:extLst>
          </p:cNvPr>
          <p:cNvSpPr>
            <a:spLocks noGrp="1"/>
          </p:cNvSpPr>
          <p:nvPr>
            <p:ph type="title"/>
          </p:nvPr>
        </p:nvSpPr>
        <p:spPr/>
        <p:txBody>
          <a:bodyPr/>
          <a:lstStyle/>
          <a:p>
            <a:r>
              <a:rPr lang="en-US" dirty="0" err="1">
                <a:latin typeface="Aleo Medium"/>
                <a:cs typeface="Aharoni"/>
              </a:rPr>
              <a:t>Dreame</a:t>
            </a:r>
            <a:r>
              <a:rPr lang="en-US" dirty="0">
                <a:latin typeface="Aleo Medium"/>
                <a:cs typeface="Aharoni"/>
              </a:rPr>
              <a:t>: New player in the TV market</a:t>
            </a:r>
            <a:br>
              <a:rPr lang="en-US" dirty="0">
                <a:latin typeface="Aleo Medium"/>
                <a:cs typeface="Aharoni"/>
              </a:rPr>
            </a:br>
            <a:endParaRPr lang="en-US" dirty="0"/>
          </a:p>
        </p:txBody>
      </p:sp>
      <p:pic>
        <p:nvPicPr>
          <p:cNvPr id="4" name="Picture 3" descr="A display of televisions and screens&#10;&#10;AI-generated content may be incorrect.">
            <a:extLst>
              <a:ext uri="{FF2B5EF4-FFF2-40B4-BE49-F238E27FC236}">
                <a16:creationId xmlns:a16="http://schemas.microsoft.com/office/drawing/2014/main" id="{738D86AF-0CAB-BA41-DF1E-104DDB746795}"/>
              </a:ext>
            </a:extLst>
          </p:cNvPr>
          <p:cNvPicPr>
            <a:picLocks noChangeAspect="1"/>
          </p:cNvPicPr>
          <p:nvPr/>
        </p:nvPicPr>
        <p:blipFill>
          <a:blip r:embed="rId2"/>
          <a:stretch>
            <a:fillRect/>
          </a:stretch>
        </p:blipFill>
        <p:spPr>
          <a:xfrm>
            <a:off x="357187" y="3019425"/>
            <a:ext cx="4381500" cy="2667000"/>
          </a:xfrm>
          <a:prstGeom prst="rect">
            <a:avLst/>
          </a:prstGeom>
        </p:spPr>
      </p:pic>
      <p:pic>
        <p:nvPicPr>
          <p:cNvPr id="9" name="Picture 8" descr="A screen with text and a picture of a flower&#10;&#10;AI-generated content may be incorrect.">
            <a:extLst>
              <a:ext uri="{FF2B5EF4-FFF2-40B4-BE49-F238E27FC236}">
                <a16:creationId xmlns:a16="http://schemas.microsoft.com/office/drawing/2014/main" id="{101BC5B9-73F7-7A1B-496E-76486383CF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9650" y="3021382"/>
            <a:ext cx="7229475" cy="2663086"/>
          </a:xfrm>
          <a:prstGeom prst="rect">
            <a:avLst/>
          </a:prstGeom>
        </p:spPr>
      </p:pic>
      <p:sp>
        <p:nvSpPr>
          <p:cNvPr id="6" name="txtboxInfographicSourceLine">
            <a:extLst>
              <a:ext uri="{FF2B5EF4-FFF2-40B4-BE49-F238E27FC236}">
                <a16:creationId xmlns:a16="http://schemas.microsoft.com/office/drawing/2014/main" id="{DADEE1A6-62A2-6517-6E05-703AA3DF72E0}"/>
              </a:ext>
            </a:extLst>
          </p:cNvPr>
          <p:cNvSpPr txBox="1"/>
          <p:nvPr/>
        </p:nvSpPr>
        <p:spPr>
          <a:xfrm>
            <a:off x="348314" y="5684468"/>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a:t>
            </a:r>
            <a:r>
              <a:rPr lang="en-US" sz="800" noProof="0" dirty="0" err="1">
                <a:solidFill>
                  <a:prstClr val="black"/>
                </a:solidFill>
                <a:latin typeface="Aptos" panose="020B0004020202020204" pitchFamily="34" charset="0"/>
              </a:rPr>
              <a:t>Dreame</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7" name="txtboxInfographicSourceLine">
            <a:extLst>
              <a:ext uri="{FF2B5EF4-FFF2-40B4-BE49-F238E27FC236}">
                <a16:creationId xmlns:a16="http://schemas.microsoft.com/office/drawing/2014/main" id="{5B8E7110-5D0A-C6E5-DB19-99BE45FD3D19}"/>
              </a:ext>
            </a:extLst>
          </p:cNvPr>
          <p:cNvSpPr txBox="1"/>
          <p:nvPr/>
        </p:nvSpPr>
        <p:spPr>
          <a:xfrm>
            <a:off x="4819650" y="5684467"/>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a:t>
            </a:r>
            <a:r>
              <a:rPr lang="en-US" sz="800" noProof="0" dirty="0" err="1">
                <a:solidFill>
                  <a:prstClr val="black"/>
                </a:solidFill>
                <a:latin typeface="Aptos" panose="020B0004020202020204" pitchFamily="34" charset="0"/>
              </a:rPr>
              <a:t>Dreame</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536960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6BF63-FBE3-A2CA-38A0-FD267FDA8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99546-FE6E-0BDC-475E-0B5FD6AC2029}"/>
              </a:ext>
            </a:extLst>
          </p:cNvPr>
          <p:cNvSpPr>
            <a:spLocks noGrp="1"/>
          </p:cNvSpPr>
          <p:nvPr>
            <p:ph type="title"/>
          </p:nvPr>
        </p:nvSpPr>
        <p:spPr/>
        <p:txBody>
          <a:bodyPr/>
          <a:lstStyle/>
          <a:p>
            <a:r>
              <a:rPr lang="en-US" sz="6000" dirty="0"/>
              <a:t>Platform: Key </a:t>
            </a:r>
            <a:r>
              <a:rPr lang="en-US" dirty="0"/>
              <a:t>t</a:t>
            </a:r>
            <a:r>
              <a:rPr lang="en-US" sz="6000" dirty="0"/>
              <a:t>akeaways</a:t>
            </a:r>
            <a:endParaRPr lang="en-US" dirty="0"/>
          </a:p>
        </p:txBody>
      </p:sp>
    </p:spTree>
    <p:extLst>
      <p:ext uri="{BB962C8B-B14F-4D97-AF65-F5344CB8AC3E}">
        <p14:creationId xmlns:p14="http://schemas.microsoft.com/office/powerpoint/2010/main" val="2861686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F49C0-1F9D-299A-5D94-8C2E07A981D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B06C64-2E42-1692-0D98-0E0257ABE5F4}"/>
              </a:ext>
            </a:extLst>
          </p:cNvPr>
          <p:cNvSpPr>
            <a:spLocks noGrp="1"/>
          </p:cNvSpPr>
          <p:nvPr>
            <p:ph sz="quarter" idx="10"/>
          </p:nvPr>
        </p:nvSpPr>
        <p:spPr/>
        <p:txBody>
          <a:bodyPr/>
          <a:lstStyle/>
          <a:p>
            <a:r>
              <a:rPr lang="en-US" dirty="0"/>
              <a:t>Whale TV is an independent TV operating system with 45,000,000 monthly active TVs around the world, helping consumers discover, find, and watch their favorite entertainment. With its easy-to-use TV OS, the company connects consumers, TV brands, content providers, and advertisers. Whale TV is headquartered in Singapore.</a:t>
            </a:r>
          </a:p>
          <a:p>
            <a:r>
              <a:rPr lang="en-US" dirty="0"/>
              <a:t>Whale TV made several major announcements at CES 2026, focusing on expanding its global presence and enhancing its feature set to compete with larger operating systems. </a:t>
            </a:r>
          </a:p>
          <a:p>
            <a:r>
              <a:rPr lang="en-US" b="1" dirty="0"/>
              <a:t>Key announcements at CES 2026</a:t>
            </a:r>
          </a:p>
          <a:p>
            <a:pPr lvl="1"/>
            <a:r>
              <a:rPr lang="en-US" dirty="0"/>
              <a:t>Whale TV announced a strategic partnership with </a:t>
            </a:r>
            <a:r>
              <a:rPr lang="en-US" dirty="0" err="1"/>
              <a:t>Boosteroid</a:t>
            </a:r>
            <a:r>
              <a:rPr lang="en-US" dirty="0"/>
              <a:t>, one of the world’s top three cloud gaming services. This allows users with 4K Whale TV models to stream high-performance PC games directly to their televisions at up to 4K resolution and 120 FPS without needing a console. </a:t>
            </a:r>
            <a:r>
              <a:rPr lang="en-US" dirty="0" err="1"/>
              <a:t>Boosteroid</a:t>
            </a:r>
            <a:r>
              <a:rPr lang="en-US" dirty="0"/>
              <a:t> will be available on all 4K Whale TV models, including brands such as Philips, RCA, Sharp, Telefunken, and JVC, across Europe, North America, and South America. </a:t>
            </a:r>
            <a:r>
              <a:rPr lang="en-US" dirty="0" err="1"/>
              <a:t>Boosteroid</a:t>
            </a:r>
            <a:r>
              <a:rPr lang="en-US" dirty="0"/>
              <a:t> is the world’s largest independent cloud gaming provider with more than 8 million users in Europe, North America, and South America. It provides easy and secure cloud-based access to 1,700-plus video games.</a:t>
            </a:r>
          </a:p>
          <a:p>
            <a:pPr lvl="1"/>
            <a:r>
              <a:rPr lang="en-US" dirty="0"/>
              <a:t>The company announced five new major licensing partnerships with Aiwa, </a:t>
            </a:r>
            <a:r>
              <a:rPr lang="en-US" dirty="0" err="1"/>
              <a:t>Blaupunkt</a:t>
            </a:r>
            <a:r>
              <a:rPr lang="en-US" dirty="0"/>
              <a:t>, EFL, ONVO, and JVC. These brands will begin shipping TVs powered by Whale OS 10 in markets across Europe, Brazil, and Australia.</a:t>
            </a:r>
          </a:p>
          <a:p>
            <a:pPr lvl="1"/>
            <a:r>
              <a:rPr lang="en-US" dirty="0"/>
              <a:t>Moka was introduced as a new turnkey ODM (original device manufacturer) partner. This collaboration is designed to provide TV brands with a ready-to-use hardware and software solution to speed up their time to market.</a:t>
            </a:r>
          </a:p>
          <a:p>
            <a:pPr lvl="1"/>
            <a:r>
              <a:rPr lang="en-US" dirty="0"/>
              <a:t>Whale TV enables manufacturers to unlock new recurring revenue streams while delivering a great consumer experience. Whale TV also partners with retailers to drive value creation by connecting retail media networks with its media platform. </a:t>
            </a:r>
            <a:endParaRPr lang="en-GB" dirty="0"/>
          </a:p>
        </p:txBody>
      </p:sp>
      <p:sp>
        <p:nvSpPr>
          <p:cNvPr id="2" name="Title 1">
            <a:extLst>
              <a:ext uri="{FF2B5EF4-FFF2-40B4-BE49-F238E27FC236}">
                <a16:creationId xmlns:a16="http://schemas.microsoft.com/office/drawing/2014/main" id="{68C5F60F-D246-A4CF-133A-B81237E0030C}"/>
              </a:ext>
            </a:extLst>
          </p:cNvPr>
          <p:cNvSpPr>
            <a:spLocks noGrp="1"/>
          </p:cNvSpPr>
          <p:nvPr>
            <p:ph type="title"/>
          </p:nvPr>
        </p:nvSpPr>
        <p:spPr/>
        <p:txBody>
          <a:bodyPr/>
          <a:lstStyle/>
          <a:p>
            <a:r>
              <a:rPr lang="en-US"/>
              <a:t>Whale TV is expanding its global presence and feature set</a:t>
            </a:r>
            <a:endParaRPr lang="en-GB"/>
          </a:p>
        </p:txBody>
      </p:sp>
    </p:spTree>
    <p:extLst>
      <p:ext uri="{BB962C8B-B14F-4D97-AF65-F5344CB8AC3E}">
        <p14:creationId xmlns:p14="http://schemas.microsoft.com/office/powerpoint/2010/main" val="2559688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F7751-CBB0-7458-5641-5588645BF29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7BF047-6E13-06D5-E36B-F22AD7D984C3}"/>
              </a:ext>
            </a:extLst>
          </p:cNvPr>
          <p:cNvSpPr>
            <a:spLocks noGrp="1"/>
          </p:cNvSpPr>
          <p:nvPr>
            <p:ph sz="quarter" idx="10"/>
          </p:nvPr>
        </p:nvSpPr>
        <p:spPr/>
        <p:txBody>
          <a:bodyPr/>
          <a:lstStyle/>
          <a:p>
            <a:r>
              <a:rPr lang="en-US" dirty="0"/>
              <a:t>Roku CEO Anthony Wood announced that Howdy, the company’s $2.99/month ad-free streaming service launched in 2025, will be distributed “everywhere.” This marks a major shift as Roku moves to place its standalone streaming brand on mobile, web, and rival connected-TV platforms.</a:t>
            </a:r>
          </a:p>
          <a:p>
            <a:r>
              <a:rPr lang="en-US" dirty="0"/>
              <a:t>Amazon and Roku expanded their partnership to bring 50 free channels from The Roku Channel to Amazon Fire TV devices.</a:t>
            </a:r>
          </a:p>
          <a:p>
            <a:r>
              <a:rPr lang="en-US" dirty="0"/>
              <a:t>Roku predicts five key trends will shape 2026:</a:t>
            </a:r>
          </a:p>
          <a:p>
            <a:pPr lvl="1"/>
            <a:r>
              <a:rPr lang="en-US" dirty="0"/>
              <a:t>AI-driven personalization is predicted to significantly reduce the time viewers spend finding content, reversing the trend of increasing discovery times. Streaming platforms are expected to become more responsive, utilizing sophisticated algorithms and conversational search to offer content tailored to individual preferences directly on the home screen. This advance is also expected to enhance personalized advertising by leveraging first-party data and programmatic integrations to deliver ads that are more relevant to viewer interests.</a:t>
            </a:r>
          </a:p>
          <a:p>
            <a:pPr lvl="1"/>
            <a:r>
              <a:rPr lang="en-US" dirty="0"/>
              <a:t>The “ad-free” viewer is becoming rare as platforms such as Prime Video adopt ad-supported models. Free ad-supported streaming (FAST) channels are driven by audience preference and improved content. Though ads are becoming universal, the industry is focusing on less intrusive formats to avoid excessive ad loads.</a:t>
            </a:r>
          </a:p>
          <a:p>
            <a:pPr lvl="1"/>
            <a:r>
              <a:rPr lang="en-US" dirty="0"/>
              <a:t>There will be a shift toward CTV as generative AI (GenAI) disrupts search and social channels with “AI slop” and “zero-click” summaries. Streaming advertisers are expected to subsidize CTV budgets with funds from search and social media. </a:t>
            </a:r>
          </a:p>
          <a:p>
            <a:pPr lvl="1"/>
            <a:r>
              <a:rPr lang="en-US" dirty="0"/>
              <a:t>The creator economy will fully merge with streaming as top influencers move beyond social media into licensed CTV content and dedicated “creator” tabs. Major platforms including Tubi and Samsung TV Plus are already following YouTube’s lead by launching creator-led channels, which have seen a surge in viewership. This shift allows brands to leverage high-engagement, shoppable activations featuring popular talent on the biggest screen in the home.</a:t>
            </a:r>
          </a:p>
          <a:p>
            <a:pPr lvl="1"/>
            <a:r>
              <a:rPr lang="en-US" dirty="0"/>
              <a:t>Hyperlocal advertising on streaming platforms is expected to be driven by the US midterm elections and AI-generated creative. Local businesses are expected to shift budgets to CTV for precise targeting and self-serve ad tools.</a:t>
            </a:r>
            <a:endParaRPr lang="en-GB" dirty="0"/>
          </a:p>
        </p:txBody>
      </p:sp>
      <p:sp>
        <p:nvSpPr>
          <p:cNvPr id="2" name="Title 1">
            <a:extLst>
              <a:ext uri="{FF2B5EF4-FFF2-40B4-BE49-F238E27FC236}">
                <a16:creationId xmlns:a16="http://schemas.microsoft.com/office/drawing/2014/main" id="{18E0061E-7E73-FE33-AC2F-CDE4952AF0B5}"/>
              </a:ext>
            </a:extLst>
          </p:cNvPr>
          <p:cNvSpPr>
            <a:spLocks noGrp="1"/>
          </p:cNvSpPr>
          <p:nvPr>
            <p:ph type="title"/>
          </p:nvPr>
        </p:nvSpPr>
        <p:spPr/>
        <p:txBody>
          <a:bodyPr/>
          <a:lstStyle/>
          <a:p>
            <a:r>
              <a:rPr lang="en-US"/>
              <a:t>Roku is expanding its content ecosystem beyond its own hardware </a:t>
            </a:r>
            <a:endParaRPr lang="en-GB"/>
          </a:p>
        </p:txBody>
      </p:sp>
    </p:spTree>
    <p:extLst>
      <p:ext uri="{BB962C8B-B14F-4D97-AF65-F5344CB8AC3E}">
        <p14:creationId xmlns:p14="http://schemas.microsoft.com/office/powerpoint/2010/main" val="4106556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A32D8-61A2-7219-8FD2-26F628AAD18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9A3279-FADE-00F2-D471-617561106B6D}"/>
              </a:ext>
            </a:extLst>
          </p:cNvPr>
          <p:cNvSpPr>
            <a:spLocks noGrp="1"/>
          </p:cNvSpPr>
          <p:nvPr>
            <p:ph sz="quarter" idx="10"/>
          </p:nvPr>
        </p:nvSpPr>
        <p:spPr/>
        <p:txBody>
          <a:bodyPr/>
          <a:lstStyle/>
          <a:p>
            <a:r>
              <a:rPr lang="en-US" dirty="0"/>
              <a:t>The TiVo OS has new features and discovery capabilities. Partner Picks Carousel is a dedicated home screen row that displays curated recommendations from content providers. For the first time, live programs (such as sports and special events) are surfaced alongside standard VOD and streaming content. Upgraded voice navigation now features improved accuracy and expanded support for multiple languages and regional dialects. </a:t>
            </a:r>
          </a:p>
          <a:p>
            <a:r>
              <a:rPr lang="en-US" dirty="0"/>
              <a:t>TiVo has announced expanded content and more sports. It added new streaming partners such as global anime brand Crunchyroll, the film platform </a:t>
            </a:r>
            <a:r>
              <a:rPr lang="en-US" dirty="0" err="1"/>
              <a:t>Cineverse</a:t>
            </a:r>
            <a:r>
              <a:rPr lang="en-US" dirty="0"/>
              <a:t>, and the audio giant iHeartRadio to its native app lineup. Their deeper sports lineup now includes an official NBA app and dozens of free streaming channels for NASCAR, Tennis TV, and Red Bull TV. </a:t>
            </a:r>
          </a:p>
          <a:p>
            <a:r>
              <a:rPr lang="en-US" dirty="0"/>
              <a:t>TiVo confirmed continued growth of its OS, powering TVs from brands such as Sharp, Vestel, and Panasonic across European markets.</a:t>
            </a:r>
          </a:p>
          <a:p>
            <a:r>
              <a:rPr lang="en-US" dirty="0"/>
              <a:t>TiVo Ads introduced high-impact formats including full-screen video ads during home screen navigation and shoppable QR codes that allow users to purchase products via their smartphones.</a:t>
            </a:r>
          </a:p>
          <a:p>
            <a:pPr lvl="1"/>
            <a:r>
              <a:rPr lang="en-US" dirty="0"/>
              <a:t>TiVo’s “shoppable TV” initiative at CES 2026 introduced new advertising formats designed to create a direct path from viewing content to purchasing products. Shoppable QR codes are the primary mechanism for purchasing. These appear on-screen during high-impact ad formats, allowing users to scan the code with their smartphone to complete a purchase.</a:t>
            </a:r>
          </a:p>
          <a:p>
            <a:pPr lvl="1"/>
            <a:r>
              <a:rPr lang="en-US" dirty="0"/>
              <a:t>Implemented during home screen navigation, full-screen video ads can feature the shoppable QR codes.</a:t>
            </a:r>
          </a:p>
          <a:p>
            <a:pPr lvl="1"/>
            <a:r>
              <a:rPr lang="en-US" dirty="0"/>
              <a:t>The goal is to create engaging high-impact ad formats within the platform that lead directly to a call-to-action (purchasing), leveraging TiVo’s ability to target specific audiences. </a:t>
            </a:r>
          </a:p>
          <a:p>
            <a:r>
              <a:rPr lang="en-US" dirty="0"/>
              <a:t>TiVo confirmed that its operating system is expanding to power a broader range of device categories in 2026. In addition to smart TVs across various sizes, ranging from 24″ HD models to 75″ 4K QLED models, the </a:t>
            </a:r>
            <a:r>
              <a:rPr lang="en-US" dirty="0" err="1"/>
              <a:t>Tivo</a:t>
            </a:r>
            <a:r>
              <a:rPr lang="en-US" dirty="0"/>
              <a:t> OS platform will now include set-top boxes and soundbars and will bring the OS into the PC/gaming monitor space. </a:t>
            </a:r>
            <a:endParaRPr lang="en-GB" dirty="0"/>
          </a:p>
        </p:txBody>
      </p:sp>
      <p:sp>
        <p:nvSpPr>
          <p:cNvPr id="2" name="Title 1">
            <a:extLst>
              <a:ext uri="{FF2B5EF4-FFF2-40B4-BE49-F238E27FC236}">
                <a16:creationId xmlns:a16="http://schemas.microsoft.com/office/drawing/2014/main" id="{709B60FE-B87C-829C-B4E5-5E758C56E7C3}"/>
              </a:ext>
            </a:extLst>
          </p:cNvPr>
          <p:cNvSpPr>
            <a:spLocks noGrp="1"/>
          </p:cNvSpPr>
          <p:nvPr>
            <p:ph type="title"/>
          </p:nvPr>
        </p:nvSpPr>
        <p:spPr/>
        <p:txBody>
          <a:bodyPr/>
          <a:lstStyle/>
          <a:p>
            <a:r>
              <a:rPr lang="en-GB" dirty="0" err="1"/>
              <a:t>Xperi’s</a:t>
            </a:r>
            <a:r>
              <a:rPr lang="en-GB" dirty="0"/>
              <a:t> TiVo focused on new advertising formats and hardware</a:t>
            </a:r>
          </a:p>
        </p:txBody>
      </p:sp>
    </p:spTree>
    <p:extLst>
      <p:ext uri="{BB962C8B-B14F-4D97-AF65-F5344CB8AC3E}">
        <p14:creationId xmlns:p14="http://schemas.microsoft.com/office/powerpoint/2010/main" val="467933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4E97E-30D5-0FEA-7CCB-14DDA389C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E5E691-06DC-1395-0B0B-A51E182973BB}"/>
              </a:ext>
            </a:extLst>
          </p:cNvPr>
          <p:cNvSpPr>
            <a:spLocks noGrp="1"/>
          </p:cNvSpPr>
          <p:nvPr>
            <p:ph type="title"/>
          </p:nvPr>
        </p:nvSpPr>
        <p:spPr/>
        <p:txBody>
          <a:bodyPr/>
          <a:lstStyle/>
          <a:p>
            <a:r>
              <a:rPr lang="en-GB"/>
              <a:t>At CES 2026, VIDAA OS underwent a major transformation</a:t>
            </a:r>
          </a:p>
        </p:txBody>
      </p:sp>
      <p:sp>
        <p:nvSpPr>
          <p:cNvPr id="3" name="Content Placeholder 2">
            <a:extLst>
              <a:ext uri="{FF2B5EF4-FFF2-40B4-BE49-F238E27FC236}">
                <a16:creationId xmlns:a16="http://schemas.microsoft.com/office/drawing/2014/main" id="{284F6573-B19D-26ED-CE7F-C8BB8D7966BC}"/>
              </a:ext>
            </a:extLst>
          </p:cNvPr>
          <p:cNvSpPr>
            <a:spLocks noGrp="1"/>
          </p:cNvSpPr>
          <p:nvPr>
            <p:ph sz="quarter" idx="10"/>
          </p:nvPr>
        </p:nvSpPr>
        <p:spPr/>
        <p:txBody>
          <a:bodyPr/>
          <a:lstStyle/>
          <a:p>
            <a:r>
              <a:rPr lang="en-US" dirty="0"/>
              <a:t>The operating system is transitioning to a new name, V Home OS, to reflect its broader role beyond just televisions.</a:t>
            </a:r>
          </a:p>
          <a:p>
            <a:r>
              <a:rPr lang="en-US" dirty="0"/>
              <a:t>A significant partnership with Microsoft was announced to integrate Copilot’s generative AI capabilities directly into the platform, enhancing the user experience with advanced AI services.</a:t>
            </a:r>
          </a:p>
          <a:p>
            <a:r>
              <a:rPr lang="en-US" dirty="0"/>
              <a:t>The new platform now supports Xbox Cloud Gaming, allowing users to stream high-end game titles directly on their TVs without needing a console.</a:t>
            </a:r>
          </a:p>
          <a:p>
            <a:r>
              <a:rPr lang="en-US" dirty="0"/>
              <a:t>Moving beyond TVs, the OS is being integrated into other home appliances, such as smart refrigerators and washing machines, acting as a central hub for connected devices.</a:t>
            </a:r>
          </a:p>
          <a:p>
            <a:r>
              <a:rPr lang="en-US" dirty="0"/>
              <a:t>The platform was showcased as the foundation for Hisense’s “full-scenario” smart home ecosystem, featuring tools such as smart voice assistants and automatic energy-saving modes. </a:t>
            </a:r>
          </a:p>
          <a:p>
            <a:r>
              <a:rPr lang="en-US" b="1" dirty="0"/>
              <a:t>Key 2026 TV models featuring V Home OS</a:t>
            </a:r>
          </a:p>
          <a:p>
            <a:pPr lvl="1"/>
            <a:r>
              <a:rPr lang="en-US" dirty="0"/>
              <a:t>116UXS (Flagship RGB mini LED evo): This 116″ monster features the new RGB mini LED evo technology, which adds a cyan fourth LED to improve color precision and lifelike transitions. It reaches 5,000 nits of peak brightness.</a:t>
            </a:r>
          </a:p>
          <a:p>
            <a:pPr lvl="1"/>
            <a:r>
              <a:rPr lang="en-US" dirty="0"/>
              <a:t>163MX (RGBY Micro LED): A massive 163″ display that utilizes an industry-first four-primary RGBY (red, green, blue, yellow) architecture. By adding yellow sub-pixels, it achieves 100% of the BT.2020 color space.</a:t>
            </a:r>
          </a:p>
          <a:p>
            <a:pPr lvl="1"/>
            <a:r>
              <a:rPr lang="en-US" dirty="0"/>
              <a:t>UR9 Series: Designed to bring RGB mini LED technology to more mainstream consumers, this series ranges in size from 55″ to 100″. </a:t>
            </a:r>
          </a:p>
          <a:p>
            <a:pPr lvl="1"/>
            <a:r>
              <a:rPr lang="en-US" dirty="0"/>
              <a:t>UR8 Series: Another range utilizing RGB mini LED technology to deliver enhanced color saturation and tonal separation.</a:t>
            </a:r>
          </a:p>
          <a:p>
            <a:pPr lvl="1"/>
            <a:r>
              <a:rPr lang="en-US" dirty="0"/>
              <a:t>Refreshed ULED &amp; Canvas TV Series: The 2026 lineup includes updated U7, U7 Pro, and U8 models. The Canvas TV range returns, combining display technology with an artwork-style design for interior aesthetics.</a:t>
            </a:r>
            <a:endParaRPr lang="en-GB" dirty="0"/>
          </a:p>
        </p:txBody>
      </p:sp>
    </p:spTree>
    <p:extLst>
      <p:ext uri="{BB962C8B-B14F-4D97-AF65-F5344CB8AC3E}">
        <p14:creationId xmlns:p14="http://schemas.microsoft.com/office/powerpoint/2010/main" val="4013583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A23C4A-781A-4DB3-A5AF-C98F19F83F48}"/>
              </a:ext>
            </a:extLst>
          </p:cNvPr>
          <p:cNvSpPr>
            <a:spLocks noGrp="1"/>
          </p:cNvSpPr>
          <p:nvPr>
            <p:ph type="title"/>
          </p:nvPr>
        </p:nvSpPr>
        <p:spPr/>
        <p:txBody>
          <a:bodyPr/>
          <a:lstStyle/>
          <a:p>
            <a:r>
              <a:rPr lang="en-US"/>
              <a:t>CES Las Vegas 2026</a:t>
            </a:r>
          </a:p>
        </p:txBody>
      </p:sp>
      <p:sp>
        <p:nvSpPr>
          <p:cNvPr id="8" name="Content Placeholder 7">
            <a:extLst>
              <a:ext uri="{FF2B5EF4-FFF2-40B4-BE49-F238E27FC236}">
                <a16:creationId xmlns:a16="http://schemas.microsoft.com/office/drawing/2014/main" id="{ECC03B46-8CDD-4812-92A8-10EA81F6201F}"/>
              </a:ext>
            </a:extLst>
          </p:cNvPr>
          <p:cNvSpPr>
            <a:spLocks noGrp="1"/>
          </p:cNvSpPr>
          <p:nvPr>
            <p:ph sz="quarter" idx="10"/>
          </p:nvPr>
        </p:nvSpPr>
        <p:spPr>
          <a:xfrm>
            <a:off x="348314" y="1096230"/>
            <a:ext cx="7297224" cy="4572000"/>
          </a:xfrm>
        </p:spPr>
        <p:txBody>
          <a:bodyPr/>
          <a:lstStyle/>
          <a:p>
            <a:r>
              <a:rPr lang="en-US" dirty="0"/>
              <a:t>CES 2026 in Las Vegas drew in more than 4,100 exhibitors, more than 148,000 visitors, and more than 6,900 global media, content creators, and industry analysts.</a:t>
            </a:r>
          </a:p>
          <a:p>
            <a:r>
              <a:rPr lang="en-US" dirty="0"/>
              <a:t>TV brands continue to dedicate considerable resources to showcasing their latest technology and product launches. This year’s show key themes focused on </a:t>
            </a:r>
          </a:p>
          <a:p>
            <a:pPr lvl="1"/>
            <a:r>
              <a:rPr lang="en-US" dirty="0"/>
              <a:t>RGB mini LED proliferation</a:t>
            </a:r>
          </a:p>
          <a:p>
            <a:pPr lvl="1"/>
            <a:r>
              <a:rPr lang="en-US" dirty="0"/>
              <a:t>AI use-case improvements across lifestyle, picture, and audio quality</a:t>
            </a:r>
          </a:p>
          <a:p>
            <a:pPr lvl="1"/>
            <a:r>
              <a:rPr lang="en-US" dirty="0"/>
              <a:t>QD technology upgrade</a:t>
            </a:r>
          </a:p>
        </p:txBody>
      </p:sp>
      <p:sp>
        <p:nvSpPr>
          <p:cNvPr id="13" name="TextBox 25">
            <a:extLst>
              <a:ext uri="{FF2B5EF4-FFF2-40B4-BE49-F238E27FC236}">
                <a16:creationId xmlns:a16="http://schemas.microsoft.com/office/drawing/2014/main" id="{BA3E1626-3983-4AD1-AF44-C2373CBBC22F}"/>
              </a:ext>
            </a:extLst>
          </p:cNvPr>
          <p:cNvSpPr txBox="1"/>
          <p:nvPr/>
        </p:nvSpPr>
        <p:spPr>
          <a:xfrm>
            <a:off x="8142895" y="5130873"/>
            <a:ext cx="1209116"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t>Patrick Horner</a:t>
            </a:r>
            <a:endParaRPr lang="en-IN" sz="1400" b="1" dirty="0"/>
          </a:p>
        </p:txBody>
      </p:sp>
      <p:sp>
        <p:nvSpPr>
          <p:cNvPr id="14" name="TextBox 26">
            <a:extLst>
              <a:ext uri="{FF2B5EF4-FFF2-40B4-BE49-F238E27FC236}">
                <a16:creationId xmlns:a16="http://schemas.microsoft.com/office/drawing/2014/main" id="{8C00BBE8-71D6-4FB3-BE1B-8F17B06D7C35}"/>
              </a:ext>
            </a:extLst>
          </p:cNvPr>
          <p:cNvSpPr txBox="1"/>
          <p:nvPr/>
        </p:nvSpPr>
        <p:spPr>
          <a:xfrm>
            <a:off x="8142895" y="5386479"/>
            <a:ext cx="1209116"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t>Practice Leader</a:t>
            </a:r>
            <a:endParaRPr lang="en-IN" sz="1200" i="1" dirty="0"/>
          </a:p>
        </p:txBody>
      </p:sp>
      <p:cxnSp>
        <p:nvCxnSpPr>
          <p:cNvPr id="15" name="Straight Connector 14">
            <a:extLst>
              <a:ext uri="{FF2B5EF4-FFF2-40B4-BE49-F238E27FC236}">
                <a16:creationId xmlns:a16="http://schemas.microsoft.com/office/drawing/2014/main" id="{ED983E5D-C2F9-41D8-990A-94BF575BAB7F}"/>
              </a:ext>
            </a:extLst>
          </p:cNvPr>
          <p:cNvCxnSpPr>
            <a:cxnSpLocks/>
          </p:cNvCxnSpPr>
          <p:nvPr/>
        </p:nvCxnSpPr>
        <p:spPr>
          <a:xfrm>
            <a:off x="7994916" y="5640205"/>
            <a:ext cx="15050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5">
            <a:extLst>
              <a:ext uri="{FF2B5EF4-FFF2-40B4-BE49-F238E27FC236}">
                <a16:creationId xmlns:a16="http://schemas.microsoft.com/office/drawing/2014/main" id="{9A437A44-DF84-4169-BDC3-2511E2DDFD4B}"/>
              </a:ext>
            </a:extLst>
          </p:cNvPr>
          <p:cNvSpPr txBox="1"/>
          <p:nvPr/>
        </p:nvSpPr>
        <p:spPr>
          <a:xfrm>
            <a:off x="9952440" y="5130873"/>
            <a:ext cx="1298931"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t>Matthew Rubin</a:t>
            </a:r>
            <a:endParaRPr lang="en-IN" sz="1400" b="1" dirty="0"/>
          </a:p>
        </p:txBody>
      </p:sp>
      <p:sp>
        <p:nvSpPr>
          <p:cNvPr id="31" name="TextBox 26">
            <a:extLst>
              <a:ext uri="{FF2B5EF4-FFF2-40B4-BE49-F238E27FC236}">
                <a16:creationId xmlns:a16="http://schemas.microsoft.com/office/drawing/2014/main" id="{C2AEBE3E-8B6E-4806-AE50-115D99856AFD}"/>
              </a:ext>
            </a:extLst>
          </p:cNvPr>
          <p:cNvSpPr txBox="1"/>
          <p:nvPr/>
        </p:nvSpPr>
        <p:spPr>
          <a:xfrm>
            <a:off x="9997347" y="5386479"/>
            <a:ext cx="1209116"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t>Principal Analyst</a:t>
            </a:r>
            <a:endParaRPr lang="en-IN" sz="1200" i="1" dirty="0"/>
          </a:p>
        </p:txBody>
      </p:sp>
      <p:cxnSp>
        <p:nvCxnSpPr>
          <p:cNvPr id="32" name="Straight Connector 31">
            <a:extLst>
              <a:ext uri="{FF2B5EF4-FFF2-40B4-BE49-F238E27FC236}">
                <a16:creationId xmlns:a16="http://schemas.microsoft.com/office/drawing/2014/main" id="{04A8211F-37A9-4803-88D6-FAA045345A7A}"/>
              </a:ext>
            </a:extLst>
          </p:cNvPr>
          <p:cNvCxnSpPr>
            <a:cxnSpLocks/>
          </p:cNvCxnSpPr>
          <p:nvPr/>
        </p:nvCxnSpPr>
        <p:spPr>
          <a:xfrm>
            <a:off x="9849368" y="5640205"/>
            <a:ext cx="15050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large sign outside of a building&#10;&#10;AI-generated content may be incorrect.">
            <a:extLst>
              <a:ext uri="{FF2B5EF4-FFF2-40B4-BE49-F238E27FC236}">
                <a16:creationId xmlns:a16="http://schemas.microsoft.com/office/drawing/2014/main" id="{BBE89A22-7293-DAA8-8514-598CCF8994F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34213" y="3382230"/>
            <a:ext cx="4010951" cy="2334357"/>
          </a:xfrm>
          <a:prstGeom prst="rect">
            <a:avLst/>
          </a:prstGeom>
        </p:spPr>
      </p:pic>
      <p:sp>
        <p:nvSpPr>
          <p:cNvPr id="6" name="txtboxInfographicSourceLine">
            <a:extLst>
              <a:ext uri="{FF2B5EF4-FFF2-40B4-BE49-F238E27FC236}">
                <a16:creationId xmlns:a16="http://schemas.microsoft.com/office/drawing/2014/main" id="{3225DBCB-8227-FDE2-9DC9-BDC36C270513}"/>
              </a:ext>
            </a:extLst>
          </p:cNvPr>
          <p:cNvSpPr txBox="1"/>
          <p:nvPr/>
        </p:nvSpPr>
        <p:spPr>
          <a:xfrm>
            <a:off x="447418" y="5755811"/>
            <a:ext cx="1715541" cy="217097"/>
          </a:xfrm>
          <a:prstGeom prst="rect">
            <a:avLst/>
          </a:prstGeom>
          <a:noFill/>
        </p:spPr>
        <p:txBody>
          <a:bodyPr wrap="square" lIns="72000" tIns="0" rIns="0" bIns="72000" rtlCol="0" anchor="b">
            <a:noAutofit/>
          </a:bodyPr>
          <a:lstStyle/>
          <a:p>
            <a:pPr>
              <a:defRPr/>
            </a:pPr>
            <a:r>
              <a:rPr kumimoji="0" lang="fr-FR"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t>
            </a:r>
            <a:r>
              <a:rPr kumimoji="0" lang="fr-FR" sz="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analyst</a:t>
            </a:r>
            <a:r>
              <a:rPr kumimoji="0" lang="fr-FR"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 CES 2026</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9" name="Picture 8">
            <a:extLst>
              <a:ext uri="{FF2B5EF4-FFF2-40B4-BE49-F238E27FC236}">
                <a16:creationId xmlns:a16="http://schemas.microsoft.com/office/drawing/2014/main" id="{C41E4E0B-2F2C-8412-4BAF-06DA041D993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203239" y="3867119"/>
            <a:ext cx="1088429" cy="1079862"/>
          </a:xfrm>
          <a:prstGeom prst="rect">
            <a:avLst/>
          </a:prstGeom>
        </p:spPr>
      </p:pic>
      <p:pic>
        <p:nvPicPr>
          <p:cNvPr id="11" name="Picture 10">
            <a:extLst>
              <a:ext uri="{FF2B5EF4-FFF2-40B4-BE49-F238E27FC236}">
                <a16:creationId xmlns:a16="http://schemas.microsoft.com/office/drawing/2014/main" id="{670598CC-3AE2-6631-EADE-E9DBEB48524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056834" y="3867119"/>
            <a:ext cx="1090143" cy="1078154"/>
          </a:xfrm>
          <a:prstGeom prst="rect">
            <a:avLst/>
          </a:prstGeom>
        </p:spPr>
      </p:pic>
      <p:pic>
        <p:nvPicPr>
          <p:cNvPr id="12" name="Picture 11">
            <a:extLst>
              <a:ext uri="{FF2B5EF4-FFF2-40B4-BE49-F238E27FC236}">
                <a16:creationId xmlns:a16="http://schemas.microsoft.com/office/drawing/2014/main" id="{A142E135-AD4D-6A78-8849-8B0FCCAA22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45538" y="1531937"/>
            <a:ext cx="4158853" cy="1079862"/>
          </a:xfrm>
          <a:prstGeom prst="rect">
            <a:avLst/>
          </a:prstGeom>
        </p:spPr>
      </p:pic>
      <p:sp>
        <p:nvSpPr>
          <p:cNvPr id="18" name="Text Placeholder 9">
            <a:extLst>
              <a:ext uri="{FF2B5EF4-FFF2-40B4-BE49-F238E27FC236}">
                <a16:creationId xmlns:a16="http://schemas.microsoft.com/office/drawing/2014/main" id="{817CDBDB-009E-2CE4-9293-A3A5711DEDAF}"/>
              </a:ext>
            </a:extLst>
          </p:cNvPr>
          <p:cNvSpPr txBox="1">
            <a:spLocks/>
          </p:cNvSpPr>
          <p:nvPr/>
        </p:nvSpPr>
        <p:spPr>
          <a:xfrm>
            <a:off x="7758795" y="3337128"/>
            <a:ext cx="3730128" cy="253726"/>
          </a:xfrm>
          <a:prstGeom prst="rect">
            <a:avLst/>
          </a:prstGeom>
        </p:spPr>
        <p:txBody>
          <a:bodyPr vert="horz" lIns="0" tIns="0" rIns="0" bIns="0" rtlCol="0" anchor="t" anchorCtr="0">
            <a:noAutofit/>
          </a:bodyPr>
          <a:lstStyle>
            <a:lvl1pPr marL="0" indent="0" algn="l" defTabSz="914400" rtl="0" eaLnBrk="1" latinLnBrk="0" hangingPunct="1">
              <a:lnSpc>
                <a:spcPct val="85000"/>
              </a:lnSpc>
              <a:spcBef>
                <a:spcPts val="0"/>
              </a:spcBef>
              <a:spcAft>
                <a:spcPts val="400"/>
              </a:spcAft>
              <a:buClr>
                <a:srgbClr val="003CB2"/>
              </a:buClr>
              <a:buFont typeface="Arial" panose="020B0604020202020204" pitchFamily="34" charset="0"/>
              <a:buNone/>
              <a:defRPr sz="2800" b="1" kern="1200" spc="-20" baseline="0">
                <a:solidFill>
                  <a:srgbClr val="002244"/>
                </a:solidFill>
                <a:latin typeface="Aleo Medium" pitchFamily="2"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0" dirty="0"/>
              <a:t>Omdia team at the event</a:t>
            </a:r>
          </a:p>
        </p:txBody>
      </p:sp>
      <p:sp>
        <p:nvSpPr>
          <p:cNvPr id="2" name="txtboxCopyrightLine">
            <a:extLst>
              <a:ext uri="{FF2B5EF4-FFF2-40B4-BE49-F238E27FC236}">
                <a16:creationId xmlns:a16="http://schemas.microsoft.com/office/drawing/2014/main" id="{C30B7343-9EE4-FCB5-9D1B-58058BB48836}"/>
              </a:ext>
            </a:extLst>
          </p:cNvPr>
          <p:cNvSpPr txBox="1"/>
          <p:nvPr/>
        </p:nvSpPr>
        <p:spPr>
          <a:xfrm>
            <a:off x="3836068" y="5755811"/>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1124630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3972-B060-2FB9-3EE0-43D585DDD4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FB7A20-A9EF-7FE4-C2C6-C69A0BE1F74B}"/>
              </a:ext>
            </a:extLst>
          </p:cNvPr>
          <p:cNvSpPr>
            <a:spLocks noGrp="1"/>
          </p:cNvSpPr>
          <p:nvPr>
            <p:ph type="title"/>
          </p:nvPr>
        </p:nvSpPr>
        <p:spPr/>
        <p:txBody>
          <a:bodyPr/>
          <a:lstStyle/>
          <a:p>
            <a:r>
              <a:rPr lang="en-GB"/>
              <a:t>Vidaa OS rebranded as Home OS</a:t>
            </a:r>
          </a:p>
        </p:txBody>
      </p:sp>
      <p:pic>
        <p:nvPicPr>
          <p:cNvPr id="11" name="Content Placeholder 10" descr="A screen shot of a television&#10;&#10;AI-generated content may be incorrect.">
            <a:extLst>
              <a:ext uri="{FF2B5EF4-FFF2-40B4-BE49-F238E27FC236}">
                <a16:creationId xmlns:a16="http://schemas.microsoft.com/office/drawing/2014/main" id="{20B1678B-593B-5637-26D5-61D9E221CB79}"/>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6323704" y="1495544"/>
            <a:ext cx="5500814" cy="4125610"/>
          </a:xfrm>
        </p:spPr>
      </p:pic>
      <p:pic>
        <p:nvPicPr>
          <p:cNvPr id="7" name="Content Placeholder 6" descr="A screen shot of a computer&#10;&#10;AI-generated content may be incorrect.">
            <a:extLst>
              <a:ext uri="{FF2B5EF4-FFF2-40B4-BE49-F238E27FC236}">
                <a16:creationId xmlns:a16="http://schemas.microsoft.com/office/drawing/2014/main" id="{AE904C99-7EC3-242A-5CF7-996E4100B402}"/>
              </a:ext>
            </a:extLst>
          </p:cNvPr>
          <p:cNvPicPr>
            <a:picLocks noGrp="1" noChangeAspect="1"/>
          </p:cNvPicPr>
          <p:nvPr>
            <p:ph sz="quarter" idx="11"/>
          </p:nvPr>
        </p:nvPicPr>
        <p:blipFill>
          <a:blip r:embed="rId3" cstate="screen">
            <a:extLst>
              <a:ext uri="{28A0092B-C50C-407E-A947-70E740481C1C}">
                <a14:useLocalDpi xmlns:a14="http://schemas.microsoft.com/office/drawing/2010/main"/>
              </a:ext>
            </a:extLst>
          </a:blip>
          <a:srcRect/>
          <a:stretch>
            <a:fillRect/>
          </a:stretch>
        </p:blipFill>
        <p:spPr>
          <a:xfrm rot="5400000">
            <a:off x="2378775" y="1902142"/>
            <a:ext cx="4242196" cy="3429000"/>
          </a:xfrm>
        </p:spPr>
      </p:pic>
      <p:sp>
        <p:nvSpPr>
          <p:cNvPr id="12" name="Content Placeholder 2">
            <a:extLst>
              <a:ext uri="{FF2B5EF4-FFF2-40B4-BE49-F238E27FC236}">
                <a16:creationId xmlns:a16="http://schemas.microsoft.com/office/drawing/2014/main" id="{64533318-E027-62DE-3606-07968EA7EAEE}"/>
              </a:ext>
            </a:extLst>
          </p:cNvPr>
          <p:cNvSpPr txBox="1">
            <a:spLocks/>
          </p:cNvSpPr>
          <p:nvPr/>
        </p:nvSpPr>
        <p:spPr>
          <a:xfrm>
            <a:off x="370748" y="1351370"/>
            <a:ext cx="2289689" cy="4798998"/>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At CES 2026, </a:t>
            </a:r>
            <a:r>
              <a:rPr lang="en-GB" dirty="0" err="1"/>
              <a:t>Vidaa</a:t>
            </a:r>
            <a:r>
              <a:rPr lang="en-GB" dirty="0"/>
              <a:t> announced its operating system is being rebranded as Home OS, and the company will also change name to just V.</a:t>
            </a:r>
          </a:p>
          <a:p>
            <a:r>
              <a:rPr lang="en-GB" dirty="0"/>
              <a:t>The name change is part of the wider push by the company to be an operating system that not only encompasses AI but that also, eventually, acts as a shopping portal.</a:t>
            </a:r>
          </a:p>
          <a:p>
            <a:r>
              <a:rPr lang="en-GB" dirty="0"/>
              <a:t>The OS currently has minimal presence in the US, but it has plans to grow, primarily via smaller retailers.</a:t>
            </a:r>
            <a:endParaRPr lang="en-US" dirty="0"/>
          </a:p>
        </p:txBody>
      </p:sp>
      <p:sp>
        <p:nvSpPr>
          <p:cNvPr id="13" name="Content Placeholder 3">
            <a:extLst>
              <a:ext uri="{FF2B5EF4-FFF2-40B4-BE49-F238E27FC236}">
                <a16:creationId xmlns:a16="http://schemas.microsoft.com/office/drawing/2014/main" id="{2F423662-7C71-58AC-75A8-403966DA3759}"/>
              </a:ext>
            </a:extLst>
          </p:cNvPr>
          <p:cNvSpPr txBox="1">
            <a:spLocks/>
          </p:cNvSpPr>
          <p:nvPr/>
        </p:nvSpPr>
        <p:spPr>
          <a:xfrm>
            <a:off x="2785373" y="1179043"/>
            <a:ext cx="2392545"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t>Home</a:t>
            </a:r>
            <a:r>
              <a:rPr lang="en-US" b="1"/>
              <a:t> OS</a:t>
            </a:r>
          </a:p>
        </p:txBody>
      </p:sp>
      <p:sp>
        <p:nvSpPr>
          <p:cNvPr id="14" name="Content Placeholder 3">
            <a:extLst>
              <a:ext uri="{FF2B5EF4-FFF2-40B4-BE49-F238E27FC236}">
                <a16:creationId xmlns:a16="http://schemas.microsoft.com/office/drawing/2014/main" id="{C05F6CB9-D421-2706-BF94-BFCDC84639BD}"/>
              </a:ext>
            </a:extLst>
          </p:cNvPr>
          <p:cNvSpPr txBox="1">
            <a:spLocks/>
          </p:cNvSpPr>
          <p:nvPr/>
        </p:nvSpPr>
        <p:spPr>
          <a:xfrm>
            <a:off x="6339309" y="1150891"/>
            <a:ext cx="2392545"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t>Home AI</a:t>
            </a:r>
            <a:endParaRPr lang="en-US" b="1"/>
          </a:p>
        </p:txBody>
      </p:sp>
      <p:sp>
        <p:nvSpPr>
          <p:cNvPr id="3" name="txtboxInfographicSourceLine">
            <a:extLst>
              <a:ext uri="{FF2B5EF4-FFF2-40B4-BE49-F238E27FC236}">
                <a16:creationId xmlns:a16="http://schemas.microsoft.com/office/drawing/2014/main" id="{BD8AB3F1-8E54-2FCF-8EF1-D7EF60561D30}"/>
              </a:ext>
            </a:extLst>
          </p:cNvPr>
          <p:cNvSpPr txBox="1"/>
          <p:nvPr/>
        </p:nvSpPr>
        <p:spPr>
          <a:xfrm>
            <a:off x="2769768" y="5737740"/>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4" name="txtboxInfographicSourceLine">
            <a:extLst>
              <a:ext uri="{FF2B5EF4-FFF2-40B4-BE49-F238E27FC236}">
                <a16:creationId xmlns:a16="http://schemas.microsoft.com/office/drawing/2014/main" id="{CA31D927-2A09-37AF-E3BB-C670E9126BD7}"/>
              </a:ext>
            </a:extLst>
          </p:cNvPr>
          <p:cNvSpPr txBox="1"/>
          <p:nvPr/>
        </p:nvSpPr>
        <p:spPr>
          <a:xfrm>
            <a:off x="6323704" y="5737740"/>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5" name="txtboxCopyrightLine">
            <a:extLst>
              <a:ext uri="{FF2B5EF4-FFF2-40B4-BE49-F238E27FC236}">
                <a16:creationId xmlns:a16="http://schemas.microsoft.com/office/drawing/2014/main" id="{81ADD3D8-0BA4-D214-E3DE-6278127AA4AF}"/>
              </a:ext>
            </a:extLst>
          </p:cNvPr>
          <p:cNvSpPr txBox="1"/>
          <p:nvPr/>
        </p:nvSpPr>
        <p:spPr>
          <a:xfrm>
            <a:off x="5520882" y="5737740"/>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
        <p:nvSpPr>
          <p:cNvPr id="6" name="txtboxCopyrightLine">
            <a:extLst>
              <a:ext uri="{FF2B5EF4-FFF2-40B4-BE49-F238E27FC236}">
                <a16:creationId xmlns:a16="http://schemas.microsoft.com/office/drawing/2014/main" id="{CD348BC2-3A8C-9433-0A27-AEE57EA54FEC}"/>
              </a:ext>
            </a:extLst>
          </p:cNvPr>
          <p:cNvSpPr txBox="1"/>
          <p:nvPr/>
        </p:nvSpPr>
        <p:spPr>
          <a:xfrm>
            <a:off x="11112156" y="5835647"/>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909513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F7D28-79F5-6D9D-7114-100774908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41F3AB-E192-7867-FFFE-A10C793F72AD}"/>
              </a:ext>
            </a:extLst>
          </p:cNvPr>
          <p:cNvSpPr>
            <a:spLocks noGrp="1"/>
          </p:cNvSpPr>
          <p:nvPr>
            <p:ph type="title"/>
          </p:nvPr>
        </p:nvSpPr>
        <p:spPr/>
        <p:txBody>
          <a:bodyPr/>
          <a:lstStyle/>
          <a:p>
            <a:r>
              <a:rPr lang="en-US" noProof="0" dirty="0"/>
              <a:t>At CES 2026, Google integrated its Gemini AI into Google TV</a:t>
            </a:r>
          </a:p>
        </p:txBody>
      </p:sp>
      <p:sp>
        <p:nvSpPr>
          <p:cNvPr id="3" name="Content Placeholder 2">
            <a:extLst>
              <a:ext uri="{FF2B5EF4-FFF2-40B4-BE49-F238E27FC236}">
                <a16:creationId xmlns:a16="http://schemas.microsoft.com/office/drawing/2014/main" id="{F7EDBA3A-3F62-C8FC-CBA6-04BD1035299A}"/>
              </a:ext>
            </a:extLst>
          </p:cNvPr>
          <p:cNvSpPr>
            <a:spLocks noGrp="1"/>
          </p:cNvSpPr>
          <p:nvPr>
            <p:ph sz="quarter" idx="10"/>
          </p:nvPr>
        </p:nvSpPr>
        <p:spPr/>
        <p:txBody>
          <a:bodyPr/>
          <a:lstStyle/>
          <a:p>
            <a:pPr marL="0" indent="0">
              <a:buNone/>
            </a:pPr>
            <a:r>
              <a:rPr lang="en-US" b="1" noProof="0" dirty="0"/>
              <a:t>Key features and announcements</a:t>
            </a:r>
          </a:p>
          <a:p>
            <a:r>
              <a:rPr lang="en-US" noProof="0" dirty="0"/>
              <a:t>Google has shifted to AI-driven discovery. A new framework provides visually rich responses to queries, including real-time sports updates and “deep dives:” narrated, interactive overviews of complex topics designed for family viewing.</a:t>
            </a:r>
          </a:p>
          <a:p>
            <a:r>
              <a:rPr lang="en-US" noProof="0" dirty="0"/>
              <a:t>Users can adjust TV settings using conversational language. For example, saying “The dialogue is lost” will prompt Gemini to automatically optimize sound settings without leaving the content.</a:t>
            </a:r>
          </a:p>
          <a:p>
            <a:r>
              <a:rPr lang="en-US" noProof="0" dirty="0"/>
              <a:t>These features will roll out first to select TCL devices, followed by other partners such as Hisense, Sony, and Philips. </a:t>
            </a:r>
          </a:p>
          <a:p>
            <a:r>
              <a:rPr lang="en-US" noProof="0" dirty="0"/>
              <a:t>The Xbox Game Pass app is officially coming to Google TV devices in 2026, also debuting first on TCL models. </a:t>
            </a:r>
          </a:p>
          <a:p>
            <a:r>
              <a:rPr lang="en-US" noProof="0" dirty="0"/>
              <a:t>Google introduced interactive shoppable video. AI-driven “shoppable” prompts are tied to on-screen content. Shoppable prompts on Google TV bridge the gap between watching and buying by using AI to identify items on screen. At CES 2026, Google emphasized “direct paths” from discovery to checkout without leaving the interface. </a:t>
            </a:r>
          </a:p>
          <a:p>
            <a:pPr marL="0" indent="0">
              <a:buNone/>
            </a:pPr>
            <a:r>
              <a:rPr lang="en-US" b="1" noProof="0" dirty="0"/>
              <a:t>Examples of shoppable prompts</a:t>
            </a:r>
          </a:p>
          <a:p>
            <a:r>
              <a:rPr lang="en-US" noProof="0" dirty="0"/>
              <a:t>During some YouTube and TV ad segments, an interactive sidebar feed appears on the right side of the screen. Users can use a remote to browse a carousel of products featured in the video.</a:t>
            </a:r>
          </a:p>
          <a:p>
            <a:r>
              <a:rPr lang="en-US" noProof="0" dirty="0"/>
              <a:t>While travel or home decor content is being watched, AI-driven prompts may appear as “clickable hotspots” over specific items, such as a blender in a cooking show or a hotel in a travel documentary. This allows users to view details or “send a link to phone” for later.</a:t>
            </a:r>
          </a:p>
          <a:p>
            <a:r>
              <a:rPr lang="en-US" noProof="0" dirty="0"/>
              <a:t>Users can engage in conversational shopping. Just ask questions such as "Where can I buy those sneakers?" while watching; the TV identifies the brand and provides a QR code or an option to add it to a Google Shopping cart.</a:t>
            </a:r>
          </a:p>
          <a:p>
            <a:r>
              <a:rPr lang="en-US" noProof="0" dirty="0"/>
              <a:t>TV commercials now include dynamic QR codes that link to product pages on the brand’s website.</a:t>
            </a:r>
          </a:p>
        </p:txBody>
      </p:sp>
    </p:spTree>
    <p:extLst>
      <p:ext uri="{BB962C8B-B14F-4D97-AF65-F5344CB8AC3E}">
        <p14:creationId xmlns:p14="http://schemas.microsoft.com/office/powerpoint/2010/main" val="517893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25CA6-0725-23B5-BC92-D67D6B79DD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C8582B-4F12-BFC4-8014-46259BDF5368}"/>
              </a:ext>
            </a:extLst>
          </p:cNvPr>
          <p:cNvSpPr>
            <a:spLocks noGrp="1"/>
          </p:cNvSpPr>
          <p:nvPr>
            <p:ph type="title"/>
          </p:nvPr>
        </p:nvSpPr>
        <p:spPr/>
        <p:txBody>
          <a:bodyPr/>
          <a:lstStyle/>
          <a:p>
            <a:r>
              <a:rPr lang="en-US" noProof="0" dirty="0"/>
              <a:t>Google TV</a:t>
            </a:r>
          </a:p>
        </p:txBody>
      </p:sp>
      <p:sp>
        <p:nvSpPr>
          <p:cNvPr id="4" name="Content Placeholder 3">
            <a:extLst>
              <a:ext uri="{FF2B5EF4-FFF2-40B4-BE49-F238E27FC236}">
                <a16:creationId xmlns:a16="http://schemas.microsoft.com/office/drawing/2014/main" id="{119110BF-D556-41B8-A5E1-4CCE00DF29C3}"/>
              </a:ext>
            </a:extLst>
          </p:cNvPr>
          <p:cNvSpPr>
            <a:spLocks noGrp="1"/>
          </p:cNvSpPr>
          <p:nvPr>
            <p:ph sz="quarter" idx="10"/>
          </p:nvPr>
        </p:nvSpPr>
        <p:spPr/>
        <p:txBody>
          <a:bodyPr/>
          <a:lstStyle/>
          <a:p>
            <a:r>
              <a:rPr lang="en-US" noProof="0" dirty="0"/>
              <a:t>Google announced a few improvements to its TV operating system at CES this year, including</a:t>
            </a:r>
          </a:p>
          <a:p>
            <a:pPr lvl="1"/>
            <a:r>
              <a:rPr lang="en-US" noProof="0" dirty="0"/>
              <a:t>Explore favorite topics through a new visually rich framework that adapts Gemini’s responses to queries with imagery, videos, and real-time sports updates. For complex topics, “deep dives” provide narrated, interactive overviews simplified for the whole family.</a:t>
            </a:r>
          </a:p>
          <a:p>
            <a:pPr lvl="1"/>
            <a:r>
              <a:rPr lang="en-US" noProof="0" dirty="0"/>
              <a:t>Use Gemini to search the Google Photos library for specific people or moments. Instantly apply artistic styles with Photos Remix or transform memories into cinematic immersive slideshows.</a:t>
            </a:r>
          </a:p>
          <a:p>
            <a:pPr lvl="1"/>
            <a:r>
              <a:rPr lang="en-US" noProof="0" dirty="0"/>
              <a:t>Use Nano Banana and Veo to reimagine personal photos or create original media directly on the TV.</a:t>
            </a:r>
          </a:p>
          <a:p>
            <a:pPr lvl="1"/>
            <a:r>
              <a:rPr lang="en-US" noProof="0" dirty="0"/>
              <a:t>Skip complicated settings menus by using natural language to optimize settings. Simply tell Gemini “The screen is too dim” or “The dialogue is lost” to adjust picture and sound without leaving the movie or show.</a:t>
            </a:r>
          </a:p>
          <a:p>
            <a:r>
              <a:rPr lang="en-US" noProof="0" dirty="0"/>
              <a:t>The ability to use natural language to adjust audio and picture quality in particular is a major step toward making AI useful with everyday tasks.</a:t>
            </a:r>
          </a:p>
          <a:p>
            <a:endParaRPr lang="en-US" noProof="0" dirty="0"/>
          </a:p>
        </p:txBody>
      </p:sp>
      <p:pic>
        <p:nvPicPr>
          <p:cNvPr id="8" name="Content Placeholder 7">
            <a:extLst>
              <a:ext uri="{FF2B5EF4-FFF2-40B4-BE49-F238E27FC236}">
                <a16:creationId xmlns:a16="http://schemas.microsoft.com/office/drawing/2014/main" id="{8421E8EE-7A42-7E99-6974-5243787EE9A3}"/>
              </a:ext>
            </a:extLst>
          </p:cNvPr>
          <p:cNvPicPr>
            <a:picLocks noGrp="1" noChangeAspect="1"/>
          </p:cNvPicPr>
          <p:nvPr>
            <p:ph sz="quarter" idx="11"/>
          </p:nvPr>
        </p:nvPicPr>
        <p:blipFill>
          <a:blip r:embed="rId2" cstate="screen">
            <a:extLst>
              <a:ext uri="{28A0092B-C50C-407E-A947-70E740481C1C}">
                <a14:useLocalDpi xmlns:a14="http://schemas.microsoft.com/office/drawing/2010/main"/>
              </a:ext>
            </a:extLst>
          </a:blip>
          <a:stretch>
            <a:fillRect/>
          </a:stretch>
        </p:blipFill>
        <p:spPr>
          <a:xfrm>
            <a:off x="6184900" y="2115815"/>
            <a:ext cx="5656263" cy="3178819"/>
          </a:xfrm>
          <a:prstGeom prst="rect">
            <a:avLst/>
          </a:prstGeom>
        </p:spPr>
      </p:pic>
      <p:sp>
        <p:nvSpPr>
          <p:cNvPr id="9" name="txtboxInfographicSourceLine">
            <a:extLst>
              <a:ext uri="{FF2B5EF4-FFF2-40B4-BE49-F238E27FC236}">
                <a16:creationId xmlns:a16="http://schemas.microsoft.com/office/drawing/2014/main" id="{EA11BA64-D2F1-69EB-5216-72D649C16B6A}"/>
              </a:ext>
            </a:extLst>
          </p:cNvPr>
          <p:cNvSpPr txBox="1"/>
          <p:nvPr/>
        </p:nvSpPr>
        <p:spPr>
          <a:xfrm>
            <a:off x="6184900" y="5324451"/>
            <a:ext cx="1715541" cy="217097"/>
          </a:xfrm>
          <a:prstGeom prst="rect">
            <a:avLst/>
          </a:prstGeom>
          <a:noFill/>
        </p:spPr>
        <p:txBody>
          <a:bodyPr wrap="square" lIns="72000" tIns="0" rIns="0" bIns="72000" rtlCol="0" anchor="b">
            <a:no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a:t>
            </a:r>
            <a:r>
              <a:rPr lang="en-US" sz="800" noProof="0" dirty="0">
                <a:solidFill>
                  <a:prstClr val="black"/>
                </a:solidFill>
                <a:latin typeface="Aptos" panose="020B0004020202020204" pitchFamily="34" charset="0"/>
              </a:rPr>
              <a:t> Google</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616445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CE69F-FAB3-8C91-87EB-AEFF107F6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8CC85F-3E7D-5AB5-7D32-9E5D1B2DC627}"/>
              </a:ext>
            </a:extLst>
          </p:cNvPr>
          <p:cNvSpPr>
            <a:spLocks noGrp="1"/>
          </p:cNvSpPr>
          <p:nvPr>
            <p:ph type="title"/>
          </p:nvPr>
        </p:nvSpPr>
        <p:spPr/>
        <p:txBody>
          <a:bodyPr/>
          <a:lstStyle/>
          <a:p>
            <a:r>
              <a:rPr lang="en-GB"/>
              <a:t>Samsung Tizen</a:t>
            </a:r>
          </a:p>
        </p:txBody>
      </p:sp>
      <p:sp>
        <p:nvSpPr>
          <p:cNvPr id="4" name="Content Placeholder 3">
            <a:extLst>
              <a:ext uri="{FF2B5EF4-FFF2-40B4-BE49-F238E27FC236}">
                <a16:creationId xmlns:a16="http://schemas.microsoft.com/office/drawing/2014/main" id="{6F7CD6A6-733F-B457-4522-27B486579A03}"/>
              </a:ext>
            </a:extLst>
          </p:cNvPr>
          <p:cNvSpPr>
            <a:spLocks noGrp="1"/>
          </p:cNvSpPr>
          <p:nvPr>
            <p:ph sz="quarter" idx="10"/>
          </p:nvPr>
        </p:nvSpPr>
        <p:spPr/>
        <p:txBody>
          <a:bodyPr/>
          <a:lstStyle/>
          <a:p>
            <a:r>
              <a:rPr lang="en-GB" dirty="0"/>
              <a:t>Updates at CES for Tizen were limited, with “expanded content discovery” being the most notable improvement, enabling viewers to access curated programming based on viewing trends and seasonal themes through a simple, intuitive interface.</a:t>
            </a:r>
          </a:p>
          <a:p>
            <a:r>
              <a:rPr lang="en-GB" dirty="0"/>
              <a:t>The Samsung booth highlighted another new development, which enables the TV to turn into a karaoke stage. </a:t>
            </a:r>
          </a:p>
          <a:p>
            <a:pPr lvl="1"/>
            <a:r>
              <a:rPr lang="en-GB" dirty="0"/>
              <a:t>With microphone connectivity, tambourine effects, and applause sounds, the TV transforms into a karaoke system, while features such as echo, reverb, and voice tuning recreate the feel of a professional performance.</a:t>
            </a:r>
          </a:p>
          <a:p>
            <a:pPr lvl="1"/>
            <a:r>
              <a:rPr lang="en-GB" dirty="0"/>
              <a:t>Available in 30 countries, Samsung TV Plus brings a wide range of entertainment programming—including sports, music, and creator content—across more than 3,500 channels and 66,000 video-on-demand titles.</a:t>
            </a:r>
            <a:endParaRPr lang="en-US" dirty="0"/>
          </a:p>
        </p:txBody>
      </p:sp>
      <p:pic>
        <p:nvPicPr>
          <p:cNvPr id="7" name="Content Placeholder 6" descr="A screen on a wall&#10;&#10;AI-generated content may be incorrect.">
            <a:extLst>
              <a:ext uri="{FF2B5EF4-FFF2-40B4-BE49-F238E27FC236}">
                <a16:creationId xmlns:a16="http://schemas.microsoft.com/office/drawing/2014/main" id="{7CFF793E-A503-AD2B-8155-18FF61E00104}"/>
              </a:ext>
            </a:extLst>
          </p:cNvPr>
          <p:cNvPicPr>
            <a:picLocks noGrp="1" noChangeAspect="1"/>
          </p:cNvPicPr>
          <p:nvPr>
            <p:ph sz="quarter" idx="11"/>
          </p:nvPr>
        </p:nvPicPr>
        <p:blipFill>
          <a:blip r:embed="rId2" cstate="screen">
            <a:extLst>
              <a:ext uri="{28A0092B-C50C-407E-A947-70E740481C1C}">
                <a14:useLocalDpi xmlns:a14="http://schemas.microsoft.com/office/drawing/2010/main"/>
              </a:ext>
            </a:extLst>
          </a:blip>
          <a:stretch>
            <a:fillRect/>
          </a:stretch>
        </p:blipFill>
        <p:spPr>
          <a:xfrm>
            <a:off x="6184900" y="1584126"/>
            <a:ext cx="5656263" cy="4242197"/>
          </a:xfrm>
        </p:spPr>
      </p:pic>
      <p:sp>
        <p:nvSpPr>
          <p:cNvPr id="9" name="Content Placeholder 3">
            <a:extLst>
              <a:ext uri="{FF2B5EF4-FFF2-40B4-BE49-F238E27FC236}">
                <a16:creationId xmlns:a16="http://schemas.microsoft.com/office/drawing/2014/main" id="{774DBE3E-EB71-39AA-D21C-FEB98E2D7347}"/>
              </a:ext>
            </a:extLst>
          </p:cNvPr>
          <p:cNvSpPr txBox="1">
            <a:spLocks/>
          </p:cNvSpPr>
          <p:nvPr/>
        </p:nvSpPr>
        <p:spPr>
          <a:xfrm>
            <a:off x="6184900" y="1239473"/>
            <a:ext cx="2392545"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New Tizen experience</a:t>
            </a:r>
            <a:endParaRPr lang="en-US" b="1" dirty="0"/>
          </a:p>
        </p:txBody>
      </p:sp>
      <p:sp>
        <p:nvSpPr>
          <p:cNvPr id="3" name="txtboxInfographicSourceLine">
            <a:extLst>
              <a:ext uri="{FF2B5EF4-FFF2-40B4-BE49-F238E27FC236}">
                <a16:creationId xmlns:a16="http://schemas.microsoft.com/office/drawing/2014/main" id="{5E181177-8CE8-3F24-29B1-A50FE7A24E8F}"/>
              </a:ext>
            </a:extLst>
          </p:cNvPr>
          <p:cNvSpPr txBox="1"/>
          <p:nvPr/>
        </p:nvSpPr>
        <p:spPr>
          <a:xfrm>
            <a:off x="6184900" y="5826323"/>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6" name="txtboxCopyrightLine">
            <a:extLst>
              <a:ext uri="{FF2B5EF4-FFF2-40B4-BE49-F238E27FC236}">
                <a16:creationId xmlns:a16="http://schemas.microsoft.com/office/drawing/2014/main" id="{8D8E2759-8329-4345-4E0B-844A8665A554}"/>
              </a:ext>
            </a:extLst>
          </p:cNvPr>
          <p:cNvSpPr txBox="1"/>
          <p:nvPr/>
        </p:nvSpPr>
        <p:spPr>
          <a:xfrm>
            <a:off x="11120018" y="5826323"/>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68086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E55D7-F508-0AD0-9C91-36C37C9D32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A16C7-AC18-9D9A-8C61-AA221F338CD5}"/>
              </a:ext>
            </a:extLst>
          </p:cNvPr>
          <p:cNvSpPr>
            <a:spLocks noGrp="1"/>
          </p:cNvSpPr>
          <p:nvPr>
            <p:ph type="title"/>
          </p:nvPr>
        </p:nvSpPr>
        <p:spPr/>
        <p:txBody>
          <a:bodyPr/>
          <a:lstStyle/>
          <a:p>
            <a:r>
              <a:rPr lang="en-GB"/>
              <a:t>LG webOS</a:t>
            </a:r>
          </a:p>
        </p:txBody>
      </p:sp>
      <p:pic>
        <p:nvPicPr>
          <p:cNvPr id="11" name="Content Placeholder 10" descr="A tv on a wall&#10;&#10;AI-generated content may be incorrect.">
            <a:extLst>
              <a:ext uri="{FF2B5EF4-FFF2-40B4-BE49-F238E27FC236}">
                <a16:creationId xmlns:a16="http://schemas.microsoft.com/office/drawing/2014/main" id="{607A8E00-1524-657F-C1CA-DD1269906E88}"/>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rcRect/>
          <a:stretch>
            <a:fillRect/>
          </a:stretch>
        </p:blipFill>
        <p:spPr>
          <a:xfrm rot="5400000">
            <a:off x="4191757" y="2072311"/>
            <a:ext cx="3697360" cy="3429000"/>
          </a:xfrm>
        </p:spPr>
      </p:pic>
      <p:pic>
        <p:nvPicPr>
          <p:cNvPr id="9" name="Content Placeholder 8" descr="A screen on a wall&#10;&#10;AI-generated content may be incorrect.">
            <a:extLst>
              <a:ext uri="{FF2B5EF4-FFF2-40B4-BE49-F238E27FC236}">
                <a16:creationId xmlns:a16="http://schemas.microsoft.com/office/drawing/2014/main" id="{64577AC6-287D-4754-9D34-0EEA367AF55D}"/>
              </a:ext>
            </a:extLst>
          </p:cNvPr>
          <p:cNvPicPr>
            <a:picLocks noGrp="1" noChangeAspect="1"/>
          </p:cNvPicPr>
          <p:nvPr>
            <p:ph sz="quarter" idx="11"/>
          </p:nvPr>
        </p:nvPicPr>
        <p:blipFill>
          <a:blip r:embed="rId3" cstate="screen">
            <a:extLst>
              <a:ext uri="{28A0092B-C50C-407E-A947-70E740481C1C}">
                <a14:useLocalDpi xmlns:a14="http://schemas.microsoft.com/office/drawing/2010/main"/>
              </a:ext>
            </a:extLst>
          </a:blip>
          <a:srcRect/>
          <a:stretch>
            <a:fillRect/>
          </a:stretch>
        </p:blipFill>
        <p:spPr>
          <a:xfrm rot="5400000">
            <a:off x="7948748" y="2072311"/>
            <a:ext cx="3697360" cy="3429000"/>
          </a:xfrm>
        </p:spPr>
      </p:pic>
      <p:sp>
        <p:nvSpPr>
          <p:cNvPr id="12" name="Content Placeholder 3">
            <a:extLst>
              <a:ext uri="{FF2B5EF4-FFF2-40B4-BE49-F238E27FC236}">
                <a16:creationId xmlns:a16="http://schemas.microsoft.com/office/drawing/2014/main" id="{46B324C2-3D13-52BA-5EEF-337EA6E46648}"/>
              </a:ext>
            </a:extLst>
          </p:cNvPr>
          <p:cNvSpPr txBox="1">
            <a:spLocks/>
          </p:cNvSpPr>
          <p:nvPr/>
        </p:nvSpPr>
        <p:spPr>
          <a:xfrm>
            <a:off x="348314" y="1419910"/>
            <a:ext cx="3760759" cy="4572000"/>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LGE showcased its “Multi AI” approach at CES, with Microsoft’s Copilot and Google’s Gemini highlighted.</a:t>
            </a:r>
          </a:p>
          <a:p>
            <a:r>
              <a:rPr lang="en-GB" dirty="0"/>
              <a:t>Interactive demonstrations of webOS AI features—including AI Search, AI Concierge and AI Voice Control—showed how natural-language processing and recommendation systems are used to manage content and device settings.</a:t>
            </a:r>
          </a:p>
          <a:p>
            <a:r>
              <a:rPr lang="en-GB" dirty="0"/>
              <a:t>Additionally, the company also introduced LG Gallery+, a webOS-based service that displays curated art and imagery based on user preferences.</a:t>
            </a:r>
            <a:endParaRPr lang="en-US" dirty="0"/>
          </a:p>
        </p:txBody>
      </p:sp>
      <p:sp>
        <p:nvSpPr>
          <p:cNvPr id="15" name="Content Placeholder 3">
            <a:extLst>
              <a:ext uri="{FF2B5EF4-FFF2-40B4-BE49-F238E27FC236}">
                <a16:creationId xmlns:a16="http://schemas.microsoft.com/office/drawing/2014/main" id="{BA31892A-2E03-9D1F-4626-7A32BFE36567}"/>
              </a:ext>
            </a:extLst>
          </p:cNvPr>
          <p:cNvSpPr txBox="1">
            <a:spLocks/>
          </p:cNvSpPr>
          <p:nvPr/>
        </p:nvSpPr>
        <p:spPr>
          <a:xfrm>
            <a:off x="4342121" y="1601570"/>
            <a:ext cx="2989263"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t>LG webOS: Multi AI &amp; AI concierge</a:t>
            </a:r>
            <a:endParaRPr lang="en-US" b="1"/>
          </a:p>
        </p:txBody>
      </p:sp>
      <p:sp>
        <p:nvSpPr>
          <p:cNvPr id="16" name="Content Placeholder 3">
            <a:extLst>
              <a:ext uri="{FF2B5EF4-FFF2-40B4-BE49-F238E27FC236}">
                <a16:creationId xmlns:a16="http://schemas.microsoft.com/office/drawing/2014/main" id="{36387A1C-CB4A-E745-A0B1-284441A92B57}"/>
              </a:ext>
            </a:extLst>
          </p:cNvPr>
          <p:cNvSpPr txBox="1">
            <a:spLocks/>
          </p:cNvSpPr>
          <p:nvPr/>
        </p:nvSpPr>
        <p:spPr>
          <a:xfrm>
            <a:off x="8082928" y="1591431"/>
            <a:ext cx="2989263"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t>LG webOS: AI Voice ID</a:t>
            </a:r>
            <a:endParaRPr lang="en-US" b="1"/>
          </a:p>
        </p:txBody>
      </p:sp>
      <p:sp>
        <p:nvSpPr>
          <p:cNvPr id="3" name="txtboxInfographicSourceLine">
            <a:extLst>
              <a:ext uri="{FF2B5EF4-FFF2-40B4-BE49-F238E27FC236}">
                <a16:creationId xmlns:a16="http://schemas.microsoft.com/office/drawing/2014/main" id="{721EC855-D535-F11F-AC8B-8514AF831CC2}"/>
              </a:ext>
            </a:extLst>
          </p:cNvPr>
          <p:cNvSpPr txBox="1"/>
          <p:nvPr/>
        </p:nvSpPr>
        <p:spPr>
          <a:xfrm>
            <a:off x="4325937" y="5635491"/>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4" name="txtboxInfographicSourceLine">
            <a:extLst>
              <a:ext uri="{FF2B5EF4-FFF2-40B4-BE49-F238E27FC236}">
                <a16:creationId xmlns:a16="http://schemas.microsoft.com/office/drawing/2014/main" id="{54BB879D-5BD2-E779-A516-0CA6AFB498F8}"/>
              </a:ext>
            </a:extLst>
          </p:cNvPr>
          <p:cNvSpPr txBox="1"/>
          <p:nvPr/>
        </p:nvSpPr>
        <p:spPr>
          <a:xfrm>
            <a:off x="8042263" y="5624261"/>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5" name="txtboxCopyrightLine">
            <a:extLst>
              <a:ext uri="{FF2B5EF4-FFF2-40B4-BE49-F238E27FC236}">
                <a16:creationId xmlns:a16="http://schemas.microsoft.com/office/drawing/2014/main" id="{301C72A2-125C-1B1F-D15C-79DF46FF1B7F}"/>
              </a:ext>
            </a:extLst>
          </p:cNvPr>
          <p:cNvSpPr txBox="1"/>
          <p:nvPr/>
        </p:nvSpPr>
        <p:spPr>
          <a:xfrm>
            <a:off x="7086506" y="5635491"/>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
        <p:nvSpPr>
          <p:cNvPr id="6" name="txtboxCopyrightLine">
            <a:extLst>
              <a:ext uri="{FF2B5EF4-FFF2-40B4-BE49-F238E27FC236}">
                <a16:creationId xmlns:a16="http://schemas.microsoft.com/office/drawing/2014/main" id="{B0B2AED8-C7AF-9AE8-D493-D3DCD3572AB0}"/>
              </a:ext>
            </a:extLst>
          </p:cNvPr>
          <p:cNvSpPr txBox="1"/>
          <p:nvPr/>
        </p:nvSpPr>
        <p:spPr>
          <a:xfrm>
            <a:off x="10802832" y="5635491"/>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2726835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F581C-50A8-DA7F-2A78-E4D76E58EA8B}"/>
            </a:ext>
          </a:extLst>
        </p:cNvPr>
        <p:cNvGrpSpPr/>
        <p:nvPr/>
      </p:nvGrpSpPr>
      <p:grpSpPr>
        <a:xfrm>
          <a:off x="0" y="0"/>
          <a:ext cx="0" cy="0"/>
          <a:chOff x="0" y="0"/>
          <a:chExt cx="0" cy="0"/>
        </a:xfrm>
      </p:grpSpPr>
      <p:graphicFrame>
        <p:nvGraphicFramePr>
          <p:cNvPr id="9" name="Table Placeholder 5">
            <a:extLst>
              <a:ext uri="{FF2B5EF4-FFF2-40B4-BE49-F238E27FC236}">
                <a16:creationId xmlns:a16="http://schemas.microsoft.com/office/drawing/2014/main" id="{C037ED6D-9EF8-1E4E-3FEE-7FF809B8ED93}"/>
              </a:ext>
            </a:extLst>
          </p:cNvPr>
          <p:cNvGraphicFramePr>
            <a:graphicFrameLocks noGrp="1"/>
          </p:cNvGraphicFramePr>
          <p:nvPr>
            <p:ph type="tbl" sz="quarter" idx="17"/>
            <p:extLst>
              <p:ext uri="{D42A27DB-BD31-4B8C-83A1-F6EECF244321}">
                <p14:modId xmlns:p14="http://schemas.microsoft.com/office/powerpoint/2010/main" val="4205851084"/>
              </p:ext>
            </p:extLst>
          </p:nvPr>
        </p:nvGraphicFramePr>
        <p:xfrm>
          <a:off x="347662" y="1938115"/>
          <a:ext cx="11480800" cy="3917586"/>
        </p:xfrm>
        <a:graphic>
          <a:graphicData uri="http://schemas.openxmlformats.org/drawingml/2006/table">
            <a:tbl>
              <a:tblPr firstRow="1" firstCol="1" bandRow="1">
                <a:tableStyleId>{D51ADE6A-740E-44AE-83CC-AE7238B6C88D}</a:tableStyleId>
              </a:tblPr>
              <a:tblGrid>
                <a:gridCol w="2870200">
                  <a:extLst>
                    <a:ext uri="{9D8B030D-6E8A-4147-A177-3AD203B41FA5}">
                      <a16:colId xmlns:a16="http://schemas.microsoft.com/office/drawing/2014/main" val="61860022"/>
                    </a:ext>
                  </a:extLst>
                </a:gridCol>
                <a:gridCol w="2870200">
                  <a:extLst>
                    <a:ext uri="{9D8B030D-6E8A-4147-A177-3AD203B41FA5}">
                      <a16:colId xmlns:a16="http://schemas.microsoft.com/office/drawing/2014/main" val="378658494"/>
                    </a:ext>
                  </a:extLst>
                </a:gridCol>
                <a:gridCol w="2870200">
                  <a:extLst>
                    <a:ext uri="{9D8B030D-6E8A-4147-A177-3AD203B41FA5}">
                      <a16:colId xmlns:a16="http://schemas.microsoft.com/office/drawing/2014/main" val="2167239161"/>
                    </a:ext>
                  </a:extLst>
                </a:gridCol>
                <a:gridCol w="2870200">
                  <a:extLst>
                    <a:ext uri="{9D8B030D-6E8A-4147-A177-3AD203B41FA5}">
                      <a16:colId xmlns:a16="http://schemas.microsoft.com/office/drawing/2014/main" val="3623069196"/>
                    </a:ext>
                  </a:extLst>
                </a:gridCol>
              </a:tblGrid>
              <a:tr h="337091">
                <a:tc>
                  <a:txBody>
                    <a:bodyPr/>
                    <a:lstStyle/>
                    <a:p>
                      <a:pPr marL="0"/>
                      <a:endParaRPr lang="en-GB" sz="1200" b="1" dirty="0">
                        <a:solidFill>
                          <a:schemeClr val="accent1"/>
                        </a:solidFill>
                        <a:latin typeface="+mn-lt"/>
                      </a:endParaRPr>
                    </a:p>
                  </a:txBody>
                  <a:tcPr marL="72000" marR="72000" marT="72000" marB="72000"/>
                </a:tc>
                <a:tc>
                  <a:txBody>
                    <a:bodyPr/>
                    <a:lstStyle/>
                    <a:p>
                      <a:pPr marL="0" algn="l" defTabSz="914400" rtl="0" eaLnBrk="1" latinLnBrk="0" hangingPunct="1"/>
                      <a:r>
                        <a:rPr lang="en-GB" sz="1200" kern="1200">
                          <a:latin typeface="+mn-lt"/>
                        </a:rPr>
                        <a:t>Hisense</a:t>
                      </a:r>
                      <a:endParaRPr lang="en-GB" sz="1200" b="1" i="0" kern="1200">
                        <a:solidFill>
                          <a:schemeClr val="accent1"/>
                        </a:solidFill>
                        <a:latin typeface="+mn-lt"/>
                        <a:ea typeface="+mn-ea"/>
                        <a:cs typeface="+mn-cs"/>
                      </a:endParaRPr>
                    </a:p>
                  </a:txBody>
                  <a:tcPr marL="72000" marR="72000" marT="72000" marB="72000"/>
                </a:tc>
                <a:tc>
                  <a:txBody>
                    <a:bodyPr/>
                    <a:lstStyle/>
                    <a:p>
                      <a:pPr marL="0"/>
                      <a:r>
                        <a:rPr lang="en-GB" sz="1200">
                          <a:latin typeface="+mn-lt"/>
                        </a:rPr>
                        <a:t>TCL</a:t>
                      </a:r>
                      <a:endParaRPr lang="en-GB" sz="1200" b="1">
                        <a:solidFill>
                          <a:schemeClr val="accent1"/>
                        </a:solidFill>
                        <a:latin typeface="+mn-lt"/>
                      </a:endParaRPr>
                    </a:p>
                  </a:txBody>
                  <a:tcPr marL="72000" marR="72000" marT="72000" marB="72000"/>
                </a:tc>
                <a:tc>
                  <a:txBody>
                    <a:bodyPr/>
                    <a:lstStyle/>
                    <a:p>
                      <a:pPr marL="0"/>
                      <a:r>
                        <a:rPr lang="en-GB" sz="1200">
                          <a:latin typeface="+mn-lt"/>
                        </a:rPr>
                        <a:t>Philips (TP Vision)</a:t>
                      </a:r>
                      <a:endParaRPr lang="en-GB" sz="1200" b="1">
                        <a:solidFill>
                          <a:schemeClr val="accent1"/>
                        </a:solidFill>
                        <a:latin typeface="+mn-lt"/>
                      </a:endParaRPr>
                    </a:p>
                  </a:txBody>
                  <a:tcPr marL="72000" marR="72000" marT="72000" marB="72000"/>
                </a:tc>
                <a:extLst>
                  <a:ext uri="{0D108BD9-81ED-4DB2-BD59-A6C34878D82A}">
                    <a16:rowId xmlns:a16="http://schemas.microsoft.com/office/drawing/2014/main" val="194731123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latin typeface="+mn-lt"/>
                        </a:rPr>
                        <a:t>TV support models &amp; brands in 2026</a:t>
                      </a:r>
                      <a:endParaRPr lang="en-GB" sz="1200" b="1" i="0" kern="1200">
                        <a:solidFill>
                          <a:schemeClr val="accent1"/>
                        </a:solidFill>
                        <a:latin typeface="+mn-lt"/>
                        <a:ea typeface="Aptos (Body)"/>
                        <a:cs typeface="Aptos (Body)"/>
                      </a:endParaRPr>
                    </a:p>
                  </a:txBody>
                  <a:tcPr marL="72000" marR="72000" marT="72000" marB="72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u="none" strike="noStrike" kern="1200" cap="none" spc="0" normalizeH="0" baseline="0" noProof="0" dirty="0">
                          <a:ln>
                            <a:noFill/>
                          </a:ln>
                          <a:effectLst/>
                          <a:uLnTx/>
                          <a:uFillTx/>
                          <a:latin typeface="+mn-lt"/>
                        </a:rPr>
                        <a:t>RGB mini LED TV series </a:t>
                      </a:r>
                      <a:endParaRPr kumimoji="0" lang="en-GB" sz="1200" b="1" i="0" u="none" strike="noStrike" kern="1200" cap="none" spc="0" normalizeH="0" baseline="0" noProof="0" dirty="0">
                        <a:ln>
                          <a:noFill/>
                        </a:ln>
                        <a:solidFill>
                          <a:srgbClr val="333333"/>
                        </a:solidFill>
                        <a:effectLst/>
                        <a:uLnTx/>
                        <a:uFillTx/>
                        <a:latin typeface="+mn-lt"/>
                      </a:endParaRPr>
                    </a:p>
                  </a:txBody>
                  <a:tcPr marL="72000" marR="72000" marT="72000" marB="72000"/>
                </a:tc>
                <a:tc>
                  <a:txBody>
                    <a:bodyPr/>
                    <a:lstStyle/>
                    <a:p>
                      <a:pPr marL="0"/>
                      <a:r>
                        <a:rPr lang="en-GB" sz="1200" dirty="0">
                          <a:latin typeface="+mn-lt"/>
                        </a:rPr>
                        <a:t>X QD-Mini LED TV series</a:t>
                      </a:r>
                    </a:p>
                  </a:txBody>
                  <a:tcPr marL="72000" marR="72000" marT="72000" marB="72000"/>
                </a:tc>
                <a:tc>
                  <a:txBody>
                    <a:bodyPr/>
                    <a:lstStyle/>
                    <a:p>
                      <a:pPr marL="0"/>
                      <a:r>
                        <a:rPr lang="en-GB" sz="1200">
                          <a:latin typeface="+mn-lt"/>
                        </a:rPr>
                        <a:t>OLED TV Series</a:t>
                      </a:r>
                    </a:p>
                  </a:txBody>
                  <a:tcPr marL="72000" marR="72000" marT="72000" marB="72000"/>
                </a:tc>
                <a:extLst>
                  <a:ext uri="{0D108BD9-81ED-4DB2-BD59-A6C34878D82A}">
                    <a16:rowId xmlns:a16="http://schemas.microsoft.com/office/drawing/2014/main" val="82762792"/>
                  </a:ext>
                </a:extLst>
              </a:tr>
              <a:tr h="3370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tx1"/>
                        </a:solidFill>
                        <a:effectLst/>
                        <a:uLnTx/>
                        <a:uFillTx/>
                        <a:latin typeface="+mn-lt"/>
                        <a:ea typeface="+mn-ea"/>
                        <a:cs typeface="+mn-cs"/>
                      </a:endParaRPr>
                    </a:p>
                  </a:txBody>
                  <a:tcPr marL="72000" marR="72000" marT="72000" marB="72000"/>
                </a:tc>
                <a:tc>
                  <a:txBody>
                    <a:bodyPr/>
                    <a:lstStyle/>
                    <a:p>
                      <a:pPr marL="0"/>
                      <a:r>
                        <a:rPr lang="en-GB" sz="1200" dirty="0">
                          <a:latin typeface="+mn-lt"/>
                        </a:rPr>
                        <a:t>- UX</a:t>
                      </a:r>
                    </a:p>
                  </a:txBody>
                  <a:tcPr marL="72000" marR="72000" marT="72000" marB="72000"/>
                </a:tc>
                <a:tc>
                  <a:txBody>
                    <a:bodyPr/>
                    <a:lstStyle/>
                    <a:p>
                      <a:pPr marL="0"/>
                      <a:r>
                        <a:rPr lang="en-US" sz="1200">
                          <a:latin typeface="+mn-lt"/>
                        </a:rPr>
                        <a:t>-</a:t>
                      </a:r>
                      <a:r>
                        <a:rPr lang="zh-TW" altLang="en-US" sz="1200">
                          <a:latin typeface="+mn-lt"/>
                        </a:rPr>
                        <a:t> </a:t>
                      </a:r>
                      <a:r>
                        <a:rPr lang="en-US" altLang="zh-TW" sz="1200">
                          <a:latin typeface="+mn-lt"/>
                        </a:rPr>
                        <a:t>X11L</a:t>
                      </a:r>
                      <a:r>
                        <a:rPr lang="zh-TW" altLang="en-US" sz="1200">
                          <a:latin typeface="+mn-lt"/>
                        </a:rPr>
                        <a:t> </a:t>
                      </a:r>
                      <a:endParaRPr lang="en-GB" sz="1200">
                        <a:latin typeface="+mn-lt"/>
                      </a:endParaRPr>
                    </a:p>
                  </a:txBody>
                  <a:tcPr marL="72000" marR="72000" marT="72000" marB="72000"/>
                </a:tc>
                <a:tc>
                  <a:txBody>
                    <a:bodyPr/>
                    <a:lstStyle/>
                    <a:p>
                      <a:pPr marL="0"/>
                      <a:r>
                        <a:rPr lang="en-GB" sz="1200">
                          <a:latin typeface="+mn-lt"/>
                        </a:rPr>
                        <a:t>- OLED 811</a:t>
                      </a:r>
                    </a:p>
                  </a:txBody>
                  <a:tcPr marL="72000" marR="72000" marT="72000" marB="72000"/>
                </a:tc>
                <a:extLst>
                  <a:ext uri="{0D108BD9-81ED-4DB2-BD59-A6C34878D82A}">
                    <a16:rowId xmlns:a16="http://schemas.microsoft.com/office/drawing/2014/main" val="4161104436"/>
                  </a:ext>
                </a:extLst>
              </a:tr>
              <a:tr h="3370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txBody>
                  <a:tcPr marL="72000" marR="72000" marT="72000" marB="72000"/>
                </a:tc>
                <a:tc>
                  <a:txBody>
                    <a:bodyPr/>
                    <a:lstStyle/>
                    <a:p>
                      <a:pPr marL="0"/>
                      <a:r>
                        <a:rPr lang="en-GB" sz="1200">
                          <a:latin typeface="+mn-lt"/>
                        </a:rPr>
                        <a:t>- UR9</a:t>
                      </a:r>
                    </a:p>
                  </a:txBody>
                  <a:tcPr marL="72000" marR="72000" marT="72000" marB="72000"/>
                </a:tc>
                <a:tc>
                  <a:txBody>
                    <a:bodyPr/>
                    <a:lstStyle/>
                    <a:p>
                      <a:pPr marL="0"/>
                      <a:r>
                        <a:rPr lang="en-GB" sz="1200">
                          <a:latin typeface="+mn-lt"/>
                        </a:rPr>
                        <a:t>C Series</a:t>
                      </a:r>
                    </a:p>
                  </a:txBody>
                  <a:tcPr marL="72000" marR="72000" marT="72000" marB="72000"/>
                </a:tc>
                <a:tc>
                  <a:txBody>
                    <a:bodyPr/>
                    <a:lstStyle/>
                    <a:p>
                      <a:pPr marL="0"/>
                      <a:r>
                        <a:rPr lang="en-GB" sz="1200">
                          <a:latin typeface="+mn-lt"/>
                        </a:rPr>
                        <a:t>-OLED 911</a:t>
                      </a:r>
                    </a:p>
                  </a:txBody>
                  <a:tcPr marL="72000" marR="72000" marT="72000" marB="72000"/>
                </a:tc>
                <a:extLst>
                  <a:ext uri="{0D108BD9-81ED-4DB2-BD59-A6C34878D82A}">
                    <a16:rowId xmlns:a16="http://schemas.microsoft.com/office/drawing/2014/main" val="1186099237"/>
                  </a:ext>
                </a:extLst>
              </a:tr>
              <a:tr h="3370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txBody>
                  <a:tcPr marL="72000" marR="72000" marT="72000" marB="72000"/>
                </a:tc>
                <a:tc>
                  <a:txBody>
                    <a:bodyPr/>
                    <a:lstStyle/>
                    <a:p>
                      <a:pPr marL="0"/>
                      <a:r>
                        <a:rPr lang="en-GB" sz="1200">
                          <a:latin typeface="+mn-lt"/>
                        </a:rPr>
                        <a:t>- UR8</a:t>
                      </a:r>
                    </a:p>
                  </a:txBody>
                  <a:tcPr marL="72000" marR="72000" marT="72000" marB="72000"/>
                </a:tc>
                <a:tc>
                  <a:txBody>
                    <a:bodyPr/>
                    <a:lstStyle/>
                    <a:p>
                      <a:pPr marL="0"/>
                      <a:r>
                        <a:rPr lang="en-GB" sz="1200" dirty="0">
                          <a:latin typeface="+mn-lt"/>
                        </a:rPr>
                        <a:t>(Plan to OTA update in the future)</a:t>
                      </a:r>
                    </a:p>
                  </a:txBody>
                  <a:tcPr marL="72000" marR="72000" marT="72000" marB="72000"/>
                </a:tc>
                <a:tc>
                  <a:txBody>
                    <a:bodyPr/>
                    <a:lstStyle/>
                    <a:p>
                      <a:pPr marL="0"/>
                      <a:r>
                        <a:rPr lang="en-GB" sz="1200">
                          <a:latin typeface="+mn-lt"/>
                        </a:rPr>
                        <a:t>-OLED 951</a:t>
                      </a:r>
                    </a:p>
                  </a:txBody>
                  <a:tcPr marL="72000" marR="72000" marT="72000" marB="72000"/>
                </a:tc>
                <a:extLst>
                  <a:ext uri="{0D108BD9-81ED-4DB2-BD59-A6C34878D82A}">
                    <a16:rowId xmlns:a16="http://schemas.microsoft.com/office/drawing/2014/main" val="248663654"/>
                  </a:ext>
                </a:extLst>
              </a:tr>
              <a:tr h="3370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txBody>
                  <a:tcPr marL="72000" marR="72000" marT="72000" marB="72000"/>
                </a:tc>
                <a:tc>
                  <a:txBody>
                    <a:bodyPr/>
                    <a:lstStyle/>
                    <a:p>
                      <a:pPr marL="0"/>
                      <a:r>
                        <a:rPr lang="en-GB" sz="1200" dirty="0">
                          <a:latin typeface="+mn-lt"/>
                        </a:rPr>
                        <a:t>Mini LED TV series</a:t>
                      </a:r>
                      <a:endParaRPr lang="en-GB" sz="1200" b="1" dirty="0">
                        <a:latin typeface="+mn-lt"/>
                      </a:endParaRPr>
                    </a:p>
                  </a:txBody>
                  <a:tcPr marL="72000" marR="72000" marT="72000" marB="72000"/>
                </a:tc>
                <a:tc>
                  <a:txBody>
                    <a:bodyPr/>
                    <a:lstStyle/>
                    <a:p>
                      <a:pPr marL="0"/>
                      <a:endParaRPr lang="en-GB" sz="1200">
                        <a:latin typeface="+mn-lt"/>
                      </a:endParaRPr>
                    </a:p>
                  </a:txBody>
                  <a:tcPr marL="72000" marR="72000" marT="72000" marB="72000"/>
                </a:tc>
                <a:tc>
                  <a:txBody>
                    <a:bodyPr/>
                    <a:lstStyle/>
                    <a:p>
                      <a:pPr marL="0"/>
                      <a:r>
                        <a:rPr lang="en-GB" sz="1200" dirty="0">
                          <a:latin typeface="+mn-lt"/>
                        </a:rPr>
                        <a:t>(Plan to OTA update in the future)</a:t>
                      </a:r>
                    </a:p>
                  </a:txBody>
                  <a:tcPr marL="72000" marR="72000" marT="72000" marB="72000"/>
                </a:tc>
                <a:extLst>
                  <a:ext uri="{0D108BD9-81ED-4DB2-BD59-A6C34878D82A}">
                    <a16:rowId xmlns:a16="http://schemas.microsoft.com/office/drawing/2014/main" val="3521993756"/>
                  </a:ext>
                </a:extLst>
              </a:tr>
              <a:tr h="3370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txBody>
                  <a:tcPr marL="72000" marR="72000" marT="72000" marB="72000"/>
                </a:tc>
                <a:tc>
                  <a:txBody>
                    <a:bodyPr/>
                    <a:lstStyle/>
                    <a:p>
                      <a:pPr marL="0"/>
                      <a:r>
                        <a:rPr lang="en-GB" sz="1200" dirty="0">
                          <a:latin typeface="+mn-lt"/>
                        </a:rPr>
                        <a:t>(will OTA update in the future)</a:t>
                      </a:r>
                    </a:p>
                  </a:txBody>
                  <a:tcPr marL="72000" marR="72000" marT="72000" marB="72000"/>
                </a:tc>
                <a:tc>
                  <a:txBody>
                    <a:bodyPr/>
                    <a:lstStyle/>
                    <a:p>
                      <a:pPr marL="0"/>
                      <a:endParaRPr lang="en-GB" sz="1200">
                        <a:latin typeface="+mn-lt"/>
                      </a:endParaRPr>
                    </a:p>
                  </a:txBody>
                  <a:tcPr marL="72000" marR="72000" marT="72000" marB="72000"/>
                </a:tc>
                <a:tc>
                  <a:txBody>
                    <a:bodyPr/>
                    <a:lstStyle/>
                    <a:p>
                      <a:pPr marL="0"/>
                      <a:endParaRPr lang="en-GB" sz="1200">
                        <a:latin typeface="+mn-lt"/>
                      </a:endParaRPr>
                    </a:p>
                  </a:txBody>
                  <a:tcPr marL="72000" marR="72000" marT="72000" marB="72000"/>
                </a:tc>
                <a:extLst>
                  <a:ext uri="{0D108BD9-81ED-4DB2-BD59-A6C34878D82A}">
                    <a16:rowId xmlns:a16="http://schemas.microsoft.com/office/drawing/2014/main" val="898420085"/>
                  </a:ext>
                </a:extLst>
              </a:tr>
              <a:tr h="3370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u="none" strike="noStrike" kern="1200" cap="none" spc="0" normalizeH="0" baseline="0" noProof="0" dirty="0">
                          <a:ln>
                            <a:noFill/>
                          </a:ln>
                          <a:effectLst/>
                          <a:uLnTx/>
                          <a:uFillTx/>
                          <a:latin typeface="+mn-lt"/>
                        </a:rPr>
                        <a:t>TV</a:t>
                      </a:r>
                      <a:r>
                        <a:rPr kumimoji="0" lang="zh-TW" altLang="en-US" sz="1200" u="none" strike="noStrike" kern="1200" cap="none" spc="0" normalizeH="0" baseline="0" noProof="0" dirty="0">
                          <a:ln>
                            <a:noFill/>
                          </a:ln>
                          <a:effectLst/>
                          <a:uLnTx/>
                          <a:uFillTx/>
                          <a:latin typeface="+mn-lt"/>
                        </a:rPr>
                        <a:t> </a:t>
                      </a:r>
                      <a:r>
                        <a:rPr kumimoji="0" lang="en-US" altLang="zh-TW" sz="1200" u="none" strike="noStrike" kern="1200" cap="none" spc="0" normalizeH="0" baseline="0" noProof="0" dirty="0">
                          <a:ln>
                            <a:noFill/>
                          </a:ln>
                          <a:effectLst/>
                          <a:uLnTx/>
                          <a:uFillTx/>
                          <a:latin typeface="+mn-lt"/>
                        </a:rPr>
                        <a:t>content support in 2026</a:t>
                      </a: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txBody>
                  <a:tcPr marL="72000" marR="72000" marT="72000" marB="72000"/>
                </a:tc>
                <a:tc gridSpan="3">
                  <a:txBody>
                    <a:bodyPr/>
                    <a:lstStyle/>
                    <a:p>
                      <a:pPr marL="171450" indent="-171450">
                        <a:buFontTx/>
                        <a:buChar char="-"/>
                      </a:pPr>
                      <a:r>
                        <a:rPr lang="en-GB" sz="1200" dirty="0">
                          <a:latin typeface="+mn-lt"/>
                        </a:rPr>
                        <a:t>NBA</a:t>
                      </a:r>
                    </a:p>
                    <a:p>
                      <a:pPr marL="171450" indent="-171450">
                        <a:buFontTx/>
                        <a:buChar char="-"/>
                      </a:pPr>
                      <a:r>
                        <a:rPr lang="en-GB" sz="1200" dirty="0">
                          <a:latin typeface="+mn-lt"/>
                        </a:rPr>
                        <a:t>MLB</a:t>
                      </a:r>
                    </a:p>
                    <a:p>
                      <a:pPr marL="0" indent="0">
                        <a:buFontTx/>
                        <a:buNone/>
                      </a:pPr>
                      <a:r>
                        <a:rPr lang="en-GB" sz="1200" dirty="0">
                          <a:latin typeface="+mn-lt"/>
                        </a:rPr>
                        <a:t>Both NBA and MLB content will be broadcast in Dolby Vision 2</a:t>
                      </a:r>
                    </a:p>
                  </a:txBody>
                  <a:tcPr marL="72000" marR="72000" marT="72000" marB="72000"/>
                </a:tc>
                <a:tc hMerge="1">
                  <a:txBody>
                    <a:bodyPr/>
                    <a:lstStyle/>
                    <a:p>
                      <a:pPr marL="0"/>
                      <a:endParaRPr lang="en-GB" sz="1200">
                        <a:latin typeface="+mn-lt"/>
                      </a:endParaRPr>
                    </a:p>
                  </a:txBody>
                  <a:tcPr marL="72000" marR="72000" marT="72000" marB="72000"/>
                </a:tc>
                <a:tc hMerge="1">
                  <a:txBody>
                    <a:bodyPr/>
                    <a:lstStyle/>
                    <a:p>
                      <a:pPr marL="0"/>
                      <a:endParaRPr lang="en-GB" sz="1200">
                        <a:latin typeface="+mn-lt"/>
                      </a:endParaRPr>
                    </a:p>
                  </a:txBody>
                  <a:tcPr marL="72000" marR="72000" marT="72000" marB="72000"/>
                </a:tc>
                <a:extLst>
                  <a:ext uri="{0D108BD9-81ED-4DB2-BD59-A6C34878D82A}">
                    <a16:rowId xmlns:a16="http://schemas.microsoft.com/office/drawing/2014/main" val="3652785595"/>
                  </a:ext>
                </a:extLst>
              </a:tr>
              <a:tr h="3370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u="none" strike="noStrike" kern="1200" cap="none" spc="0" normalizeH="0" baseline="0" noProof="0">
                          <a:ln>
                            <a:noFill/>
                          </a:ln>
                          <a:effectLst/>
                          <a:uLnTx/>
                          <a:uFillTx/>
                          <a:latin typeface="+mn-lt"/>
                        </a:rPr>
                        <a:t>Key feature</a:t>
                      </a:r>
                      <a:r>
                        <a:rPr kumimoji="0" lang="zh-TW" altLang="en-US" sz="1200" u="none" strike="noStrike" kern="1200" cap="none" spc="0" normalizeH="0" baseline="0" noProof="0">
                          <a:ln>
                            <a:noFill/>
                          </a:ln>
                          <a:effectLst/>
                          <a:uLnTx/>
                          <a:uFillTx/>
                          <a:latin typeface="+mn-lt"/>
                        </a:rPr>
                        <a:t> </a:t>
                      </a:r>
                      <a:endParaRPr kumimoji="0" lang="en-GB" sz="1200" b="1" i="0" u="none" strike="noStrike" kern="1200" cap="none" spc="0" normalizeH="0" baseline="0" noProof="0">
                        <a:ln>
                          <a:noFill/>
                        </a:ln>
                        <a:solidFill>
                          <a:prstClr val="black"/>
                        </a:solidFill>
                        <a:effectLst/>
                        <a:uLnTx/>
                        <a:uFillTx/>
                        <a:latin typeface="+mn-lt"/>
                        <a:ea typeface="+mn-ea"/>
                        <a:cs typeface="+mn-cs"/>
                      </a:endParaRPr>
                    </a:p>
                  </a:txBody>
                  <a:tcPr marL="72000" marR="72000" marT="72000" marB="72000"/>
                </a:tc>
                <a:tc gridSpan="3">
                  <a:txBody>
                    <a:bodyPr/>
                    <a:lstStyle/>
                    <a:p>
                      <a:pPr marL="0" indent="0">
                        <a:buFontTx/>
                        <a:buNone/>
                      </a:pPr>
                      <a:r>
                        <a:rPr lang="en-GB" sz="1200" dirty="0">
                          <a:latin typeface="+mn-lt"/>
                        </a:rPr>
                        <a:t>- </a:t>
                      </a:r>
                      <a:r>
                        <a:rPr lang="en-US" sz="1200" dirty="0">
                          <a:latin typeface="+mn-lt"/>
                        </a:rPr>
                        <a:t>Brighter </a:t>
                      </a:r>
                    </a:p>
                    <a:p>
                      <a:pPr marL="0" indent="0">
                        <a:buFontTx/>
                        <a:buNone/>
                      </a:pPr>
                      <a:r>
                        <a:rPr lang="en-US" sz="1200" dirty="0">
                          <a:latin typeface="+mn-lt"/>
                        </a:rPr>
                        <a:t>- More vivid picture </a:t>
                      </a:r>
                    </a:p>
                    <a:p>
                      <a:pPr marL="0" indent="0">
                        <a:buFontTx/>
                        <a:buNone/>
                      </a:pPr>
                      <a:r>
                        <a:rPr lang="en-US" sz="1200" dirty="0">
                          <a:latin typeface="+mn-lt"/>
                        </a:rPr>
                        <a:t>- Better audio </a:t>
                      </a:r>
                    </a:p>
                    <a:p>
                      <a:pPr marL="0" indent="0">
                        <a:buFontTx/>
                        <a:buNone/>
                      </a:pPr>
                      <a:r>
                        <a:rPr lang="en-US" sz="1200" dirty="0">
                          <a:latin typeface="+mn-lt"/>
                        </a:rPr>
                        <a:t>- First content to play in the new standard is Peacock’s streaming content, including live sports</a:t>
                      </a:r>
                      <a:endParaRPr lang="en-GB" sz="1200" b="1" dirty="0">
                        <a:latin typeface="+mn-lt"/>
                      </a:endParaRPr>
                    </a:p>
                  </a:txBody>
                  <a:tcPr marL="72000" marR="72000" marT="72000" marB="7200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7561601"/>
                  </a:ext>
                </a:extLst>
              </a:tr>
            </a:tbl>
          </a:graphicData>
        </a:graphic>
      </p:graphicFrame>
      <p:sp>
        <p:nvSpPr>
          <p:cNvPr id="7" name="Title 6">
            <a:extLst>
              <a:ext uri="{FF2B5EF4-FFF2-40B4-BE49-F238E27FC236}">
                <a16:creationId xmlns:a16="http://schemas.microsoft.com/office/drawing/2014/main" id="{366720A2-0DB2-CEAE-BC2C-6B7BC828B215}"/>
              </a:ext>
            </a:extLst>
          </p:cNvPr>
          <p:cNvSpPr>
            <a:spLocks noGrp="1"/>
          </p:cNvSpPr>
          <p:nvPr>
            <p:ph type="title"/>
          </p:nvPr>
        </p:nvSpPr>
        <p:spPr>
          <a:xfrm>
            <a:off x="347663" y="516875"/>
            <a:ext cx="11480800" cy="684214"/>
          </a:xfrm>
        </p:spPr>
        <p:txBody>
          <a:bodyPr/>
          <a:lstStyle/>
          <a:p>
            <a:r>
              <a:rPr lang="en-GB"/>
              <a:t>TV start to support with “Dolby Vision 2” at CES 2026</a:t>
            </a:r>
          </a:p>
        </p:txBody>
      </p:sp>
      <p:sp>
        <p:nvSpPr>
          <p:cNvPr id="11" name="txtboxInfographicSourceLine">
            <a:extLst>
              <a:ext uri="{FF2B5EF4-FFF2-40B4-BE49-F238E27FC236}">
                <a16:creationId xmlns:a16="http://schemas.microsoft.com/office/drawing/2014/main" id="{CD89ACD3-B34E-D248-29B3-202D2328CD60}"/>
              </a:ext>
            </a:extLst>
          </p:cNvPr>
          <p:cNvSpPr txBox="1"/>
          <p:nvPr/>
        </p:nvSpPr>
        <p:spPr>
          <a:xfrm>
            <a:off x="347663" y="5788271"/>
            <a:ext cx="1589520" cy="247019"/>
          </a:xfrm>
          <a:prstGeom prst="rect">
            <a:avLst/>
          </a:prstGeom>
          <a:noFill/>
        </p:spPr>
        <p:txBody>
          <a:bodyPr wrap="square" lIns="72000" tIns="0" rIns="0" bIns="72000" rtlCol="0" anchor="b">
            <a:noAutofit/>
          </a:bodyPr>
          <a:lstStyle/>
          <a:p>
            <a:r>
              <a:rPr lang="en-US" sz="800" dirty="0"/>
              <a:t>Source: Omdia</a:t>
            </a:r>
          </a:p>
        </p:txBody>
      </p:sp>
      <p:sp>
        <p:nvSpPr>
          <p:cNvPr id="12" name="txtboxInfographicCopyright">
            <a:extLst>
              <a:ext uri="{FF2B5EF4-FFF2-40B4-BE49-F238E27FC236}">
                <a16:creationId xmlns:a16="http://schemas.microsoft.com/office/drawing/2014/main" id="{540BCF9D-253E-87EF-D06A-32A8E239C715}"/>
              </a:ext>
            </a:extLst>
          </p:cNvPr>
          <p:cNvSpPr txBox="1"/>
          <p:nvPr/>
        </p:nvSpPr>
        <p:spPr>
          <a:xfrm>
            <a:off x="10602033" y="5788271"/>
            <a:ext cx="1242304" cy="255280"/>
          </a:xfrm>
          <a:prstGeom prst="rect">
            <a:avLst/>
          </a:prstGeom>
          <a:noFill/>
        </p:spPr>
        <p:txBody>
          <a:bodyPr wrap="none" lIns="0" tIns="0" rIns="72000" bIns="72000" rtlCol="0" anchor="b">
            <a:noAutofit/>
          </a:bodyPr>
          <a:lstStyle/>
          <a:p>
            <a:pPr algn="r"/>
            <a:r>
              <a:rPr lang="en-US" sz="800" dirty="0"/>
              <a:t>© 2026 Omdia</a:t>
            </a:r>
          </a:p>
        </p:txBody>
      </p:sp>
      <p:sp>
        <p:nvSpPr>
          <p:cNvPr id="13" name="Rectangle 12">
            <a:extLst>
              <a:ext uri="{FF2B5EF4-FFF2-40B4-BE49-F238E27FC236}">
                <a16:creationId xmlns:a16="http://schemas.microsoft.com/office/drawing/2014/main" id="{16E5ECA3-975C-6BAD-131A-3E6F27585A43}"/>
              </a:ext>
            </a:extLst>
          </p:cNvPr>
          <p:cNvSpPr/>
          <p:nvPr/>
        </p:nvSpPr>
        <p:spPr>
          <a:xfrm>
            <a:off x="347663" y="1470379"/>
            <a:ext cx="3839769" cy="288147"/>
          </a:xfrm>
          <a:prstGeom prst="rect">
            <a:avLst/>
          </a:prstGeom>
        </p:spPr>
        <p:txBody>
          <a:bodyPr wrap="none" lIns="0" tIns="36000" rIns="0" bIns="36000">
            <a:spAutoFit/>
          </a:bodyPr>
          <a:lstStyle/>
          <a:p>
            <a:pPr fontAlgn="b"/>
            <a:r>
              <a:rPr lang="en-US" sz="1400" b="1" dirty="0"/>
              <a:t>TV brands with “Dolby Vision 2” support in 2026</a:t>
            </a:r>
            <a:endParaRPr lang="en-US" sz="1400" dirty="0"/>
          </a:p>
        </p:txBody>
      </p:sp>
    </p:spTree>
    <p:extLst>
      <p:ext uri="{BB962C8B-B14F-4D97-AF65-F5344CB8AC3E}">
        <p14:creationId xmlns:p14="http://schemas.microsoft.com/office/powerpoint/2010/main" val="3782634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2AEB6-6DBC-F65F-790D-92FC7E11DAEA}"/>
            </a:ext>
          </a:extLst>
        </p:cNvPr>
        <p:cNvGrpSpPr/>
        <p:nvPr/>
      </p:nvGrpSpPr>
      <p:grpSpPr>
        <a:xfrm>
          <a:off x="0" y="0"/>
          <a:ext cx="0" cy="0"/>
          <a:chOff x="0" y="0"/>
          <a:chExt cx="0" cy="0"/>
        </a:xfrm>
      </p:grpSpPr>
      <p:pic>
        <p:nvPicPr>
          <p:cNvPr id="14" name="Picture Placeholder 13" descr="A large screen on a wall&#10;&#10;AI-generated content may be incorrect.">
            <a:extLst>
              <a:ext uri="{FF2B5EF4-FFF2-40B4-BE49-F238E27FC236}">
                <a16:creationId xmlns:a16="http://schemas.microsoft.com/office/drawing/2014/main" id="{069667B4-BF25-DFED-7103-588DF67E3B2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1560443" y="1622277"/>
            <a:ext cx="8151448" cy="4095734"/>
          </a:xfrm>
        </p:spPr>
      </p:pic>
      <p:sp>
        <p:nvSpPr>
          <p:cNvPr id="7" name="Title 6">
            <a:extLst>
              <a:ext uri="{FF2B5EF4-FFF2-40B4-BE49-F238E27FC236}">
                <a16:creationId xmlns:a16="http://schemas.microsoft.com/office/drawing/2014/main" id="{77AC33E7-A0ED-1210-3396-BB2F71113A2C}"/>
              </a:ext>
            </a:extLst>
          </p:cNvPr>
          <p:cNvSpPr>
            <a:spLocks noGrp="1"/>
          </p:cNvSpPr>
          <p:nvPr>
            <p:ph type="title"/>
          </p:nvPr>
        </p:nvSpPr>
        <p:spPr/>
        <p:txBody>
          <a:bodyPr/>
          <a:lstStyle/>
          <a:p>
            <a:r>
              <a:rPr lang="en-GB"/>
              <a:t>TCL is the key launch partner for Dolby Vision 2</a:t>
            </a:r>
          </a:p>
        </p:txBody>
      </p:sp>
      <p:sp>
        <p:nvSpPr>
          <p:cNvPr id="15" name="Content Placeholder 3">
            <a:extLst>
              <a:ext uri="{FF2B5EF4-FFF2-40B4-BE49-F238E27FC236}">
                <a16:creationId xmlns:a16="http://schemas.microsoft.com/office/drawing/2014/main" id="{EF515B37-9710-F0D9-DE5B-58C933EFA011}"/>
              </a:ext>
            </a:extLst>
          </p:cNvPr>
          <p:cNvSpPr txBox="1">
            <a:spLocks/>
          </p:cNvSpPr>
          <p:nvPr/>
        </p:nvSpPr>
        <p:spPr>
          <a:xfrm>
            <a:off x="1544929" y="1277624"/>
            <a:ext cx="2392545" cy="344653"/>
          </a:xfrm>
          <a:prstGeom prst="rect">
            <a:avLst/>
          </a:prstGeom>
        </p:spPr>
        <p:txBody>
          <a:bodyPr vert="horz" lIns="0" tIns="72000" rIns="0" bIns="0" rtlCol="0" anchor="t" anchorCtr="0">
            <a:noAutofit/>
          </a:bodyPr>
          <a:lstStyle>
            <a:lvl1pPr marL="216000" indent="-216000" algn="l" defTabSz="914400" rtl="0" eaLnBrk="1" latinLnBrk="0" hangingPunct="1">
              <a:lnSpc>
                <a:spcPct val="95000"/>
              </a:lnSpc>
              <a:spcBef>
                <a:spcPts val="300"/>
              </a:spcBef>
              <a:spcAft>
                <a:spcPts val="400"/>
              </a:spcAft>
              <a:buClr>
                <a:srgbClr val="003CB2"/>
              </a:buClr>
              <a:buFont typeface="Arial" panose="020B0604020202020204" pitchFamily="34" charset="0"/>
              <a:buChar char="•"/>
              <a:defRPr sz="1400" kern="1200">
                <a:solidFill>
                  <a:srgbClr val="002244"/>
                </a:solidFill>
                <a:latin typeface="Aptos" panose="020B0004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rgbClr val="003CB2"/>
              </a:buClr>
              <a:buFont typeface="Aptos" panose="020B0004020202020204" pitchFamily="34" charset="0"/>
              <a:buChar char="–"/>
              <a:defRPr sz="1400" kern="1200">
                <a:solidFill>
                  <a:srgbClr val="002244"/>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TCL promoting Dolby Vision 2</a:t>
            </a:r>
            <a:endParaRPr lang="en-US" b="1" dirty="0"/>
          </a:p>
        </p:txBody>
      </p:sp>
      <p:sp>
        <p:nvSpPr>
          <p:cNvPr id="2" name="txtboxInfographicSourceLine">
            <a:extLst>
              <a:ext uri="{FF2B5EF4-FFF2-40B4-BE49-F238E27FC236}">
                <a16:creationId xmlns:a16="http://schemas.microsoft.com/office/drawing/2014/main" id="{8E850663-2671-ABB9-A6E0-028F07E14678}"/>
              </a:ext>
            </a:extLst>
          </p:cNvPr>
          <p:cNvSpPr txBox="1"/>
          <p:nvPr/>
        </p:nvSpPr>
        <p:spPr>
          <a:xfrm>
            <a:off x="1560443" y="5753185"/>
            <a:ext cx="1581129" cy="195814"/>
          </a:xfrm>
          <a:prstGeom prst="rect">
            <a:avLst/>
          </a:prstGeom>
          <a:noFill/>
        </p:spPr>
        <p:txBody>
          <a:bodyPr wrap="none" lIns="36000" tIns="36000" rIns="36000" bIns="36000" rtlCol="0" anchor="b">
            <a:spAutoFit/>
          </a:bodyPr>
          <a:lstStyle/>
          <a:p>
            <a:pPr>
              <a:defRPr/>
            </a:pPr>
            <a:r>
              <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Source: Omdia analyst / CES 2026</a:t>
            </a:r>
          </a:p>
        </p:txBody>
      </p:sp>
      <p:sp>
        <p:nvSpPr>
          <p:cNvPr id="4" name="txtboxCopyrightLine">
            <a:extLst>
              <a:ext uri="{FF2B5EF4-FFF2-40B4-BE49-F238E27FC236}">
                <a16:creationId xmlns:a16="http://schemas.microsoft.com/office/drawing/2014/main" id="{38E6B3BC-F578-D952-55C0-A5762FCA5AAE}"/>
              </a:ext>
            </a:extLst>
          </p:cNvPr>
          <p:cNvSpPr txBox="1"/>
          <p:nvPr/>
        </p:nvSpPr>
        <p:spPr>
          <a:xfrm>
            <a:off x="9002795" y="5753185"/>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2737194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279A-6FD3-4F3D-9AEF-3FE4156F6810}"/>
              </a:ext>
            </a:extLst>
          </p:cNvPr>
          <p:cNvSpPr>
            <a:spLocks noGrp="1"/>
          </p:cNvSpPr>
          <p:nvPr>
            <p:ph type="title"/>
          </p:nvPr>
        </p:nvSpPr>
        <p:spPr/>
        <p:txBody>
          <a:bodyPr/>
          <a:lstStyle/>
          <a:p>
            <a:r>
              <a:rPr lang="en-US" sz="6000" noProof="0"/>
              <a:t>Appendix</a:t>
            </a:r>
            <a:endParaRPr lang="en-US" noProof="0"/>
          </a:p>
        </p:txBody>
      </p:sp>
    </p:spTree>
    <p:extLst>
      <p:ext uri="{BB962C8B-B14F-4D97-AF65-F5344CB8AC3E}">
        <p14:creationId xmlns:p14="http://schemas.microsoft.com/office/powerpoint/2010/main" val="364613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F48B223-CD3D-4196-A9D5-14C4740AA432}"/>
              </a:ext>
            </a:extLst>
          </p:cNvPr>
          <p:cNvSpPr>
            <a:spLocks noGrp="1"/>
          </p:cNvSpPr>
          <p:nvPr>
            <p:ph sz="quarter" idx="10"/>
          </p:nvPr>
        </p:nvSpPr>
        <p:spPr/>
        <p:txBody>
          <a:bodyPr/>
          <a:lstStyle/>
          <a:p>
            <a:pPr marL="0" lvl="0" indent="0">
              <a:lnSpc>
                <a:spcPct val="110000"/>
              </a:lnSpc>
              <a:spcBef>
                <a:spcPts val="1700"/>
              </a:spcBef>
              <a:spcAft>
                <a:spcPts val="0"/>
              </a:spcAft>
              <a:buSzPct val="100000"/>
              <a:buNone/>
            </a:pPr>
            <a:r>
              <a:rPr lang="en-US" b="1" noProof="0" dirty="0">
                <a:solidFill>
                  <a:prstClr val="black"/>
                </a:solidFill>
              </a:rPr>
              <a:t>Further reading</a:t>
            </a:r>
          </a:p>
          <a:p>
            <a:pPr marL="0" indent="0">
              <a:lnSpc>
                <a:spcPct val="110000"/>
              </a:lnSpc>
              <a:spcAft>
                <a:spcPts val="0"/>
              </a:spcAft>
              <a:buNone/>
            </a:pPr>
            <a:r>
              <a:rPr lang="en-US" noProof="0" dirty="0">
                <a:ea typeface="+mn-lt"/>
                <a:cs typeface="+mn-lt"/>
              </a:rPr>
              <a:t>“</a:t>
            </a:r>
            <a:r>
              <a:rPr lang="en-US" noProof="0" dirty="0">
                <a:ea typeface="+mn-lt"/>
                <a:cs typeface="+mn-lt"/>
                <a:hlinkClick r:id="rId2"/>
              </a:rPr>
              <a:t>TV memory price increases present a challenge for TV brands in 2026</a:t>
            </a:r>
            <a:r>
              <a:rPr lang="en-US" noProof="0" dirty="0">
                <a:ea typeface="+mn-lt"/>
                <a:cs typeface="+mn-lt"/>
              </a:rPr>
              <a:t>” (</a:t>
            </a:r>
            <a:r>
              <a:rPr lang="en-US" dirty="0">
                <a:ea typeface="+mn-lt"/>
                <a:cs typeface="+mn-lt"/>
              </a:rPr>
              <a:t>December</a:t>
            </a:r>
            <a:r>
              <a:rPr lang="en-US" noProof="0" dirty="0">
                <a:ea typeface="+mn-lt"/>
                <a:cs typeface="+mn-lt"/>
              </a:rPr>
              <a:t> 2025)</a:t>
            </a:r>
          </a:p>
          <a:p>
            <a:pPr marL="0" indent="0">
              <a:lnSpc>
                <a:spcPct val="110000"/>
              </a:lnSpc>
              <a:spcAft>
                <a:spcPts val="0"/>
              </a:spcAft>
              <a:buNone/>
            </a:pPr>
            <a:r>
              <a:rPr lang="en-US" i="1" dirty="0">
                <a:ea typeface="+mn-lt"/>
                <a:cs typeface="+mn-lt"/>
                <a:hlinkClick r:id="rId3"/>
              </a:rPr>
              <a:t>TV Sets (Emerging Technologies) Market Tracker: Forecast – 3Q25 Analysis</a:t>
            </a:r>
            <a:r>
              <a:rPr lang="en-US" dirty="0">
                <a:ea typeface="+mn-lt"/>
                <a:cs typeface="+mn-lt"/>
              </a:rPr>
              <a:t> </a:t>
            </a:r>
            <a:r>
              <a:rPr lang="en-US" noProof="0" dirty="0">
                <a:ea typeface="+mn-lt"/>
                <a:cs typeface="+mn-lt"/>
              </a:rPr>
              <a:t>(January 2026)</a:t>
            </a:r>
          </a:p>
          <a:p>
            <a:pPr marL="0" indent="0">
              <a:lnSpc>
                <a:spcPct val="110000"/>
              </a:lnSpc>
              <a:spcBef>
                <a:spcPts val="1700"/>
              </a:spcBef>
              <a:spcAft>
                <a:spcPts val="0"/>
              </a:spcAft>
              <a:buNone/>
            </a:pPr>
            <a:r>
              <a:rPr lang="en-US" b="1" noProof="0" dirty="0">
                <a:solidFill>
                  <a:prstClr val="black"/>
                </a:solidFill>
              </a:rPr>
              <a:t>Authors</a:t>
            </a:r>
          </a:p>
          <a:p>
            <a:pPr marL="0" indent="0">
              <a:lnSpc>
                <a:spcPct val="110000"/>
              </a:lnSpc>
              <a:spcAft>
                <a:spcPts val="0"/>
              </a:spcAft>
              <a:buNone/>
            </a:pPr>
            <a:r>
              <a:rPr lang="en-US" dirty="0"/>
              <a:t>Patrick Horner, Practice Leader, TV Set Research – Consumer</a:t>
            </a:r>
          </a:p>
          <a:p>
            <a:pPr marL="0" indent="0">
              <a:lnSpc>
                <a:spcPct val="110000"/>
              </a:lnSpc>
              <a:spcAft>
                <a:spcPts val="0"/>
              </a:spcAft>
              <a:buNone/>
            </a:pPr>
            <a:r>
              <a:rPr lang="en-US" dirty="0"/>
              <a:t>Matthew Rubin, Principal Analyst, TV Set Research – Consumer</a:t>
            </a:r>
          </a:p>
          <a:p>
            <a:pPr marL="0" indent="0">
              <a:lnSpc>
                <a:spcPct val="110000"/>
              </a:lnSpc>
              <a:spcAft>
                <a:spcPts val="0"/>
              </a:spcAft>
              <a:buNone/>
            </a:pPr>
            <a:r>
              <a:rPr lang="en-US" dirty="0"/>
              <a:t>Kelly Lee, Principal Analyst, TV Set Research – Consumer</a:t>
            </a:r>
          </a:p>
          <a:p>
            <a:pPr marL="0" indent="0">
              <a:lnSpc>
                <a:spcPct val="110000"/>
              </a:lnSpc>
              <a:spcAft>
                <a:spcPts val="0"/>
              </a:spcAft>
              <a:buNone/>
            </a:pPr>
            <a:r>
              <a:rPr lang="en-US" dirty="0"/>
              <a:t>Bing Zhang, Senior Principal Analyst, TV Set Research – Consumer</a:t>
            </a:r>
          </a:p>
          <a:p>
            <a:pPr marL="0" indent="0">
              <a:lnSpc>
                <a:spcPct val="110000"/>
              </a:lnSpc>
              <a:spcAft>
                <a:spcPts val="0"/>
              </a:spcAft>
              <a:buNone/>
            </a:pPr>
            <a:r>
              <a:rPr lang="en-US" dirty="0"/>
              <a:t>Ken Park, Research Director, TV/ProAV - Consumer</a:t>
            </a:r>
          </a:p>
          <a:p>
            <a:pPr marL="0" lvl="1" indent="0">
              <a:lnSpc>
                <a:spcPct val="110000"/>
              </a:lnSpc>
              <a:spcAft>
                <a:spcPts val="0"/>
              </a:spcAft>
              <a:buNone/>
            </a:pPr>
            <a:r>
              <a:rPr lang="en-US" noProof="0" dirty="0">
                <a:solidFill>
                  <a:srgbClr val="003CB2"/>
                </a:solidFill>
                <a:hlinkClick r:id="rId4">
                  <a:extLst>
                    <a:ext uri="{A12FA001-AC4F-418D-AE19-62706E023703}">
                      <ahyp:hlinkClr xmlns:ahyp="http://schemas.microsoft.com/office/drawing/2018/hyperlinkcolor" val="tx"/>
                    </a:ext>
                  </a:extLst>
                </a:hlinkClick>
              </a:rPr>
              <a:t>askananalyst@omdia.com</a:t>
            </a:r>
            <a:endParaRPr lang="en-US" noProof="0" dirty="0">
              <a:solidFill>
                <a:srgbClr val="003CB2"/>
              </a:solidFill>
            </a:endParaRPr>
          </a:p>
          <a:p>
            <a:pPr marL="0" lvl="1" indent="0">
              <a:lnSpc>
                <a:spcPct val="110000"/>
              </a:lnSpc>
              <a:spcBef>
                <a:spcPts val="1700"/>
              </a:spcBef>
              <a:spcAft>
                <a:spcPts val="0"/>
              </a:spcAft>
              <a:buNone/>
            </a:pPr>
            <a:r>
              <a:rPr lang="en-US" b="1" noProof="0" dirty="0">
                <a:solidFill>
                  <a:prstClr val="black"/>
                </a:solidFill>
              </a:rPr>
              <a:t>Omdia</a:t>
            </a:r>
            <a:r>
              <a:rPr lang="en-US" b="1" dirty="0">
                <a:solidFill>
                  <a:prstClr val="black"/>
                </a:solidFill>
              </a:rPr>
              <a:t> consulting</a:t>
            </a:r>
            <a:endParaRPr lang="en-US" b="1" noProof="0" dirty="0">
              <a:solidFill>
                <a:prstClr val="black"/>
              </a:solidFill>
              <a:cs typeface="Calibri"/>
            </a:endParaRPr>
          </a:p>
          <a:p>
            <a:pPr marL="0" lvl="1" indent="0">
              <a:lnSpc>
                <a:spcPct val="110000"/>
              </a:lnSpc>
              <a:spcAft>
                <a:spcPts val="0"/>
              </a:spcAft>
              <a:buNone/>
            </a:pPr>
            <a:r>
              <a:rPr lang="en-US" noProof="0" dirty="0">
                <a:solidFill>
                  <a:prstClr val="black"/>
                </a:solidFill>
              </a:rPr>
              <a:t>We hope that this analysis will help you make informed and imaginative business decisions. If you have further requirements, Omdia’s consulting team may be able to help you. For more information about Omdia’s consulting capabilities, please contact us directly at </a:t>
            </a:r>
            <a:r>
              <a:rPr lang="en-US" noProof="0" dirty="0">
                <a:solidFill>
                  <a:srgbClr val="003CB2"/>
                </a:solidFill>
                <a:hlinkClick r:id="rId5">
                  <a:extLst>
                    <a:ext uri="{A12FA001-AC4F-418D-AE19-62706E023703}">
                      <ahyp:hlinkClr xmlns:ahyp="http://schemas.microsoft.com/office/drawing/2018/hyperlinkcolor" val="tx"/>
                    </a:ext>
                  </a:extLst>
                </a:hlinkClick>
              </a:rPr>
              <a:t>consulting@omdia.com</a:t>
            </a:r>
            <a:r>
              <a:rPr lang="en-US" noProof="0" dirty="0">
                <a:solidFill>
                  <a:prstClr val="black"/>
                </a:solidFill>
              </a:rPr>
              <a:t>.</a:t>
            </a:r>
          </a:p>
          <a:p>
            <a:pPr marL="0" lvl="1" indent="0">
              <a:lnSpc>
                <a:spcPct val="110000"/>
              </a:lnSpc>
              <a:spcBef>
                <a:spcPts val="1700"/>
              </a:spcBef>
              <a:spcAft>
                <a:spcPts val="0"/>
              </a:spcAft>
              <a:buNone/>
            </a:pPr>
            <a:r>
              <a:rPr lang="en-US" b="1" noProof="0" dirty="0">
                <a:solidFill>
                  <a:prstClr val="black"/>
                </a:solidFill>
              </a:rPr>
              <a:t>Citation</a:t>
            </a:r>
            <a:r>
              <a:rPr lang="en-US" b="1" dirty="0">
                <a:solidFill>
                  <a:prstClr val="black"/>
                </a:solidFill>
              </a:rPr>
              <a:t> policy</a:t>
            </a:r>
            <a:endParaRPr lang="en-US" b="1" noProof="0" dirty="0">
              <a:solidFill>
                <a:prstClr val="black"/>
              </a:solidFill>
              <a:cs typeface="Calibri"/>
            </a:endParaRPr>
          </a:p>
          <a:p>
            <a:pPr marL="0" lvl="1" indent="0">
              <a:lnSpc>
                <a:spcPct val="110000"/>
              </a:lnSpc>
              <a:spcAft>
                <a:spcPts val="0"/>
              </a:spcAft>
              <a:buNone/>
            </a:pPr>
            <a:r>
              <a:rPr lang="en-US" noProof="0" dirty="0">
                <a:solidFill>
                  <a:prstClr val="black"/>
                </a:solidFill>
              </a:rPr>
              <a:t>Request external citation and usage of Omdia research and data via </a:t>
            </a:r>
            <a:r>
              <a:rPr lang="en-US" noProof="0" dirty="0">
                <a:solidFill>
                  <a:srgbClr val="003CB2"/>
                </a:solidFill>
                <a:hlinkClick r:id="rId6">
                  <a:extLst>
                    <a:ext uri="{A12FA001-AC4F-418D-AE19-62706E023703}">
                      <ahyp:hlinkClr xmlns:ahyp="http://schemas.microsoft.com/office/drawing/2018/hyperlinkcolor" val="tx"/>
                    </a:ext>
                  </a:extLst>
                </a:hlinkClick>
              </a:rPr>
              <a:t>citations@omdia.com</a:t>
            </a:r>
            <a:r>
              <a:rPr lang="en-US" noProof="0" dirty="0">
                <a:solidFill>
                  <a:prstClr val="black"/>
                </a:solidFill>
              </a:rPr>
              <a:t>.</a:t>
            </a:r>
          </a:p>
        </p:txBody>
      </p:sp>
      <p:sp>
        <p:nvSpPr>
          <p:cNvPr id="6" name="Title 5">
            <a:extLst>
              <a:ext uri="{FF2B5EF4-FFF2-40B4-BE49-F238E27FC236}">
                <a16:creationId xmlns:a16="http://schemas.microsoft.com/office/drawing/2014/main" id="{543ABC64-D18A-4873-8D31-C7017588877C}"/>
              </a:ext>
            </a:extLst>
          </p:cNvPr>
          <p:cNvSpPr>
            <a:spLocks noGrp="1"/>
          </p:cNvSpPr>
          <p:nvPr>
            <p:ph type="title"/>
          </p:nvPr>
        </p:nvSpPr>
        <p:spPr/>
        <p:txBody>
          <a:bodyPr/>
          <a:lstStyle/>
          <a:p>
            <a:r>
              <a:rPr lang="en-US" noProof="0" dirty="0"/>
              <a:t>Appendix</a:t>
            </a:r>
          </a:p>
        </p:txBody>
      </p:sp>
    </p:spTree>
    <p:extLst>
      <p:ext uri="{BB962C8B-B14F-4D97-AF65-F5344CB8AC3E}">
        <p14:creationId xmlns:p14="http://schemas.microsoft.com/office/powerpoint/2010/main" val="3482379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391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B9A71-2229-260A-ED29-FCD014961B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6BC5D-6ADC-6FE9-0000-90FD5CDD7871}"/>
              </a:ext>
            </a:extLst>
          </p:cNvPr>
          <p:cNvSpPr>
            <a:spLocks noGrp="1"/>
          </p:cNvSpPr>
          <p:nvPr>
            <p:ph type="title"/>
          </p:nvPr>
        </p:nvSpPr>
        <p:spPr/>
        <p:txBody>
          <a:bodyPr/>
          <a:lstStyle/>
          <a:p>
            <a:r>
              <a:rPr lang="en-US" dirty="0"/>
              <a:t>How did attendance at this year’s CES compare with prior years?</a:t>
            </a:r>
            <a:endParaRPr lang="en-GB" dirty="0"/>
          </a:p>
        </p:txBody>
      </p:sp>
      <p:sp>
        <p:nvSpPr>
          <p:cNvPr id="3" name="Content Placeholder 2">
            <a:extLst>
              <a:ext uri="{FF2B5EF4-FFF2-40B4-BE49-F238E27FC236}">
                <a16:creationId xmlns:a16="http://schemas.microsoft.com/office/drawing/2014/main" id="{A91C695D-3F5B-ADFE-3E64-3D2588F386EB}"/>
              </a:ext>
            </a:extLst>
          </p:cNvPr>
          <p:cNvSpPr>
            <a:spLocks noGrp="1"/>
          </p:cNvSpPr>
          <p:nvPr>
            <p:ph sz="quarter" idx="10"/>
          </p:nvPr>
        </p:nvSpPr>
        <p:spPr/>
        <p:txBody>
          <a:bodyPr/>
          <a:lstStyle/>
          <a:p>
            <a:r>
              <a:rPr lang="en-US" dirty="0"/>
              <a:t>CES 2026 reached a postpandemic peak with more than 148,000 attendees, an increase of approximately 4% over the previous year. Though the event has shown steady recovery since 2022, total attendance remains below the record prepandemic highs of more than 170,0000. </a:t>
            </a:r>
          </a:p>
          <a:p>
            <a:r>
              <a:rPr lang="en-US" b="1" dirty="0"/>
              <a:t>Exhibitor scale:</a:t>
            </a:r>
            <a:r>
              <a:rPr lang="en-US" dirty="0"/>
              <a:t> The 2026 show featured more than 4,100 exhibitors, including 1,200 startups, spread across 2.6 million net square feet of exhibition space.</a:t>
            </a:r>
          </a:p>
          <a:p>
            <a:r>
              <a:rPr lang="en-US" b="1" dirty="0"/>
              <a:t>International reach:</a:t>
            </a:r>
            <a:r>
              <a:rPr lang="en-US" dirty="0"/>
              <a:t> Approximately 55,000 (&gt;37% of the total) international attendees participated, confirming the show’s regained global status.</a:t>
            </a:r>
          </a:p>
          <a:p>
            <a:r>
              <a:rPr lang="en-US" b="1" dirty="0"/>
              <a:t>Executive presence:</a:t>
            </a:r>
            <a:r>
              <a:rPr lang="en-US" dirty="0"/>
              <a:t> More than 55% of attendees were senior-level executives, reinforcing the event’s shift toward high-level business strategy rather than just product showcasing.</a:t>
            </a:r>
          </a:p>
          <a:p>
            <a:r>
              <a:rPr lang="en-US" b="1" dirty="0"/>
              <a:t>Media coverage:</a:t>
            </a:r>
            <a:r>
              <a:rPr lang="en-US" dirty="0"/>
              <a:t> The event drew some 6,900 members of the media. </a:t>
            </a:r>
            <a:endParaRPr lang="en-GB" dirty="0"/>
          </a:p>
          <a:p>
            <a:r>
              <a:rPr lang="en-US" b="1" dirty="0"/>
              <a:t>Attendance comparison (2020–26): </a:t>
            </a:r>
            <a:r>
              <a:rPr lang="en-US" dirty="0"/>
              <a:t>The following data highlights the show’s recovery trajectory following the COVID-19 pandemic:</a:t>
            </a:r>
          </a:p>
          <a:p>
            <a:pPr lvl="1"/>
            <a:r>
              <a:rPr lang="en-US" dirty="0"/>
              <a:t>CES 2026: ~148,000 attendees</a:t>
            </a:r>
          </a:p>
          <a:p>
            <a:pPr lvl="1"/>
            <a:r>
              <a:rPr lang="en-US" dirty="0"/>
              <a:t>CES 2025: 142,465 attendees</a:t>
            </a:r>
          </a:p>
          <a:p>
            <a:pPr lvl="1"/>
            <a:r>
              <a:rPr lang="en-US" dirty="0"/>
              <a:t>CES 2024: 138,789 attendees</a:t>
            </a:r>
          </a:p>
          <a:p>
            <a:pPr lvl="1"/>
            <a:r>
              <a:rPr lang="en-US" dirty="0"/>
              <a:t>CES 2023: 117,841 attendees</a:t>
            </a:r>
          </a:p>
          <a:p>
            <a:pPr lvl="1"/>
            <a:r>
              <a:rPr lang="en-US" dirty="0"/>
              <a:t>CES 2022: ~45,000 attendees (first in-person return)</a:t>
            </a:r>
          </a:p>
          <a:p>
            <a:pPr lvl="1"/>
            <a:r>
              <a:rPr lang="en-US" dirty="0"/>
              <a:t>CES 2021: Virtual-only event</a:t>
            </a:r>
          </a:p>
          <a:p>
            <a:pPr lvl="1"/>
            <a:r>
              <a:rPr lang="en-US" dirty="0"/>
              <a:t>CES 2020: 171,000-plus attendees (prepandemic benchmark)</a:t>
            </a:r>
          </a:p>
        </p:txBody>
      </p:sp>
      <p:pic>
        <p:nvPicPr>
          <p:cNvPr id="19" name="Picture 18">
            <a:extLst>
              <a:ext uri="{FF2B5EF4-FFF2-40B4-BE49-F238E27FC236}">
                <a16:creationId xmlns:a16="http://schemas.microsoft.com/office/drawing/2014/main" id="{051C585B-9FE5-CBE3-C205-E65E9C72B07D}"/>
              </a:ext>
            </a:extLst>
          </p:cNvPr>
          <p:cNvPicPr>
            <a:picLocks noChangeAspect="1"/>
          </p:cNvPicPr>
          <p:nvPr/>
        </p:nvPicPr>
        <p:blipFill>
          <a:blip r:embed="rId2"/>
          <a:stretch>
            <a:fillRect/>
          </a:stretch>
        </p:blipFill>
        <p:spPr>
          <a:xfrm>
            <a:off x="5622564" y="4166639"/>
            <a:ext cx="6206550" cy="1440000"/>
          </a:xfrm>
          <a:prstGeom prst="rect">
            <a:avLst/>
          </a:prstGeom>
        </p:spPr>
      </p:pic>
    </p:spTree>
    <p:extLst>
      <p:ext uri="{BB962C8B-B14F-4D97-AF65-F5344CB8AC3E}">
        <p14:creationId xmlns:p14="http://schemas.microsoft.com/office/powerpoint/2010/main" val="2418949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EBA31-6062-AABE-C5A0-332559917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A6A3C-531D-FD85-088F-2D488D0E78E3}"/>
              </a:ext>
            </a:extLst>
          </p:cNvPr>
          <p:cNvSpPr>
            <a:spLocks noGrp="1"/>
          </p:cNvSpPr>
          <p:nvPr>
            <p:ph type="title"/>
          </p:nvPr>
        </p:nvSpPr>
        <p:spPr/>
        <p:txBody>
          <a:bodyPr/>
          <a:lstStyle/>
          <a:p>
            <a:r>
              <a:rPr lang="en-GB" sz="6000"/>
              <a:t>Top stories</a:t>
            </a:r>
            <a:endParaRPr lang="en-US"/>
          </a:p>
        </p:txBody>
      </p:sp>
    </p:spTree>
    <p:extLst>
      <p:ext uri="{BB962C8B-B14F-4D97-AF65-F5344CB8AC3E}">
        <p14:creationId xmlns:p14="http://schemas.microsoft.com/office/powerpoint/2010/main" val="3948787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523FA-87C8-73A1-6E9F-889D06CE40B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E49E7B-A9F8-E27D-BAB9-892655E74774}"/>
              </a:ext>
            </a:extLst>
          </p:cNvPr>
          <p:cNvSpPr>
            <a:spLocks noGrp="1"/>
          </p:cNvSpPr>
          <p:nvPr>
            <p:ph sz="quarter" idx="10"/>
          </p:nvPr>
        </p:nvSpPr>
        <p:spPr/>
        <p:txBody>
          <a:bodyPr/>
          <a:lstStyle/>
          <a:p>
            <a:pPr>
              <a:lnSpc>
                <a:spcPct val="93000"/>
              </a:lnSpc>
            </a:pPr>
            <a:r>
              <a:rPr lang="en-US" dirty="0"/>
              <a:t>Television hardware at CES 2026 was defined by the transition of “micro RGB” backlighting into consumer models, a surge in “true wireless” designs, and the arrival of high-brightness “tandem OLED" panels.</a:t>
            </a:r>
          </a:p>
          <a:p>
            <a:pPr>
              <a:lnSpc>
                <a:spcPct val="93000"/>
              </a:lnSpc>
            </a:pPr>
            <a:r>
              <a:rPr lang="en-US" b="1" dirty="0"/>
              <a:t>Major television debuts</a:t>
            </a:r>
          </a:p>
          <a:p>
            <a:pPr lvl="1">
              <a:lnSpc>
                <a:spcPct val="93000"/>
              </a:lnSpc>
            </a:pPr>
            <a:r>
              <a:rPr lang="en-US" dirty="0"/>
              <a:t>Samsung S95H QD-OLED: Winner of several “Best of CES” awards, this flagship is 35% brighter than its predecessor. It is the first OLED capable of displaying static art from the Samsung Art Store without burn-in risk and offers an optional Wireless One Connect box with eight HDMI 2.1 ports.</a:t>
            </a:r>
          </a:p>
          <a:p>
            <a:pPr lvl="1">
              <a:lnSpc>
                <a:spcPct val="93000"/>
              </a:lnSpc>
            </a:pPr>
            <a:r>
              <a:rPr lang="en-US" dirty="0"/>
              <a:t>LG OLED evo W6 “Wallpaper”: Measuring just 9mm thick, this ultra-slim set mounts flush to the wall and uses a wireless Zero Connect Box to receive 4K video and audio. It features a 165Hz refresh rate and the new α11 AI Processor Gen 3.</a:t>
            </a:r>
          </a:p>
          <a:p>
            <a:pPr lvl="1">
              <a:lnSpc>
                <a:spcPct val="93000"/>
              </a:lnSpc>
            </a:pPr>
            <a:r>
              <a:rPr lang="en-US" dirty="0"/>
              <a:t>Hisense 163MX RGBY </a:t>
            </a:r>
            <a:r>
              <a:rPr lang="en-US" dirty="0" err="1"/>
              <a:t>microLED</a:t>
            </a:r>
            <a:r>
              <a:rPr lang="en-US" dirty="0"/>
              <a:t>: An industry-first display that adds a yellow sub-pixel to the traditional red, green, and blue structure. This “RGBY” architecture covers 100% of the BT.2020 color gamut.</a:t>
            </a:r>
          </a:p>
          <a:p>
            <a:pPr lvl="1">
              <a:lnSpc>
                <a:spcPct val="93000"/>
              </a:lnSpc>
            </a:pPr>
            <a:r>
              <a:rPr lang="en-US" dirty="0"/>
              <a:t>TCL X11L SQD-Mini LED: This “Super Quantum Dot” model targets premium theater installs with a staggering 10,000 nits peak brightness and 20,000 local dimming zones. It is one of the first to support the new Dolby Vision 2 format. </a:t>
            </a:r>
          </a:p>
          <a:p>
            <a:pPr>
              <a:lnSpc>
                <a:spcPct val="93000"/>
              </a:lnSpc>
            </a:pPr>
            <a:r>
              <a:rPr lang="en-US" b="1" dirty="0"/>
              <a:t>Key display technology trends</a:t>
            </a:r>
          </a:p>
          <a:p>
            <a:pPr lvl="1">
              <a:lnSpc>
                <a:spcPct val="93000"/>
              </a:lnSpc>
            </a:pPr>
            <a:r>
              <a:rPr lang="en-US" dirty="0"/>
              <a:t>Micro RGB backlighting: A major shift for 2026, brands such as Samsung and Hisense have moved away from blue-only LEDs. These sets use individual red, green, and blue LEDs in the backlight for purer color production and higher saturation.</a:t>
            </a:r>
          </a:p>
          <a:p>
            <a:pPr lvl="1">
              <a:lnSpc>
                <a:spcPct val="93000"/>
              </a:lnSpc>
            </a:pPr>
            <a:r>
              <a:rPr lang="en-US" dirty="0"/>
              <a:t>Tandem OLED panels: Previously limited to tablets, tandem OLED (dual-layer) technology reached the midrange with the LG C6H (77" and 83" sizes), providing a massive jump in brightness comparable to previous flagship G-series models.</a:t>
            </a:r>
          </a:p>
          <a:p>
            <a:pPr lvl="1">
              <a:lnSpc>
                <a:spcPct val="93000"/>
              </a:lnSpc>
            </a:pPr>
            <a:r>
              <a:rPr lang="en-US" dirty="0"/>
              <a:t>AI Integration: Many 2026 models debuted Vision AI Companions (VAC), which use conversational AI to act as a smart home hub and offer content recommendations. </a:t>
            </a:r>
            <a:endParaRPr lang="en-GB" dirty="0"/>
          </a:p>
        </p:txBody>
      </p:sp>
      <p:sp>
        <p:nvSpPr>
          <p:cNvPr id="2" name="Title 1">
            <a:extLst>
              <a:ext uri="{FF2B5EF4-FFF2-40B4-BE49-F238E27FC236}">
                <a16:creationId xmlns:a16="http://schemas.microsoft.com/office/drawing/2014/main" id="{0BF7CDA2-1F04-E847-C6BD-AC4CCA547882}"/>
              </a:ext>
            </a:extLst>
          </p:cNvPr>
          <p:cNvSpPr>
            <a:spLocks noGrp="1"/>
          </p:cNvSpPr>
          <p:nvPr>
            <p:ph type="title"/>
          </p:nvPr>
        </p:nvSpPr>
        <p:spPr/>
        <p:txBody>
          <a:bodyPr/>
          <a:lstStyle/>
          <a:p>
            <a:r>
              <a:rPr lang="en-US"/>
              <a:t>Television hardware highlights at CES 2026</a:t>
            </a:r>
            <a:endParaRPr lang="en-GB"/>
          </a:p>
        </p:txBody>
      </p:sp>
    </p:spTree>
    <p:extLst>
      <p:ext uri="{BB962C8B-B14F-4D97-AF65-F5344CB8AC3E}">
        <p14:creationId xmlns:p14="http://schemas.microsoft.com/office/powerpoint/2010/main" val="1725086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646E1B-4934-4FA7-89D8-9945668DD80D}"/>
              </a:ext>
            </a:extLst>
          </p:cNvPr>
          <p:cNvSpPr>
            <a:spLocks noGrp="1"/>
          </p:cNvSpPr>
          <p:nvPr>
            <p:ph type="title"/>
          </p:nvPr>
        </p:nvSpPr>
        <p:spPr/>
        <p:txBody>
          <a:bodyPr/>
          <a:lstStyle/>
          <a:p>
            <a:r>
              <a:rPr lang="en-US" noProof="0" dirty="0"/>
              <a:t>Top stories</a:t>
            </a:r>
          </a:p>
        </p:txBody>
      </p:sp>
      <p:grpSp>
        <p:nvGrpSpPr>
          <p:cNvPr id="8" name="Group 7">
            <a:extLst>
              <a:ext uri="{FF2B5EF4-FFF2-40B4-BE49-F238E27FC236}">
                <a16:creationId xmlns:a16="http://schemas.microsoft.com/office/drawing/2014/main" id="{F0025C2D-51F8-4E13-83FB-E159798CFC01}"/>
              </a:ext>
            </a:extLst>
          </p:cNvPr>
          <p:cNvGrpSpPr/>
          <p:nvPr/>
        </p:nvGrpSpPr>
        <p:grpSpPr>
          <a:xfrm>
            <a:off x="342602" y="1427193"/>
            <a:ext cx="3707575" cy="4520222"/>
            <a:chOff x="483365" y="2022256"/>
            <a:chExt cx="1323099" cy="709605"/>
          </a:xfrm>
        </p:grpSpPr>
        <p:grpSp>
          <p:nvGrpSpPr>
            <p:cNvPr id="9" name="Group 8">
              <a:extLst>
                <a:ext uri="{FF2B5EF4-FFF2-40B4-BE49-F238E27FC236}">
                  <a16:creationId xmlns:a16="http://schemas.microsoft.com/office/drawing/2014/main" id="{CB428E9C-F0EE-4652-95D5-E2076D5A6F87}"/>
                </a:ext>
              </a:extLst>
            </p:cNvPr>
            <p:cNvGrpSpPr/>
            <p:nvPr/>
          </p:nvGrpSpPr>
          <p:grpSpPr>
            <a:xfrm>
              <a:off x="485622" y="2022256"/>
              <a:ext cx="1320842" cy="693031"/>
              <a:chOff x="761198" y="2124594"/>
              <a:chExt cx="2241289" cy="617683"/>
            </a:xfrm>
          </p:grpSpPr>
          <p:sp>
            <p:nvSpPr>
              <p:cNvPr id="11" name="Rectangle 10">
                <a:extLst>
                  <a:ext uri="{FF2B5EF4-FFF2-40B4-BE49-F238E27FC236}">
                    <a16:creationId xmlns:a16="http://schemas.microsoft.com/office/drawing/2014/main" id="{3E6FA92D-EA62-48EC-B7ED-BBC3A6316989}"/>
                  </a:ext>
                </a:extLst>
              </p:cNvPr>
              <p:cNvSpPr/>
              <p:nvPr/>
            </p:nvSpPr>
            <p:spPr>
              <a:xfrm>
                <a:off x="761198" y="2124594"/>
                <a:ext cx="2241289" cy="61768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spcAft>
                    <a:spcPts val="400"/>
                  </a:spcAft>
                  <a:defRPr/>
                </a:pPr>
                <a:endParaRPr lang="en-US" sz="1100" b="1" spc="20" noProof="0" dirty="0">
                  <a:solidFill>
                    <a:srgbClr val="FFFFFF"/>
                  </a:solidFill>
                  <a:latin typeface="+mj-lt"/>
                </a:endParaRPr>
              </a:p>
            </p:txBody>
          </p:sp>
          <p:sp>
            <p:nvSpPr>
              <p:cNvPr id="12" name="Rectangle 11">
                <a:extLst>
                  <a:ext uri="{FF2B5EF4-FFF2-40B4-BE49-F238E27FC236}">
                    <a16:creationId xmlns:a16="http://schemas.microsoft.com/office/drawing/2014/main" id="{7E29CC81-8985-4347-B332-E518CAF732C2}"/>
                  </a:ext>
                </a:extLst>
              </p:cNvPr>
              <p:cNvSpPr/>
              <p:nvPr/>
            </p:nvSpPr>
            <p:spPr>
              <a:xfrm>
                <a:off x="761198" y="2124594"/>
                <a:ext cx="2241289" cy="658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spcAft>
                    <a:spcPts val="400"/>
                  </a:spcAft>
                  <a:defRPr/>
                </a:pPr>
                <a:r>
                  <a:rPr lang="en-US" sz="1400" b="1" spc="20" noProof="0" dirty="0">
                    <a:solidFill>
                      <a:srgbClr val="FFFFFF"/>
                    </a:solidFill>
                  </a:rPr>
                  <a:t>The rise of RGB LED</a:t>
                </a:r>
              </a:p>
            </p:txBody>
          </p:sp>
        </p:grpSp>
        <p:sp>
          <p:nvSpPr>
            <p:cNvPr id="10" name="TextBox 9">
              <a:extLst>
                <a:ext uri="{FF2B5EF4-FFF2-40B4-BE49-F238E27FC236}">
                  <a16:creationId xmlns:a16="http://schemas.microsoft.com/office/drawing/2014/main" id="{B117C78D-C242-4E61-ABB9-9B2DB2970544}"/>
                </a:ext>
              </a:extLst>
            </p:cNvPr>
            <p:cNvSpPr txBox="1"/>
            <p:nvPr/>
          </p:nvSpPr>
          <p:spPr>
            <a:xfrm>
              <a:off x="483365" y="2104417"/>
              <a:ext cx="1310312" cy="627444"/>
            </a:xfrm>
            <a:prstGeom prst="rect">
              <a:avLst/>
            </a:prstGeom>
            <a:noFill/>
          </p:spPr>
          <p:txBody>
            <a:bodyPr wrap="square" lIns="36000" tIns="36000" rIns="36000" bIns="36000" rtlCol="0">
              <a:spAutoFit/>
            </a:bodyPr>
            <a:lstStyle/>
            <a:p>
              <a:pPr marL="171450" indent="-171450" defTabSz="914126">
                <a:lnSpc>
                  <a:spcPct val="95000"/>
                </a:lnSpc>
                <a:spcBef>
                  <a:spcPts val="300"/>
                </a:spcBef>
                <a:spcAft>
                  <a:spcPts val="400"/>
                </a:spcAft>
                <a:buClr>
                  <a:schemeClr val="accent1"/>
                </a:buClr>
                <a:buFont typeface="Arial" panose="020B0604020202020204" pitchFamily="34" charset="0"/>
                <a:buChar char="•"/>
                <a:defRPr/>
              </a:pPr>
              <a:r>
                <a:rPr lang="en-US" sz="1250" noProof="0" dirty="0">
                  <a:solidFill>
                    <a:srgbClr val="002244"/>
                  </a:solidFill>
                </a:rPr>
                <a:t>With the TV industry’s strong emphasis on RGB LED TVs at CES 2026, the market is expected to grow rapidly, starting in 2026 by positioning at the high-end segment of mini LED.</a:t>
              </a:r>
            </a:p>
            <a:p>
              <a:pPr marL="171450" indent="-171450" defTabSz="914126">
                <a:lnSpc>
                  <a:spcPct val="95000"/>
                </a:lnSpc>
                <a:spcBef>
                  <a:spcPts val="300"/>
                </a:spcBef>
                <a:spcAft>
                  <a:spcPts val="400"/>
                </a:spcAft>
                <a:buClr>
                  <a:schemeClr val="accent1"/>
                </a:buClr>
                <a:buFont typeface="Arial" panose="020B0604020202020204" pitchFamily="34" charset="0"/>
                <a:buChar char="•"/>
                <a:defRPr/>
              </a:pPr>
              <a:r>
                <a:rPr lang="en-US" sz="1200" noProof="0" dirty="0">
                  <a:solidFill>
                    <a:srgbClr val="002244"/>
                  </a:solidFill>
                </a:rPr>
                <a:t>Most brands now have an RGB mini LED TV in their range, highlighting the surging interest in the technology.</a:t>
              </a:r>
            </a:p>
            <a:p>
              <a:pPr marL="171450" indent="-171450" defTabSz="914126">
                <a:lnSpc>
                  <a:spcPct val="95000"/>
                </a:lnSpc>
                <a:spcBef>
                  <a:spcPts val="300"/>
                </a:spcBef>
                <a:spcAft>
                  <a:spcPts val="400"/>
                </a:spcAft>
                <a:buClr>
                  <a:schemeClr val="accent1"/>
                </a:buClr>
                <a:buFont typeface="Arial" panose="020B0604020202020204" pitchFamily="34" charset="0"/>
                <a:buChar char="•"/>
                <a:defRPr/>
              </a:pPr>
              <a:r>
                <a:rPr lang="en-US" sz="1200" noProof="0" dirty="0">
                  <a:solidFill>
                    <a:srgbClr val="002244"/>
                  </a:solidFill>
                </a:rPr>
                <a:t>The higher cost of production remains a key barrier to wider uptake of RGB mini LED TVs over the next few years.</a:t>
              </a:r>
            </a:p>
            <a:p>
              <a:pPr marL="171450" indent="-171450" defTabSz="914126">
                <a:lnSpc>
                  <a:spcPct val="95000"/>
                </a:lnSpc>
                <a:spcBef>
                  <a:spcPts val="300"/>
                </a:spcBef>
                <a:spcAft>
                  <a:spcPts val="400"/>
                </a:spcAft>
                <a:buClr>
                  <a:schemeClr val="accent1"/>
                </a:buClr>
                <a:buFont typeface="Arial" panose="020B0604020202020204" pitchFamily="34" charset="0"/>
                <a:buChar char="•"/>
                <a:defRPr/>
              </a:pPr>
              <a:r>
                <a:rPr lang="en-US" sz="1200" noProof="0" dirty="0">
                  <a:solidFill>
                    <a:srgbClr val="002244"/>
                  </a:solidFill>
                </a:rPr>
                <a:t>Hisense claimed the world’s largest RGB mini LED TV at 116”, because it is currently available for purchase. Samsung displayed a 130” RGB TV but </a:t>
              </a:r>
              <a:r>
                <a:rPr lang="en-US" sz="1200" dirty="0">
                  <a:solidFill>
                    <a:srgbClr val="002244"/>
                  </a:solidFill>
                </a:rPr>
                <a:t>gave</a:t>
              </a:r>
              <a:r>
                <a:rPr lang="en-US" sz="1200" noProof="0" dirty="0">
                  <a:solidFill>
                    <a:srgbClr val="002244"/>
                  </a:solidFill>
                </a:rPr>
                <a:t> no detail on availability.</a:t>
              </a:r>
            </a:p>
            <a:p>
              <a:pPr marL="171450" indent="-171450" defTabSz="914126">
                <a:lnSpc>
                  <a:spcPct val="95000"/>
                </a:lnSpc>
                <a:spcBef>
                  <a:spcPts val="300"/>
                </a:spcBef>
                <a:spcAft>
                  <a:spcPts val="400"/>
                </a:spcAft>
                <a:buClr>
                  <a:schemeClr val="accent1"/>
                </a:buClr>
                <a:buFont typeface="Arial" panose="020B0604020202020204" pitchFamily="34" charset="0"/>
                <a:buChar char="•"/>
                <a:defRPr/>
              </a:pPr>
              <a:r>
                <a:rPr lang="en-US" sz="1200" noProof="0" dirty="0">
                  <a:solidFill>
                    <a:srgbClr val="002244"/>
                  </a:solidFill>
                </a:rPr>
                <a:t>The key selling point for the technology is that it achieves 100% of the BT.2020. However, TCL opted to showcase its SQD TVs, which also achieve the same performance levels.</a:t>
              </a:r>
            </a:p>
            <a:p>
              <a:pPr marL="171450" indent="-171450" defTabSz="914126">
                <a:spcBef>
                  <a:spcPts val="600"/>
                </a:spcBef>
                <a:buClr>
                  <a:schemeClr val="accent1"/>
                </a:buClr>
                <a:buFont typeface="Arial" panose="020B0604020202020204" pitchFamily="34" charset="0"/>
                <a:buChar char="•"/>
                <a:defRPr/>
              </a:pPr>
              <a:endParaRPr lang="en-US" sz="1200" noProof="0" dirty="0">
                <a:solidFill>
                  <a:srgbClr val="002244"/>
                </a:solidFill>
              </a:endParaRPr>
            </a:p>
          </p:txBody>
        </p:sp>
      </p:grpSp>
      <p:grpSp>
        <p:nvGrpSpPr>
          <p:cNvPr id="13" name="Group 12">
            <a:extLst>
              <a:ext uri="{FF2B5EF4-FFF2-40B4-BE49-F238E27FC236}">
                <a16:creationId xmlns:a16="http://schemas.microsoft.com/office/drawing/2014/main" id="{DBF9783D-8757-4527-8F14-ED865EBF4E38}"/>
              </a:ext>
            </a:extLst>
          </p:cNvPr>
          <p:cNvGrpSpPr/>
          <p:nvPr/>
        </p:nvGrpSpPr>
        <p:grpSpPr>
          <a:xfrm>
            <a:off x="4235917" y="1427182"/>
            <a:ext cx="3706022" cy="4414652"/>
            <a:chOff x="483919" y="2022256"/>
            <a:chExt cx="1322545" cy="693032"/>
          </a:xfrm>
        </p:grpSpPr>
        <p:grpSp>
          <p:nvGrpSpPr>
            <p:cNvPr id="14" name="Group 13">
              <a:extLst>
                <a:ext uri="{FF2B5EF4-FFF2-40B4-BE49-F238E27FC236}">
                  <a16:creationId xmlns:a16="http://schemas.microsoft.com/office/drawing/2014/main" id="{6777C7A8-D2D3-4A63-9368-ABFDADC9978F}"/>
                </a:ext>
              </a:extLst>
            </p:cNvPr>
            <p:cNvGrpSpPr/>
            <p:nvPr/>
          </p:nvGrpSpPr>
          <p:grpSpPr>
            <a:xfrm>
              <a:off x="483919" y="2022256"/>
              <a:ext cx="1322545" cy="693032"/>
              <a:chOff x="758308" y="2124594"/>
              <a:chExt cx="2244179" cy="617684"/>
            </a:xfrm>
          </p:grpSpPr>
          <p:sp>
            <p:nvSpPr>
              <p:cNvPr id="16" name="Rectangle 15">
                <a:extLst>
                  <a:ext uri="{FF2B5EF4-FFF2-40B4-BE49-F238E27FC236}">
                    <a16:creationId xmlns:a16="http://schemas.microsoft.com/office/drawing/2014/main" id="{A9FE4DF5-198F-41BF-B52F-EEDE38C65BFE}"/>
                  </a:ext>
                </a:extLst>
              </p:cNvPr>
              <p:cNvSpPr/>
              <p:nvPr/>
            </p:nvSpPr>
            <p:spPr>
              <a:xfrm>
                <a:off x="758308" y="2124594"/>
                <a:ext cx="2244179" cy="617684"/>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spcAft>
                    <a:spcPts val="400"/>
                  </a:spcAft>
                  <a:defRPr/>
                </a:pPr>
                <a:endParaRPr lang="en-US" sz="1100" b="1" spc="20" noProof="0" dirty="0">
                  <a:solidFill>
                    <a:srgbClr val="FFFFFF"/>
                  </a:solidFill>
                  <a:latin typeface="+mj-lt"/>
                </a:endParaRPr>
              </a:p>
            </p:txBody>
          </p:sp>
          <p:sp>
            <p:nvSpPr>
              <p:cNvPr id="17" name="Rectangle 16">
                <a:extLst>
                  <a:ext uri="{FF2B5EF4-FFF2-40B4-BE49-F238E27FC236}">
                    <a16:creationId xmlns:a16="http://schemas.microsoft.com/office/drawing/2014/main" id="{F647ED71-88A0-4178-9A3E-54209ABCF7E3}"/>
                  </a:ext>
                </a:extLst>
              </p:cNvPr>
              <p:cNvSpPr/>
              <p:nvPr/>
            </p:nvSpPr>
            <p:spPr>
              <a:xfrm>
                <a:off x="761198" y="2124594"/>
                <a:ext cx="2241289" cy="658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spcAft>
                    <a:spcPts val="400"/>
                  </a:spcAft>
                  <a:defRPr/>
                </a:pPr>
                <a:r>
                  <a:rPr lang="en-US" sz="1400" b="1" noProof="0" dirty="0"/>
                  <a:t>AI use cases improve across lifestyle, picture, and audio quality</a:t>
                </a:r>
                <a:endParaRPr lang="en-US" sz="1400" b="1" spc="20" noProof="0" dirty="0">
                  <a:solidFill>
                    <a:srgbClr val="FFFFFF"/>
                  </a:solidFill>
                  <a:latin typeface="+mj-lt"/>
                </a:endParaRPr>
              </a:p>
            </p:txBody>
          </p:sp>
        </p:grpSp>
        <p:sp>
          <p:nvSpPr>
            <p:cNvPr id="15" name="TextBox 14">
              <a:extLst>
                <a:ext uri="{FF2B5EF4-FFF2-40B4-BE49-F238E27FC236}">
                  <a16:creationId xmlns:a16="http://schemas.microsoft.com/office/drawing/2014/main" id="{BEFAD41B-DC58-4193-963D-1AD0A1BFE0B9}"/>
                </a:ext>
              </a:extLst>
            </p:cNvPr>
            <p:cNvSpPr txBox="1"/>
            <p:nvPr/>
          </p:nvSpPr>
          <p:spPr>
            <a:xfrm>
              <a:off x="489959" y="2103420"/>
              <a:ext cx="1277552" cy="566304"/>
            </a:xfrm>
            <a:prstGeom prst="rect">
              <a:avLst/>
            </a:prstGeom>
            <a:noFill/>
          </p:spPr>
          <p:txBody>
            <a:bodyPr wrap="square" lIns="36000" tIns="36000" rIns="36000" bIns="36000" rtlCol="0">
              <a:spAutoFit/>
            </a:bodyPr>
            <a:lstStyle/>
            <a:p>
              <a:pPr marL="171450" indent="-171450" defTabSz="914126">
                <a:lnSpc>
                  <a:spcPct val="95000"/>
                </a:lnSpc>
                <a:spcBef>
                  <a:spcPts val="300"/>
                </a:spcBef>
                <a:spcAft>
                  <a:spcPts val="400"/>
                </a:spcAft>
                <a:buClr>
                  <a:schemeClr val="accent2"/>
                </a:buClr>
                <a:buFont typeface="Arial" panose="020B0604020202020204" pitchFamily="34" charset="0"/>
                <a:buChar char="•"/>
                <a:defRPr/>
              </a:pPr>
              <a:r>
                <a:rPr lang="en-US" sz="1250" noProof="0" dirty="0">
                  <a:solidFill>
                    <a:srgbClr val="002244"/>
                  </a:solidFill>
                </a:rPr>
                <a:t>AI is being positioned as a useful addition, beyond content recommendation, to support consumers with better picture and audio quality.</a:t>
              </a:r>
            </a:p>
            <a:p>
              <a:pPr marL="171450" indent="-171450" defTabSz="914126">
                <a:lnSpc>
                  <a:spcPct val="95000"/>
                </a:lnSpc>
                <a:spcBef>
                  <a:spcPts val="300"/>
                </a:spcBef>
                <a:spcAft>
                  <a:spcPts val="400"/>
                </a:spcAft>
                <a:buClr>
                  <a:schemeClr val="accent2"/>
                </a:buClr>
                <a:buFont typeface="Arial" panose="020B0604020202020204" pitchFamily="34" charset="0"/>
                <a:buChar char="•"/>
                <a:defRPr/>
              </a:pPr>
              <a:r>
                <a:rPr lang="en-US" sz="1200" noProof="0" dirty="0">
                  <a:solidFill>
                    <a:srgbClr val="002244"/>
                  </a:solidFill>
                </a:rPr>
                <a:t>Most brands promised the expected incremental developments to AI at CES, such as better and easier use of natural language along with more accurate content recommendation. </a:t>
              </a:r>
              <a:r>
                <a:rPr lang="en-US" sz="1200" dirty="0">
                  <a:solidFill>
                    <a:srgbClr val="002244"/>
                  </a:solidFill>
                </a:rPr>
                <a:t>AI-derived improvements to image quality are also claimed but are more difficult to clearly prove, especially with the latest display technology offerings, such as RGB and QD.</a:t>
              </a:r>
              <a:endParaRPr lang="en-US" sz="1200" noProof="0" dirty="0">
                <a:solidFill>
                  <a:srgbClr val="002244"/>
                </a:solidFill>
              </a:endParaRPr>
            </a:p>
            <a:p>
              <a:pPr marL="171450" indent="-171450" defTabSz="914126">
                <a:lnSpc>
                  <a:spcPct val="95000"/>
                </a:lnSpc>
                <a:spcBef>
                  <a:spcPts val="300"/>
                </a:spcBef>
                <a:spcAft>
                  <a:spcPts val="400"/>
                </a:spcAft>
                <a:buClr>
                  <a:schemeClr val="accent2"/>
                </a:buClr>
                <a:buFont typeface="Arial" panose="020B0604020202020204" pitchFamily="34" charset="0"/>
                <a:buChar char="•"/>
                <a:defRPr/>
              </a:pPr>
              <a:r>
                <a:rPr lang="en-US" sz="1200" dirty="0">
                  <a:solidFill>
                    <a:srgbClr val="002244"/>
                  </a:solidFill>
                </a:rPr>
                <a:t>Google showcased a notable development: its Gemini AI platform enables the use of natural language to adjust things such as screen brightness and to isolate and improve vocal elements of audio. These seemingly simple capabilities are more aligned to the kinds of everyday improvements that consumers are more likely to notice.</a:t>
              </a:r>
              <a:endParaRPr lang="en-US" sz="1200" noProof="0" dirty="0">
                <a:solidFill>
                  <a:srgbClr val="002244"/>
                </a:solidFill>
              </a:endParaRPr>
            </a:p>
          </p:txBody>
        </p:sp>
      </p:grpSp>
      <p:grpSp>
        <p:nvGrpSpPr>
          <p:cNvPr id="18" name="Group 17">
            <a:extLst>
              <a:ext uri="{FF2B5EF4-FFF2-40B4-BE49-F238E27FC236}">
                <a16:creationId xmlns:a16="http://schemas.microsoft.com/office/drawing/2014/main" id="{34C7D788-32FB-4556-A2F9-2ED0EB311E08}"/>
              </a:ext>
            </a:extLst>
          </p:cNvPr>
          <p:cNvGrpSpPr/>
          <p:nvPr/>
        </p:nvGrpSpPr>
        <p:grpSpPr>
          <a:xfrm>
            <a:off x="8127678" y="1427187"/>
            <a:ext cx="3701250" cy="4414653"/>
            <a:chOff x="485622" y="2022256"/>
            <a:chExt cx="1320842" cy="693032"/>
          </a:xfrm>
        </p:grpSpPr>
        <p:grpSp>
          <p:nvGrpSpPr>
            <p:cNvPr id="19" name="Group 18">
              <a:extLst>
                <a:ext uri="{FF2B5EF4-FFF2-40B4-BE49-F238E27FC236}">
                  <a16:creationId xmlns:a16="http://schemas.microsoft.com/office/drawing/2014/main" id="{2741ABDF-960E-4ED3-AC05-48CA267CF2BF}"/>
                </a:ext>
              </a:extLst>
            </p:cNvPr>
            <p:cNvGrpSpPr/>
            <p:nvPr/>
          </p:nvGrpSpPr>
          <p:grpSpPr>
            <a:xfrm>
              <a:off x="485622" y="2022256"/>
              <a:ext cx="1320842" cy="693032"/>
              <a:chOff x="761198" y="2124594"/>
              <a:chExt cx="2241289" cy="617684"/>
            </a:xfrm>
          </p:grpSpPr>
          <p:sp>
            <p:nvSpPr>
              <p:cNvPr id="21" name="Rectangle 20">
                <a:extLst>
                  <a:ext uri="{FF2B5EF4-FFF2-40B4-BE49-F238E27FC236}">
                    <a16:creationId xmlns:a16="http://schemas.microsoft.com/office/drawing/2014/main" id="{13D46785-590D-4572-8FE7-968C33C4061C}"/>
                  </a:ext>
                </a:extLst>
              </p:cNvPr>
              <p:cNvSpPr/>
              <p:nvPr/>
            </p:nvSpPr>
            <p:spPr>
              <a:xfrm>
                <a:off x="761198" y="2124594"/>
                <a:ext cx="2225696" cy="617684"/>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spcAft>
                    <a:spcPts val="400"/>
                  </a:spcAft>
                  <a:defRPr/>
                </a:pPr>
                <a:endParaRPr lang="en-US" sz="1100" b="1" spc="20" noProof="0" dirty="0">
                  <a:solidFill>
                    <a:srgbClr val="FFFFFF"/>
                  </a:solidFill>
                  <a:latin typeface="+mj-lt"/>
                </a:endParaRPr>
              </a:p>
            </p:txBody>
          </p:sp>
          <p:sp>
            <p:nvSpPr>
              <p:cNvPr id="22" name="Rectangle 21">
                <a:extLst>
                  <a:ext uri="{FF2B5EF4-FFF2-40B4-BE49-F238E27FC236}">
                    <a16:creationId xmlns:a16="http://schemas.microsoft.com/office/drawing/2014/main" id="{77A24AC0-8B51-4783-9D64-BC374D78A282}"/>
                  </a:ext>
                </a:extLst>
              </p:cNvPr>
              <p:cNvSpPr/>
              <p:nvPr/>
            </p:nvSpPr>
            <p:spPr>
              <a:xfrm>
                <a:off x="761198" y="2124594"/>
                <a:ext cx="2241289" cy="658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spcAft>
                    <a:spcPts val="400"/>
                  </a:spcAft>
                  <a:defRPr/>
                </a:pPr>
                <a:r>
                  <a:rPr lang="en-US" sz="1400" b="1" spc="20" noProof="0" dirty="0">
                    <a:solidFill>
                      <a:srgbClr val="FFFFFF"/>
                    </a:solidFill>
                    <a:latin typeface="+mj-lt"/>
                  </a:rPr>
                  <a:t>QD technology gets an upgrade</a:t>
                </a:r>
              </a:p>
            </p:txBody>
          </p:sp>
        </p:grpSp>
        <p:sp>
          <p:nvSpPr>
            <p:cNvPr id="20" name="TextBox 19">
              <a:extLst>
                <a:ext uri="{FF2B5EF4-FFF2-40B4-BE49-F238E27FC236}">
                  <a16:creationId xmlns:a16="http://schemas.microsoft.com/office/drawing/2014/main" id="{6EBC2F4C-EA27-4761-8465-3005C9F019DF}"/>
                </a:ext>
              </a:extLst>
            </p:cNvPr>
            <p:cNvSpPr txBox="1"/>
            <p:nvPr/>
          </p:nvSpPr>
          <p:spPr>
            <a:xfrm>
              <a:off x="486304" y="2103419"/>
              <a:ext cx="1288621" cy="397942"/>
            </a:xfrm>
            <a:prstGeom prst="rect">
              <a:avLst/>
            </a:prstGeom>
            <a:noFill/>
          </p:spPr>
          <p:txBody>
            <a:bodyPr wrap="square" lIns="36000" tIns="36000" rIns="36000" bIns="36000" rtlCol="0">
              <a:spAutoFit/>
            </a:bodyPr>
            <a:lstStyle/>
            <a:p>
              <a:pPr marL="171450" indent="-171450" defTabSz="914126">
                <a:lnSpc>
                  <a:spcPct val="95000"/>
                </a:lnSpc>
                <a:spcBef>
                  <a:spcPts val="300"/>
                </a:spcBef>
                <a:spcAft>
                  <a:spcPts val="400"/>
                </a:spcAft>
                <a:buClr>
                  <a:schemeClr val="accent3"/>
                </a:buClr>
                <a:buFont typeface="Arial" panose="020B0604020202020204" pitchFamily="34" charset="0"/>
                <a:buChar char="•"/>
                <a:defRPr/>
              </a:pPr>
              <a:r>
                <a:rPr lang="en-US" sz="1250" noProof="0" dirty="0">
                  <a:solidFill>
                    <a:srgbClr val="002244"/>
                  </a:solidFill>
                </a:rPr>
                <a:t>Most brands have positioned OLED or RGB mini LED as the flagship technology, but TCL has taken a different route, opting for SQD-mini LED for its most premium tier.</a:t>
              </a:r>
            </a:p>
            <a:p>
              <a:pPr marL="171450" indent="-171450" defTabSz="914126">
                <a:lnSpc>
                  <a:spcPct val="95000"/>
                </a:lnSpc>
                <a:spcBef>
                  <a:spcPts val="300"/>
                </a:spcBef>
                <a:spcAft>
                  <a:spcPts val="400"/>
                </a:spcAft>
                <a:buClr>
                  <a:schemeClr val="accent3"/>
                </a:buClr>
                <a:buFont typeface="Arial" panose="020B0604020202020204" pitchFamily="34" charset="0"/>
                <a:buChar char="•"/>
                <a:defRPr/>
              </a:pPr>
              <a:r>
                <a:rPr lang="en-US" sz="1250" noProof="0" dirty="0">
                  <a:solidFill>
                    <a:srgbClr val="002244"/>
                  </a:solidFill>
                </a:rPr>
                <a:t>SQD (Super Quantum Dot) technology uses blue-light LED chips but with an improved color filter and better QD film, creating a wider color gamut and achieving 100% BT2020.</a:t>
              </a:r>
            </a:p>
            <a:p>
              <a:pPr marL="171450" indent="-171450" defTabSz="914126">
                <a:lnSpc>
                  <a:spcPct val="95000"/>
                </a:lnSpc>
                <a:spcBef>
                  <a:spcPts val="300"/>
                </a:spcBef>
                <a:spcAft>
                  <a:spcPts val="400"/>
                </a:spcAft>
                <a:buClr>
                  <a:schemeClr val="accent3"/>
                </a:buClr>
                <a:buFont typeface="Arial" panose="020B0604020202020204" pitchFamily="34" charset="0"/>
                <a:buChar char="•"/>
                <a:defRPr/>
              </a:pPr>
              <a:r>
                <a:rPr lang="en-US" sz="1250" noProof="0" dirty="0">
                  <a:solidFill>
                    <a:srgbClr val="002244"/>
                  </a:solidFill>
                </a:rPr>
                <a:t>This creates clear differentiation with other brands. Hisense is focused on RGB mini LED displays, LG Electronics on OLED, and Samsung on balancing both.</a:t>
              </a:r>
            </a:p>
          </p:txBody>
        </p:sp>
      </p:grpSp>
      <p:sp>
        <p:nvSpPr>
          <p:cNvPr id="23" name="txtBoxSourceLine">
            <a:extLst>
              <a:ext uri="{FF2B5EF4-FFF2-40B4-BE49-F238E27FC236}">
                <a16:creationId xmlns:a16="http://schemas.microsoft.com/office/drawing/2014/main" id="{EE72AD88-246B-4848-8C6B-8DAFC3E433FC}"/>
              </a:ext>
            </a:extLst>
          </p:cNvPr>
          <p:cNvSpPr txBox="1"/>
          <p:nvPr/>
        </p:nvSpPr>
        <p:spPr>
          <a:xfrm>
            <a:off x="336550" y="5868436"/>
            <a:ext cx="73634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eaLnBrk="0"/>
            <a:r>
              <a:rPr lang="en-US" sz="800" b="0" i="0" u="none" strike="noStrike" baseline="0" noProof="0" dirty="0">
                <a:solidFill>
                  <a:srgbClr val="000000"/>
                </a:solidFill>
                <a:latin typeface="Aptos" panose="020B0004020202020204" pitchFamily="34" charset="0"/>
                <a:cs typeface="Arial" pitchFamily="34" charset="0"/>
              </a:rPr>
              <a:t>Source: Omdia</a:t>
            </a:r>
          </a:p>
        </p:txBody>
      </p:sp>
      <p:sp>
        <p:nvSpPr>
          <p:cNvPr id="24" name="txtboxCopyrightLine">
            <a:extLst>
              <a:ext uri="{FF2B5EF4-FFF2-40B4-BE49-F238E27FC236}">
                <a16:creationId xmlns:a16="http://schemas.microsoft.com/office/drawing/2014/main" id="{52F2E376-C2FC-456C-B4A5-328E7146A4E3}"/>
              </a:ext>
            </a:extLst>
          </p:cNvPr>
          <p:cNvSpPr txBox="1"/>
          <p:nvPr/>
        </p:nvSpPr>
        <p:spPr>
          <a:xfrm>
            <a:off x="11094081" y="5865813"/>
            <a:ext cx="709096" cy="195814"/>
          </a:xfrm>
          <a:prstGeom prst="rect">
            <a:avLst/>
          </a:prstGeom>
          <a:ln w="9525" cmpd="sng">
            <a:noFill/>
            <a:prstDash val="solid"/>
            <a:headEnd type="none" w="med" len="med"/>
            <a:tailEnd type="triangle" w="med" len="med"/>
          </a:ln>
        </p:spPr>
        <p:txBody>
          <a:bodyPr wrap="none" lIns="36000" tIns="36000" rIns="36000" bIns="36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noProof="0" dirty="0">
                <a:solidFill>
                  <a:srgbClr val="000000"/>
                </a:solidFill>
                <a:latin typeface="Aptos" panose="020B0004020202020204" pitchFamily="34" charset="0"/>
                <a:cs typeface="Arial" pitchFamily="34" charset="0"/>
              </a:rPr>
              <a:t>© 2026 Omdia</a:t>
            </a:r>
          </a:p>
        </p:txBody>
      </p:sp>
    </p:spTree>
    <p:extLst>
      <p:ext uri="{BB962C8B-B14F-4D97-AF65-F5344CB8AC3E}">
        <p14:creationId xmlns:p14="http://schemas.microsoft.com/office/powerpoint/2010/main" val="459593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063B6-47B8-7DE6-08C9-8522DBC1A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0ACAC-02B9-57A8-D073-EB57F018C0E5}"/>
              </a:ext>
            </a:extLst>
          </p:cNvPr>
          <p:cNvSpPr>
            <a:spLocks noGrp="1"/>
          </p:cNvSpPr>
          <p:nvPr>
            <p:ph type="title"/>
          </p:nvPr>
        </p:nvSpPr>
        <p:spPr/>
        <p:txBody>
          <a:bodyPr/>
          <a:lstStyle/>
          <a:p>
            <a:r>
              <a:rPr lang="en-GB" sz="6000" dirty="0"/>
              <a:t>Artificial intelligence</a:t>
            </a:r>
          </a:p>
        </p:txBody>
      </p:sp>
    </p:spTree>
    <p:extLst>
      <p:ext uri="{BB962C8B-B14F-4D97-AF65-F5344CB8AC3E}">
        <p14:creationId xmlns:p14="http://schemas.microsoft.com/office/powerpoint/2010/main" val="94245122"/>
      </p:ext>
    </p:extLst>
  </p:cSld>
  <p:clrMapOvr>
    <a:masterClrMapping/>
  </p:clrMapOvr>
</p:sld>
</file>

<file path=ppt/theme/theme1.xml><?xml version="1.0" encoding="utf-8"?>
<a:theme xmlns:a="http://schemas.openxmlformats.org/drawingml/2006/main" name="ITT Omdia Event Recap">
  <a:themeElements>
    <a:clrScheme name="Omdia 2025">
      <a:dk1>
        <a:sysClr val="windowText" lastClr="000000"/>
      </a:dk1>
      <a:lt1>
        <a:srgbClr val="FFFFFF"/>
      </a:lt1>
      <a:dk2>
        <a:srgbClr val="283857"/>
      </a:dk2>
      <a:lt2>
        <a:srgbClr val="E3F4FF"/>
      </a:lt2>
      <a:accent1>
        <a:srgbClr val="003CB2"/>
      </a:accent1>
      <a:accent2>
        <a:srgbClr val="33D7C8"/>
      </a:accent2>
      <a:accent3>
        <a:srgbClr val="FF547C"/>
      </a:accent3>
      <a:accent4>
        <a:srgbClr val="28B4FF"/>
      </a:accent4>
      <a:accent5>
        <a:srgbClr val="9423FC"/>
      </a:accent5>
      <a:accent6>
        <a:srgbClr val="EEAF00"/>
      </a:accent6>
      <a:hlink>
        <a:srgbClr val="003CB2"/>
      </a:hlink>
      <a:folHlink>
        <a:srgbClr val="9423F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dirty="0" err="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spPr>
      <a:bodyPr wrap="square" lIns="90000" rIns="90000" rtlCol="0" anchor="t">
        <a:spAutoFit/>
      </a:bodyPr>
      <a:lstStyle>
        <a:defPPr algn="l">
          <a:defRPr sz="1400" dirty="0" err="1" smtClean="0"/>
        </a:defPPr>
      </a:lstStyle>
    </a:txDef>
  </a:objectDefaults>
  <a:extraClrSchemeLst/>
  <a:extLst>
    <a:ext uri="{05A4C25C-085E-4340-85A3-A5531E510DB2}">
      <thm15:themeFamily xmlns:thm15="http://schemas.microsoft.com/office/thememl/2012/main" name="modified_New_generic_PPT_12pt - Copy.pptx" id="{8F27BBBA-823C-4ACB-AE4C-1F1277CCB67D}" vid="{4B4B70D5-0C63-439A-A283-40009929CD61}"/>
    </a:ext>
  </a:extLst>
</a:theme>
</file>

<file path=ppt/theme/theme2.xml><?xml version="1.0" encoding="utf-8"?>
<a:theme xmlns:a="http://schemas.openxmlformats.org/drawingml/2006/main" name="Office Theme">
  <a:themeElements>
    <a:clrScheme name="OMDIA_COLOR_THEME_BLUE">
      <a:dk1>
        <a:sysClr val="windowText" lastClr="000000"/>
      </a:dk1>
      <a:lt1>
        <a:sysClr val="window" lastClr="FFFFFF"/>
      </a:lt1>
      <a:dk2>
        <a:srgbClr val="4B4B4B"/>
      </a:dk2>
      <a:lt2>
        <a:srgbClr val="999999"/>
      </a:lt2>
      <a:accent1>
        <a:srgbClr val="49ACF8"/>
      </a:accent1>
      <a:accent2>
        <a:srgbClr val="80C5FA"/>
      </a:accent2>
      <a:accent3>
        <a:srgbClr val="A4D5FB"/>
      </a:accent3>
      <a:accent4>
        <a:srgbClr val="C8E6FD"/>
      </a:accent4>
      <a:accent5>
        <a:srgbClr val="99B8F1"/>
      </a:accent5>
      <a:accent6>
        <a:srgbClr val="3472E4"/>
      </a:accent6>
      <a:hlink>
        <a:srgbClr val="49ACF8"/>
      </a:hlink>
      <a:folHlink>
        <a:srgbClr val="EB4EA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Grey">
      <a:srgbClr val="999999"/>
    </a:custClr>
    <a:custClr name="Lighter 80% Grey">
      <a:srgbClr val="EBEBEB"/>
    </a:custClr>
    <a:custClr name="Lighter 60% Grey">
      <a:srgbClr val="D6D6D6"/>
    </a:custClr>
    <a:custClr name="Lighter 40% Grey">
      <a:srgbClr val="C2C2C2"/>
    </a:custClr>
    <a:custClr name="Darker 25% Grey">
      <a:srgbClr val="737373"/>
    </a:custClr>
    <a:custClr name="Orange">
      <a:srgbClr val="E44C24"/>
    </a:custClr>
    <a:custClr name="Lighter 80% Orange">
      <a:srgbClr val="FADBD3"/>
    </a:custClr>
    <a:custClr name="Lighter 60% Orange">
      <a:srgbClr val="F4B7A7"/>
    </a:custClr>
    <a:custClr name="Lighter 40% Orange">
      <a:srgbClr val="EF947C"/>
    </a:custClr>
    <a:custClr name="Darker 25% Orange">
      <a:srgbClr val="AB3515"/>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MDIA_COLOR_THEME_BLUE">
      <a:dk1>
        <a:sysClr val="windowText" lastClr="000000"/>
      </a:dk1>
      <a:lt1>
        <a:sysClr val="window" lastClr="FFFFFF"/>
      </a:lt1>
      <a:dk2>
        <a:srgbClr val="4B4B4B"/>
      </a:dk2>
      <a:lt2>
        <a:srgbClr val="999999"/>
      </a:lt2>
      <a:accent1>
        <a:srgbClr val="49ACF8"/>
      </a:accent1>
      <a:accent2>
        <a:srgbClr val="80C5FA"/>
      </a:accent2>
      <a:accent3>
        <a:srgbClr val="A4D5FB"/>
      </a:accent3>
      <a:accent4>
        <a:srgbClr val="C8E6FD"/>
      </a:accent4>
      <a:accent5>
        <a:srgbClr val="99B8F1"/>
      </a:accent5>
      <a:accent6>
        <a:srgbClr val="3472E4"/>
      </a:accent6>
      <a:hlink>
        <a:srgbClr val="49ACF8"/>
      </a:hlink>
      <a:folHlink>
        <a:srgbClr val="EB4EA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Grey">
      <a:srgbClr val="999999"/>
    </a:custClr>
    <a:custClr name="Lighter 80% Grey">
      <a:srgbClr val="EBEBEB"/>
    </a:custClr>
    <a:custClr name="Lighter 60% Grey">
      <a:srgbClr val="D6D6D6"/>
    </a:custClr>
    <a:custClr name="Lighter 40% Grey">
      <a:srgbClr val="C2C2C2"/>
    </a:custClr>
    <a:custClr name="Darker 25% Grey">
      <a:srgbClr val="737373"/>
    </a:custClr>
    <a:custClr name="Orange">
      <a:srgbClr val="E44C24"/>
    </a:custClr>
    <a:custClr name="Lighter 80% Orange">
      <a:srgbClr val="FADBD3"/>
    </a:custClr>
    <a:custClr name="Lighter 60% Orange">
      <a:srgbClr val="F4B7A7"/>
    </a:custClr>
    <a:custClr name="Lighter 40% Orange">
      <a:srgbClr val="EF947C"/>
    </a:custClr>
    <a:custClr name="Darker 25% Orange">
      <a:srgbClr val="AB3515"/>
    </a:custClr>
  </a:custClr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cbf6393-50e2-4904-bc3e-1804619f2b03}" enabled="1" method="Privileged" siteId="{20210462-2c5e-4ec8-b3e2-0be950f292ca}" removed="0"/>
</clbl:labelList>
</file>

<file path=docProps/app.xml><?xml version="1.0" encoding="utf-8"?>
<Properties xmlns="http://schemas.openxmlformats.org/officeDocument/2006/extended-properties" xmlns:vt="http://schemas.openxmlformats.org/officeDocument/2006/docPropsVTypes">
  <Template>modified_New_generic_PPT_12pt - Macro</Template>
  <TotalTime>0</TotalTime>
  <Words>8847</Words>
  <Application>Microsoft Office PowerPoint</Application>
  <PresentationFormat>Widescreen</PresentationFormat>
  <Paragraphs>685</Paragraphs>
  <Slides>49</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新細明體</vt:lpstr>
      <vt:lpstr>Aleo</vt:lpstr>
      <vt:lpstr>Aleo Light</vt:lpstr>
      <vt:lpstr>Aleo Medium</vt:lpstr>
      <vt:lpstr>Aptos</vt:lpstr>
      <vt:lpstr>Arial</vt:lpstr>
      <vt:lpstr>Calibri</vt:lpstr>
      <vt:lpstr>ITT Omdia Event Recap</vt:lpstr>
      <vt:lpstr>Event Recap: CES Las Vegas 2026</vt:lpstr>
      <vt:lpstr>Contents</vt:lpstr>
      <vt:lpstr>Show overview</vt:lpstr>
      <vt:lpstr>CES Las Vegas 2026</vt:lpstr>
      <vt:lpstr>How did attendance at this year’s CES compare with prior years?</vt:lpstr>
      <vt:lpstr>Top stories</vt:lpstr>
      <vt:lpstr>Television hardware highlights at CES 2026</vt:lpstr>
      <vt:lpstr>Top stories</vt:lpstr>
      <vt:lpstr>Artificial intelligence</vt:lpstr>
      <vt:lpstr>TCL’s AI display showcased the key areas of focus for AI at CES this year, across natural language interaction, AI content, and picture/sound quality</vt:lpstr>
      <vt:lpstr>CES 2026: AI-capable TVs with AI PQ processors </vt:lpstr>
      <vt:lpstr>AI TV trends updated forecast at CES 2026 </vt:lpstr>
      <vt:lpstr>RGB mini LED</vt:lpstr>
      <vt:lpstr>Strong emphasis on RGB LED TVs at CES 2026 shows the market is expected to grow rapidly, starting 2026 at the high end of mini LED</vt:lpstr>
      <vt:lpstr>RGB mini LED</vt:lpstr>
      <vt:lpstr>QD mini LED versus RGB mini LED </vt:lpstr>
      <vt:lpstr>IC engine for 2026 RGB mini LED TVs</vt:lpstr>
      <vt:lpstr>TV brands: Key takeaways</vt:lpstr>
      <vt:lpstr>Samsung’s CES 2026 First Look: Samsung Vision AI &amp; 130″ micro RGB</vt:lpstr>
      <vt:lpstr>Samsung</vt:lpstr>
      <vt:lpstr>Samsung </vt:lpstr>
      <vt:lpstr>Samsung: Product range structure</vt:lpstr>
      <vt:lpstr>LG Electronics unveils “Innovation in tune with you” and Wallpaper TV</vt:lpstr>
      <vt:lpstr>LG Electronics Wallpaper TV</vt:lpstr>
      <vt:lpstr>LGE: Product range structure</vt:lpstr>
      <vt:lpstr>Hisense CES 2026 focused on FIFA World Cup and RGB mini LED</vt:lpstr>
      <vt:lpstr>Hisense</vt:lpstr>
      <vt:lpstr>Hisense: Product range structure</vt:lpstr>
      <vt:lpstr>TCL: Worldwide Olympic Partner, and the latest SQD-Mini LED</vt:lpstr>
      <vt:lpstr>TCL</vt:lpstr>
      <vt:lpstr>TCL: Product range structure</vt:lpstr>
      <vt:lpstr>Changhong: Launched AI TV Q10Light powered by Qualcomm</vt:lpstr>
      <vt:lpstr>Toshiba REGZA: Continuously investing in display and sound effects</vt:lpstr>
      <vt:lpstr>Dreame: New player in the TV market </vt:lpstr>
      <vt:lpstr>Platform: Key takeaways</vt:lpstr>
      <vt:lpstr>Whale TV is expanding its global presence and feature set</vt:lpstr>
      <vt:lpstr>Roku is expanding its content ecosystem beyond its own hardware </vt:lpstr>
      <vt:lpstr>Xperi’s TiVo focused on new advertising formats and hardware</vt:lpstr>
      <vt:lpstr>At CES 2026, VIDAA OS underwent a major transformation</vt:lpstr>
      <vt:lpstr>Vidaa OS rebranded as Home OS</vt:lpstr>
      <vt:lpstr>At CES 2026, Google integrated its Gemini AI into Google TV</vt:lpstr>
      <vt:lpstr>Google TV</vt:lpstr>
      <vt:lpstr>Samsung Tizen</vt:lpstr>
      <vt:lpstr>LG webOS</vt:lpstr>
      <vt:lpstr>TV start to support with “Dolby Vision 2” at CES 2026</vt:lpstr>
      <vt:lpstr>TCL is the key launch partner for Dolby Vision 2</vt:lpstr>
      <vt:lpstr>Appendix</vt:lpstr>
      <vt:lpstr>Appendix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2026-01-23T10:02:31Z</dcterms:created>
  <dcterms:modified xsi:type="dcterms:W3CDTF">2026-01-23T10:04:14Z</dcterms:modified>
</cp:coreProperties>
</file>